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5" r:id="rId4"/>
    <p:sldId id="266" r:id="rId5"/>
    <p:sldId id="262" r:id="rId6"/>
    <p:sldId id="267" r:id="rId7"/>
    <p:sldId id="263" r:id="rId8"/>
    <p:sldId id="264" r:id="rId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648"/>
    <p:restoredTop sz="94662"/>
  </p:normalViewPr>
  <p:slideViewPr>
    <p:cSldViewPr snapToGrid="0" snapToObjects="1">
      <p:cViewPr varScale="1">
        <p:scale>
          <a:sx n="104" d="100"/>
          <a:sy n="104" d="100"/>
        </p:scale>
        <p:origin x="4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8B0ED1-768B-0C47-8169-E96E9DCEF8D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B7F1A172-18CD-BE4D-BD81-AEACD188C0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A4A5C318-3091-6A43-8B9D-07DB1CFFB095}"/>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2F0FC366-2E97-594D-ABB6-77A3183357F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598242A-B6D5-CE46-9354-6607AEB609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40553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B12BC-05F4-2743-865B-A567C30AD6E2}"/>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A7DE5064-9233-E945-BC86-54A956BD3DF8}"/>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187379F0-76E8-394A-A7ED-7FA3A2854377}"/>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F9222A6B-83D9-AC4E-A42A-A53C690BE52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9F21101-8F6B-4A42-AF7E-9B3AA50561E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359860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A2BF40B-B617-744F-A388-2A08555BBA08}"/>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2E98FCCC-680F-894C-96DB-2FA3A0D0C28E}"/>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B119397A-43C4-6C4C-9C87-4FD3D72BB521}"/>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0EB716AD-B236-BC40-BF4D-E35EFD65E8B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89F753A-F82A-764A-AB8E-989B9CCEA259}"/>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7100856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9A25E2-BA5E-3843-B28B-5F67E27EB3E9}"/>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B388914-D38D-1A4F-BDA1-4F15F66FA054}"/>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E9097349-F444-D343-A15D-6C3679F2BA22}"/>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262F0645-1916-2941-A4EF-78E4C9771F5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207AE25-3BB5-184C-9772-CBB819406E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22346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57110C-2C33-3B4D-B23F-6F61ADB4C02D}"/>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4ED5981E-38AD-5B49-A167-D8B23D10F8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EB8D5648-F297-4546-A5E1-0E3DFEFC5C13}"/>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A20E0910-21CD-BE41-B51E-CB6241DCB20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66E9CED-7ACB-524E-8F02-BA31F166121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2686050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870347-1AD8-A14B-9028-3E1619BE6FEF}"/>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C99F9A90-C2C1-334B-82A3-5BCFBB825F6C}"/>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AE3B5CE7-ABBC-CE4B-8E81-2ED799808DF7}"/>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8C2B4A0C-1D3D-9A4B-BCB0-C67DB268EFE9}"/>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6" name="Marcador de pie de página 5">
            <a:extLst>
              <a:ext uri="{FF2B5EF4-FFF2-40B4-BE49-F238E27FC236}">
                <a16:creationId xmlns:a16="http://schemas.microsoft.com/office/drawing/2014/main" id="{BB30B375-C8EA-E342-AAD5-E940A8F702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9E715118-9732-C246-BEA5-E3FDAF7177A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582921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45DE75-C0FB-5540-9C80-5F32A473BD36}"/>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54222D90-E245-964A-BAFF-89808BBB72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7F371311-608F-A04C-882E-6D5186B7DB31}"/>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F3CDB719-9889-904B-A01E-62C0C82ECE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F4A7251-DBF5-7B40-8D0F-CE8223100A05}"/>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3699418D-A2B5-CC4F-B23F-26E077B623B6}"/>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8" name="Marcador de pie de página 7">
            <a:extLst>
              <a:ext uri="{FF2B5EF4-FFF2-40B4-BE49-F238E27FC236}">
                <a16:creationId xmlns:a16="http://schemas.microsoft.com/office/drawing/2014/main" id="{7B822598-5EFB-CC41-86D6-304FF9DEB785}"/>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1D47ADA2-D615-3148-A23C-CC71FC5257E2}"/>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156304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A26CFB-4CCB-7844-8C5A-F8BE7EDA47D1}"/>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90657ABA-1D69-DE44-A76D-E763710A3BDD}"/>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4" name="Marcador de pie de página 3">
            <a:extLst>
              <a:ext uri="{FF2B5EF4-FFF2-40B4-BE49-F238E27FC236}">
                <a16:creationId xmlns:a16="http://schemas.microsoft.com/office/drawing/2014/main" id="{27CAA2F0-8A6D-604A-93E9-701BFAD15809}"/>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43687990-F555-5942-BBDF-064E8D9EE82A}"/>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67681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CF33EA3-DD5A-D449-99A3-EF693C160ACA}"/>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3" name="Marcador de pie de página 2">
            <a:extLst>
              <a:ext uri="{FF2B5EF4-FFF2-40B4-BE49-F238E27FC236}">
                <a16:creationId xmlns:a16="http://schemas.microsoft.com/office/drawing/2014/main" id="{F8F21913-B779-D24C-B074-DC2054904FD0}"/>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6CB19C8-5ED1-0A49-8D88-4CFEBC36A3FC}"/>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48854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E1BD53-EAB7-1E4B-A286-D106753AC150}"/>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8DDAE8FB-BE39-6C4C-B873-C92BD02C86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F235DA41-1006-144E-A4C4-21C4C4783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BA07975B-558A-ED49-9C35-27406C10312C}"/>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6" name="Marcador de pie de página 5">
            <a:extLst>
              <a:ext uri="{FF2B5EF4-FFF2-40B4-BE49-F238E27FC236}">
                <a16:creationId xmlns:a16="http://schemas.microsoft.com/office/drawing/2014/main" id="{C910C23C-8931-8E47-B9FD-28BB82E70088}"/>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B7A3C1F6-37B5-E048-9C14-8B11A24E4C21}"/>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2247384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306654-0943-0945-A3DC-4ACEF0F00F2B}"/>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D01B6BE1-B19A-C148-BB49-BB355C751D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7A05E66-9F51-2848-BC76-1F8916962D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FBD15DF3-C1EA-634A-B0AE-50DB578F1B4E}"/>
              </a:ext>
            </a:extLst>
          </p:cNvPr>
          <p:cNvSpPr>
            <a:spLocks noGrp="1"/>
          </p:cNvSpPr>
          <p:nvPr>
            <p:ph type="dt" sz="half" idx="10"/>
          </p:nvPr>
        </p:nvSpPr>
        <p:spPr/>
        <p:txBody>
          <a:bodyPr/>
          <a:lstStyle/>
          <a:p>
            <a:fld id="{5922D97F-1855-7940-BD30-9CA7CE069233}" type="datetimeFigureOut">
              <a:rPr lang="es-MX" smtClean="0"/>
              <a:t>29/09/21</a:t>
            </a:fld>
            <a:endParaRPr lang="es-MX"/>
          </a:p>
        </p:txBody>
      </p:sp>
      <p:sp>
        <p:nvSpPr>
          <p:cNvPr id="6" name="Marcador de pie de página 5">
            <a:extLst>
              <a:ext uri="{FF2B5EF4-FFF2-40B4-BE49-F238E27FC236}">
                <a16:creationId xmlns:a16="http://schemas.microsoft.com/office/drawing/2014/main" id="{65F86AC9-2786-654D-99A7-27ED6F3DDD9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8AD1F359-7560-7643-ADA2-6A73F6EA7960}"/>
              </a:ext>
            </a:extLst>
          </p:cNvPr>
          <p:cNvSpPr>
            <a:spLocks noGrp="1"/>
          </p:cNvSpPr>
          <p:nvPr>
            <p:ph type="sldNum" sz="quarter" idx="12"/>
          </p:nvPr>
        </p:nvSpPr>
        <p:spPr/>
        <p:txBody>
          <a:bodyPr/>
          <a:lstStyle/>
          <a:p>
            <a:fld id="{D229380A-8E3A-AA4F-99CA-B9F889DA3BB4}" type="slidenum">
              <a:rPr lang="es-MX" smtClean="0"/>
              <a:t>‹Nº›</a:t>
            </a:fld>
            <a:endParaRPr lang="es-MX"/>
          </a:p>
        </p:txBody>
      </p:sp>
    </p:spTree>
    <p:extLst>
      <p:ext uri="{BB962C8B-B14F-4D97-AF65-F5344CB8AC3E}">
        <p14:creationId xmlns:p14="http://schemas.microsoft.com/office/powerpoint/2010/main" val="355728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91E4233-B371-4D42-AF5D-91F49D956C4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C978B424-05A9-D748-BF84-37490AF0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900299C-4C31-5348-A4E0-798C34A6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2D97F-1855-7940-BD30-9CA7CE069233}" type="datetimeFigureOut">
              <a:rPr lang="es-MX" smtClean="0"/>
              <a:t>29/09/21</a:t>
            </a:fld>
            <a:endParaRPr lang="es-MX"/>
          </a:p>
        </p:txBody>
      </p:sp>
      <p:sp>
        <p:nvSpPr>
          <p:cNvPr id="5" name="Marcador de pie de página 4">
            <a:extLst>
              <a:ext uri="{FF2B5EF4-FFF2-40B4-BE49-F238E27FC236}">
                <a16:creationId xmlns:a16="http://schemas.microsoft.com/office/drawing/2014/main" id="{ECB3F8D8-6848-BB43-891B-F22F265DA1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E17FABD-0405-C04A-B8B2-F62CD8E381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29380A-8E3A-AA4F-99CA-B9F889DA3BB4}" type="slidenum">
              <a:rPr lang="es-MX" smtClean="0"/>
              <a:t>‹Nº›</a:t>
            </a:fld>
            <a:endParaRPr lang="es-MX"/>
          </a:p>
        </p:txBody>
      </p:sp>
    </p:spTree>
    <p:extLst>
      <p:ext uri="{BB962C8B-B14F-4D97-AF65-F5344CB8AC3E}">
        <p14:creationId xmlns:p14="http://schemas.microsoft.com/office/powerpoint/2010/main" val="40237559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8C3199-293F-834B-85A8-F48E3D90AF36}"/>
              </a:ext>
            </a:extLst>
          </p:cNvPr>
          <p:cNvSpPr>
            <a:spLocks noGrp="1"/>
          </p:cNvSpPr>
          <p:nvPr>
            <p:ph type="ctrTitle"/>
          </p:nvPr>
        </p:nvSpPr>
        <p:spPr>
          <a:xfrm>
            <a:off x="576192" y="2874456"/>
            <a:ext cx="11226800" cy="1468436"/>
          </a:xfrm>
        </p:spPr>
        <p:txBody>
          <a:bodyPr anchor="t">
            <a:noAutofit/>
          </a:bodyPr>
          <a:lstStyle/>
          <a:p>
            <a:r>
              <a:rPr lang="es-MX" sz="4000" b="1" dirty="0">
                <a:solidFill>
                  <a:srgbClr val="002060"/>
                </a:solidFill>
                <a:latin typeface="Poppins" pitchFamily="2" charset="77"/>
                <a:cs typeface="Poppins" pitchFamily="2" charset="77"/>
              </a:rPr>
              <a:t>10519 Pilot Program for the promotion of Biomedical Engineering (CE) in public health services in the State of Sonora</a:t>
            </a:r>
          </a:p>
        </p:txBody>
      </p:sp>
      <p:sp>
        <p:nvSpPr>
          <p:cNvPr id="3" name="Subtítulo 2">
            <a:extLst>
              <a:ext uri="{FF2B5EF4-FFF2-40B4-BE49-F238E27FC236}">
                <a16:creationId xmlns:a16="http://schemas.microsoft.com/office/drawing/2014/main" id="{B31DB3D8-FADF-BC44-99E1-CF6CF3286AEF}"/>
              </a:ext>
            </a:extLst>
          </p:cNvPr>
          <p:cNvSpPr>
            <a:spLocks noGrp="1"/>
          </p:cNvSpPr>
          <p:nvPr>
            <p:ph type="subTitle" idx="1"/>
          </p:nvPr>
        </p:nvSpPr>
        <p:spPr>
          <a:xfrm>
            <a:off x="440267" y="4867369"/>
            <a:ext cx="11226800" cy="761999"/>
          </a:xfrm>
        </p:spPr>
        <p:txBody>
          <a:bodyPr>
            <a:normAutofit/>
          </a:bodyPr>
          <a:lstStyle/>
          <a:p>
            <a:r>
              <a:rPr lang="es-MX" sz="2000" dirty="0">
                <a:solidFill>
                  <a:srgbClr val="0070C0"/>
                </a:solidFill>
                <a:latin typeface="Poppins Light" pitchFamily="2" charset="77"/>
                <a:cs typeface="Poppins Light" pitchFamily="2" charset="77"/>
              </a:rPr>
              <a:t>Elliot Vernet</a:t>
            </a:r>
          </a:p>
          <a:p>
            <a:r>
              <a:rPr lang="es-MX" sz="1600" dirty="0">
                <a:solidFill>
                  <a:srgbClr val="0070C0"/>
                </a:solidFill>
                <a:latin typeface="Poppins Light" pitchFamily="2" charset="77"/>
                <a:cs typeface="Poppins Light" pitchFamily="2" charset="77"/>
              </a:rPr>
              <a:t>Regional Council of Biomedical Engineering for Latin America –SOMIB/310MED</a:t>
            </a:r>
          </a:p>
        </p:txBody>
      </p:sp>
    </p:spTree>
    <p:extLst>
      <p:ext uri="{BB962C8B-B14F-4D97-AF65-F5344CB8AC3E}">
        <p14:creationId xmlns:p14="http://schemas.microsoft.com/office/powerpoint/2010/main" val="85795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The Team / Workgroup</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744810" y="1875272"/>
            <a:ext cx="10702380" cy="4258742"/>
          </a:xfrm>
        </p:spPr>
        <p:txBody>
          <a:bodyPr/>
          <a:lstStyle/>
          <a:p>
            <a:pPr marL="514350" indent="-514350" algn="just">
              <a:lnSpc>
                <a:spcPct val="107000"/>
              </a:lnSpc>
              <a:buAutoNum type="arabicPeriod"/>
            </a:pPr>
            <a:r>
              <a:rPr lang="es-ES_tradnl" sz="2000" dirty="0">
                <a:solidFill>
                  <a:srgbClr val="202124"/>
                </a:solidFill>
                <a:latin typeface="Calibri" panose="020F0502020204030204" pitchFamily="34" charset="0"/>
                <a:ea typeface="Calibri" panose="020F0502020204030204" pitchFamily="34" charset="0"/>
                <a:cs typeface="Calibri" panose="020F0502020204030204" pitchFamily="34" charset="0"/>
              </a:rPr>
              <a:t>Mariana Tarín León, Sociedad Mexicana de Ingeniería Biomédica</a:t>
            </a:r>
          </a:p>
          <a:p>
            <a:pPr marL="514350" indent="-514350" algn="just">
              <a:lnSpc>
                <a:spcPct val="107000"/>
              </a:lnSpc>
              <a:buFont typeface="Arial" panose="020B0604020202020204" pitchFamily="34" charset="0"/>
              <a:buAutoNum type="arabicPeriod"/>
            </a:pPr>
            <a:r>
              <a:rPr lang="es-ES_tradnl" sz="2000" dirty="0">
                <a:solidFill>
                  <a:srgbClr val="202124"/>
                </a:solidFill>
                <a:latin typeface="Calibri" panose="020F0502020204030204" pitchFamily="34" charset="0"/>
                <a:ea typeface="Calibri" panose="020F0502020204030204" pitchFamily="34" charset="0"/>
                <a:cs typeface="Calibri" panose="020F0502020204030204" pitchFamily="34" charset="0"/>
              </a:rPr>
              <a:t>Fátima Carolina Solís Nájera, Instituto Tecnológico de Hermosillo</a:t>
            </a:r>
          </a:p>
          <a:p>
            <a:pPr marL="514350" indent="-514350" algn="just">
              <a:lnSpc>
                <a:spcPct val="107000"/>
              </a:lnSpc>
              <a:buFont typeface="Arial" panose="020B0604020202020204" pitchFamily="34" charset="0"/>
              <a:buAutoNum type="arabicPeriod"/>
            </a:pPr>
            <a:r>
              <a:rPr lang="es-ES_tradnl" sz="2000" dirty="0">
                <a:solidFill>
                  <a:srgbClr val="202124"/>
                </a:solidFill>
                <a:latin typeface="Calibri" panose="020F0502020204030204" pitchFamily="34" charset="0"/>
                <a:ea typeface="Calibri" panose="020F0502020204030204" pitchFamily="34" charset="0"/>
                <a:cs typeface="Calibri" panose="020F0502020204030204" pitchFamily="34" charset="0"/>
              </a:rPr>
              <a:t>Raúl Armando Andrade Arvizu, Sociedad Mexicana de Ingeniería Biomédica</a:t>
            </a:r>
          </a:p>
          <a:p>
            <a:pPr marL="514350" indent="-514350" algn="just">
              <a:lnSpc>
                <a:spcPct val="107000"/>
              </a:lnSpc>
              <a:buFont typeface="Arial" panose="020B0604020202020204" pitchFamily="34" charset="0"/>
              <a:buAutoNum type="arabicPeriod"/>
            </a:pPr>
            <a:r>
              <a:rPr lang="es-ES_tradnl" sz="2000" dirty="0">
                <a:solidFill>
                  <a:srgbClr val="202124"/>
                </a:solidFill>
                <a:latin typeface="Calibri" panose="020F0502020204030204" pitchFamily="34" charset="0"/>
                <a:ea typeface="Calibri" panose="020F0502020204030204" pitchFamily="34" charset="0"/>
                <a:cs typeface="Calibri" panose="020F0502020204030204" pitchFamily="34" charset="0"/>
              </a:rPr>
              <a:t>Elliot Alejandro Vernet Saavedra, 310MED/SOMIB</a:t>
            </a:r>
          </a:p>
          <a:p>
            <a:pPr marL="514350" indent="-514350" algn="just">
              <a:lnSpc>
                <a:spcPct val="107000"/>
              </a:lnSpc>
              <a:buFont typeface="Arial" panose="020B0604020202020204" pitchFamily="34" charset="0"/>
              <a:buAutoNum type="arabicPeriod"/>
            </a:pPr>
            <a:endParaRPr lang="es-ES_tradnl" sz="2000" dirty="0">
              <a:solidFill>
                <a:srgbClr val="202124"/>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25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9C898E-0B77-E543-85CB-3CD99D0E776C}"/>
              </a:ext>
            </a:extLst>
          </p:cNvPr>
          <p:cNvSpPr>
            <a:spLocks noGrp="1"/>
          </p:cNvSpPr>
          <p:nvPr>
            <p:ph type="title"/>
          </p:nvPr>
        </p:nvSpPr>
        <p:spPr>
          <a:xfrm>
            <a:off x="448734" y="844285"/>
            <a:ext cx="10515600" cy="1325563"/>
          </a:xfrm>
        </p:spPr>
        <p:txBody>
          <a:bodyPr>
            <a:normAutofit/>
          </a:bodyPr>
          <a:lstStyle/>
          <a:p>
            <a:r>
              <a:rPr lang="es-MX" sz="3600" b="1" dirty="0">
                <a:solidFill>
                  <a:srgbClr val="0070C0"/>
                </a:solidFill>
                <a:latin typeface="Poppins" pitchFamily="2" charset="77"/>
                <a:cs typeface="Poppins" pitchFamily="2" charset="77"/>
              </a:rPr>
              <a:t>Background</a:t>
            </a:r>
          </a:p>
        </p:txBody>
      </p:sp>
      <p:sp>
        <p:nvSpPr>
          <p:cNvPr id="3" name="Marcador de contenido 2">
            <a:extLst>
              <a:ext uri="{FF2B5EF4-FFF2-40B4-BE49-F238E27FC236}">
                <a16:creationId xmlns:a16="http://schemas.microsoft.com/office/drawing/2014/main" id="{C4C27E29-3D62-9E43-98CD-4B27F82B30C1}"/>
              </a:ext>
            </a:extLst>
          </p:cNvPr>
          <p:cNvSpPr>
            <a:spLocks noGrp="1"/>
          </p:cNvSpPr>
          <p:nvPr>
            <p:ph idx="1"/>
          </p:nvPr>
        </p:nvSpPr>
        <p:spPr>
          <a:xfrm>
            <a:off x="448734" y="1759479"/>
            <a:ext cx="10981266" cy="3339042"/>
          </a:xfrm>
        </p:spPr>
        <p:txBody>
          <a:bodyPr>
            <a:normAutofit fontScale="85000" lnSpcReduction="20000"/>
          </a:bodyPr>
          <a:lstStyle/>
          <a:p>
            <a:pPr marL="0" indent="0" algn="just">
              <a:buNone/>
            </a:pPr>
            <a:br>
              <a:rPr lang="es-MX" dirty="0"/>
            </a:br>
            <a:br>
              <a:rPr lang="es-MX" dirty="0"/>
            </a:br>
            <a:br>
              <a:rPr lang="es-MX" dirty="0"/>
            </a:br>
            <a:br>
              <a:rPr lang="es-MX" dirty="0"/>
            </a:br>
            <a:r>
              <a:rPr lang="es-MX" dirty="0"/>
              <a:t>In the State of Sonora there are three univeristies that offer a degree in Biomedical Engineering with an avergage admission of 260 students per year. [1]</a:t>
            </a:r>
            <a:br>
              <a:rPr lang="es-MX" dirty="0"/>
            </a:br>
            <a:br>
              <a:rPr lang="es-MX" dirty="0"/>
            </a:br>
            <a:r>
              <a:rPr lang="es-MX" dirty="0"/>
              <a:t>On the other hand, the public health services in the State of Sonora are divided into five Jurisdictions whose purpose is to plan, coordinate, supervise and evaluate the provision of medical care services to the population (2.5 m) of responsibility and public health to the entire State population. [2] The project was delimited by selecting only one Jurisdiction on the city of Hermosillo.</a:t>
            </a:r>
          </a:p>
        </p:txBody>
      </p:sp>
    </p:spTree>
    <p:extLst>
      <p:ext uri="{BB962C8B-B14F-4D97-AF65-F5344CB8AC3E}">
        <p14:creationId xmlns:p14="http://schemas.microsoft.com/office/powerpoint/2010/main" val="1814511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EDA067-691E-084B-AD09-EF0084F82C09}"/>
              </a:ext>
            </a:extLst>
          </p:cNvPr>
          <p:cNvSpPr>
            <a:spLocks noGrp="1"/>
          </p:cNvSpPr>
          <p:nvPr>
            <p:ph type="title"/>
          </p:nvPr>
        </p:nvSpPr>
        <p:spPr>
          <a:xfrm>
            <a:off x="516466" y="1162843"/>
            <a:ext cx="10515600" cy="1325563"/>
          </a:xfrm>
        </p:spPr>
        <p:txBody>
          <a:bodyPr/>
          <a:lstStyle/>
          <a:p>
            <a:r>
              <a:rPr lang="es-MX" sz="3600" b="1" dirty="0">
                <a:solidFill>
                  <a:srgbClr val="0070C0"/>
                </a:solidFill>
                <a:latin typeface="Poppins" pitchFamily="2" charset="77"/>
                <a:cs typeface="Poppins" pitchFamily="2" charset="77"/>
              </a:rPr>
              <a:t>Justification</a:t>
            </a:r>
            <a:br>
              <a:rPr lang="es-MX" dirty="0"/>
            </a:br>
            <a:endParaRPr lang="es-MX" dirty="0"/>
          </a:p>
        </p:txBody>
      </p:sp>
      <p:sp>
        <p:nvSpPr>
          <p:cNvPr id="3" name="Marcador de contenido 2">
            <a:extLst>
              <a:ext uri="{FF2B5EF4-FFF2-40B4-BE49-F238E27FC236}">
                <a16:creationId xmlns:a16="http://schemas.microsoft.com/office/drawing/2014/main" id="{BDC13A86-D804-DD4B-BCDC-36C803FECA8F}"/>
              </a:ext>
            </a:extLst>
          </p:cNvPr>
          <p:cNvSpPr>
            <a:spLocks noGrp="1"/>
          </p:cNvSpPr>
          <p:nvPr>
            <p:ph idx="1"/>
          </p:nvPr>
        </p:nvSpPr>
        <p:spPr>
          <a:xfrm>
            <a:off x="516466" y="1981200"/>
            <a:ext cx="11159068" cy="2924432"/>
          </a:xfrm>
        </p:spPr>
        <p:txBody>
          <a:bodyPr>
            <a:normAutofit fontScale="47500" lnSpcReduction="20000"/>
          </a:bodyPr>
          <a:lstStyle/>
          <a:p>
            <a:pPr marL="0" indent="0" algn="just">
              <a:buNone/>
            </a:pPr>
            <a:br>
              <a:rPr lang="es-MX" dirty="0"/>
            </a:br>
            <a:br>
              <a:rPr lang="es-MX" dirty="0"/>
            </a:br>
            <a:br>
              <a:rPr lang="es-MX" sz="4900" dirty="0"/>
            </a:br>
            <a:r>
              <a:rPr lang="es-MX" sz="4900" dirty="0"/>
              <a:t>This work is motivated in order to be a promoter with the state government authorities so that graduates of biomedical engineering from the state of Sonora might join to the public health services.</a:t>
            </a:r>
          </a:p>
          <a:p>
            <a:pPr marL="0" indent="0" algn="just">
              <a:buNone/>
            </a:pPr>
            <a:endParaRPr lang="es-MX" sz="4900" dirty="0"/>
          </a:p>
          <a:p>
            <a:pPr marL="0" indent="0" algn="just">
              <a:buNone/>
            </a:pPr>
            <a:r>
              <a:rPr lang="es-MX" sz="4900" dirty="0"/>
              <a:t>The purpuse oh this work is to exhib to the personnel the role played by a biomedical engineer in the clinical-hospital environment, showing the importance of the management of medical technology, its impact on the quality of health care.</a:t>
            </a:r>
          </a:p>
        </p:txBody>
      </p:sp>
    </p:spTree>
    <p:extLst>
      <p:ext uri="{BB962C8B-B14F-4D97-AF65-F5344CB8AC3E}">
        <p14:creationId xmlns:p14="http://schemas.microsoft.com/office/powerpoint/2010/main" val="1447084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Description</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31420" y="1727201"/>
            <a:ext cx="11149153" cy="1701799"/>
          </a:xfrm>
        </p:spPr>
        <p:txBody>
          <a:bodyPr>
            <a:normAutofit fontScale="85000" lnSpcReduction="20000"/>
          </a:bodyPr>
          <a:lstStyle/>
          <a:p>
            <a:pPr marL="0" indent="0">
              <a:buNone/>
            </a:pPr>
            <a:r>
              <a:rPr lang="es-MX" sz="2400" dirty="0"/>
              <a:t>Before defining the strategy for the promotion of Biomedical Engineering in the Public Institution, a survey was carried out and applied to the chiefs administative departments , as well as other personnel involved with medical technology, (administrative, medical, nurse and paramedical positions).</a:t>
            </a:r>
            <a:br>
              <a:rPr lang="es-MX" sz="1600" dirty="0"/>
            </a:br>
            <a:br>
              <a:rPr lang="es-MX" sz="1600" dirty="0"/>
            </a:br>
            <a:r>
              <a:rPr lang="es-MX" sz="2400" dirty="0"/>
              <a:t>The data obtained through the survey gave a general overview of the knowledge that the staff of the institution has regarding about  Biomedical Engineering issues, this results defined a first topics for lectures or training.</a:t>
            </a:r>
            <a:endParaRPr lang="es-MX" sz="1600" dirty="0">
              <a:solidFill>
                <a:schemeClr val="bg2">
                  <a:lumMod val="25000"/>
                </a:schemeClr>
              </a:solidFill>
            </a:endParaRPr>
          </a:p>
        </p:txBody>
      </p:sp>
      <p:sp>
        <p:nvSpPr>
          <p:cNvPr id="4" name="Rectángulo 3">
            <a:extLst>
              <a:ext uri="{FF2B5EF4-FFF2-40B4-BE49-F238E27FC236}">
                <a16:creationId xmlns:a16="http://schemas.microsoft.com/office/drawing/2014/main" id="{6D6C7CE2-B0CA-9940-B9E8-E63CB1886200}"/>
              </a:ext>
            </a:extLst>
          </p:cNvPr>
          <p:cNvSpPr/>
          <p:nvPr/>
        </p:nvSpPr>
        <p:spPr>
          <a:xfrm>
            <a:off x="2912076" y="3158311"/>
            <a:ext cx="6096000" cy="2862322"/>
          </a:xfrm>
          <a:prstGeom prst="rect">
            <a:avLst/>
          </a:prstGeom>
        </p:spPr>
        <p:txBody>
          <a:bodyPr>
            <a:spAutoFit/>
          </a:bodyPr>
          <a:lstStyle/>
          <a:p>
            <a:r>
              <a:rPr lang="es-MX" dirty="0"/>
              <a:t>TOPICS</a:t>
            </a:r>
          </a:p>
          <a:p>
            <a:r>
              <a:rPr lang="es-MX" dirty="0"/>
              <a:t>1. Electrical Safety</a:t>
            </a:r>
          </a:p>
          <a:p>
            <a:r>
              <a:rPr lang="es-MX" dirty="0"/>
              <a:t>2. Metrology</a:t>
            </a:r>
          </a:p>
          <a:p>
            <a:r>
              <a:rPr lang="es-MX" dirty="0"/>
              <a:t>3. Technovigilance</a:t>
            </a:r>
          </a:p>
          <a:p>
            <a:r>
              <a:rPr lang="es-MX" dirty="0"/>
              <a:t>4. Clinical engineering and its importance within the hospital environment</a:t>
            </a:r>
          </a:p>
          <a:p>
            <a:r>
              <a:rPr lang="es-MX" dirty="0"/>
              <a:t>5. Functional Inventory</a:t>
            </a:r>
          </a:p>
          <a:p>
            <a:r>
              <a:rPr lang="es-MX" dirty="0"/>
              <a:t>6. The importance of preventive maintenance</a:t>
            </a:r>
          </a:p>
          <a:p>
            <a:r>
              <a:rPr lang="es-MX" dirty="0"/>
              <a:t>7. Use, handling, preservation of Vital Signs Monitor</a:t>
            </a:r>
          </a:p>
          <a:p>
            <a:r>
              <a:rPr lang="es-MX" dirty="0"/>
              <a:t>8. Use, preservation management of dental unit</a:t>
            </a:r>
          </a:p>
        </p:txBody>
      </p:sp>
    </p:spTree>
    <p:extLst>
      <p:ext uri="{BB962C8B-B14F-4D97-AF65-F5344CB8AC3E}">
        <p14:creationId xmlns:p14="http://schemas.microsoft.com/office/powerpoint/2010/main" val="1990249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80A34B3-C559-5E4A-9B72-9B7F4D953EE1}"/>
              </a:ext>
            </a:extLst>
          </p:cNvPr>
          <p:cNvSpPr>
            <a:spLocks noGrp="1"/>
          </p:cNvSpPr>
          <p:nvPr>
            <p:ph idx="1"/>
          </p:nvPr>
        </p:nvSpPr>
        <p:spPr/>
        <p:txBody>
          <a:bodyPr>
            <a:normAutofit/>
          </a:bodyPr>
          <a:lstStyle/>
          <a:p>
            <a:pPr marL="0" indent="0">
              <a:buNone/>
            </a:pPr>
            <a:br>
              <a:rPr lang="es-MX" sz="1800" dirty="0"/>
            </a:br>
            <a:r>
              <a:rPr lang="es-MX" dirty="0"/>
              <a:t>After defined the topics, it was develovep a scheduled of talks (program) to the personnel assigned to the public institution considering only administrative, medical and paramedical positions. </a:t>
            </a:r>
          </a:p>
          <a:p>
            <a:pPr marL="0" indent="0">
              <a:buNone/>
            </a:pPr>
            <a:br>
              <a:rPr lang="es-MX" sz="1800" dirty="0"/>
            </a:br>
            <a:br>
              <a:rPr lang="es-MX" sz="1800" dirty="0"/>
            </a:br>
            <a:br>
              <a:rPr lang="es-MX" sz="1800" dirty="0"/>
            </a:br>
            <a:br>
              <a:rPr lang="es-MX" sz="1800" dirty="0"/>
            </a:br>
            <a:r>
              <a:rPr lang="es-MX" dirty="0"/>
              <a:t>The SOMIB Sonora Professional Chapter and 310MED company personnel participated in this work, They were developers of the topics and the oral presentations.</a:t>
            </a:r>
          </a:p>
        </p:txBody>
      </p:sp>
      <p:sp>
        <p:nvSpPr>
          <p:cNvPr id="4" name="Título 1">
            <a:extLst>
              <a:ext uri="{FF2B5EF4-FFF2-40B4-BE49-F238E27FC236}">
                <a16:creationId xmlns:a16="http://schemas.microsoft.com/office/drawing/2014/main" id="{B77BB060-1182-9340-AFBC-5CB1C4FBA872}"/>
              </a:ext>
            </a:extLst>
          </p:cNvPr>
          <p:cNvSpPr txBox="1">
            <a:spLocks/>
          </p:cNvSpPr>
          <p:nvPr/>
        </p:nvSpPr>
        <p:spPr>
          <a:xfrm>
            <a:off x="231420" y="978276"/>
            <a:ext cx="10117667" cy="91440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MX" sz="3600" b="1">
                <a:solidFill>
                  <a:srgbClr val="0070C0"/>
                </a:solidFill>
                <a:latin typeface="Poppins" pitchFamily="2" charset="77"/>
                <a:cs typeface="Poppins" pitchFamily="2" charset="77"/>
              </a:rPr>
              <a:t>Description</a:t>
            </a:r>
            <a:endParaRPr lang="es-MX" sz="3600" dirty="0">
              <a:solidFill>
                <a:srgbClr val="0070C0"/>
              </a:solidFill>
            </a:endParaRPr>
          </a:p>
        </p:txBody>
      </p:sp>
    </p:spTree>
    <p:extLst>
      <p:ext uri="{BB962C8B-B14F-4D97-AF65-F5344CB8AC3E}">
        <p14:creationId xmlns:p14="http://schemas.microsoft.com/office/powerpoint/2010/main" val="2273412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fontScale="90000"/>
          </a:bodyPr>
          <a:lstStyle/>
          <a:p>
            <a:r>
              <a:rPr lang="es-MX" sz="3600" b="1" dirty="0">
                <a:solidFill>
                  <a:srgbClr val="0070C0"/>
                </a:solidFill>
                <a:latin typeface="Poppins" pitchFamily="2" charset="77"/>
                <a:cs typeface="Poppins" pitchFamily="2" charset="77"/>
              </a:rPr>
              <a:t>Goals of the project and final users</a:t>
            </a:r>
            <a:br>
              <a:rPr lang="es-MX" sz="3600" b="1" dirty="0">
                <a:solidFill>
                  <a:srgbClr val="0070C0"/>
                </a:solidFill>
                <a:latin typeface="Poppins" pitchFamily="2" charset="77"/>
                <a:cs typeface="Poppins" pitchFamily="2" charset="77"/>
              </a:rPr>
            </a:br>
            <a:r>
              <a:rPr lang="es-MX" sz="3600" b="1" dirty="0">
                <a:solidFill>
                  <a:srgbClr val="0070C0"/>
                </a:solidFill>
                <a:latin typeface="Poppins" pitchFamily="2" charset="77"/>
                <a:cs typeface="Poppins" pitchFamily="2" charset="77"/>
              </a:rPr>
              <a:t>that will benefit</a:t>
            </a:r>
            <a:endParaRPr lang="es-MX" sz="3600" dirty="0">
              <a:solidFill>
                <a:srgbClr val="0070C0"/>
              </a:solidFill>
            </a:endParaRPr>
          </a:p>
        </p:txBody>
      </p:sp>
      <p:sp>
        <p:nvSpPr>
          <p:cNvPr id="5" name="CuadroTexto 4">
            <a:extLst>
              <a:ext uri="{FF2B5EF4-FFF2-40B4-BE49-F238E27FC236}">
                <a16:creationId xmlns:a16="http://schemas.microsoft.com/office/drawing/2014/main" id="{BB5E7035-CE81-0140-9739-4C1D08558672}"/>
              </a:ext>
            </a:extLst>
          </p:cNvPr>
          <p:cNvSpPr txBox="1"/>
          <p:nvPr/>
        </p:nvSpPr>
        <p:spPr>
          <a:xfrm>
            <a:off x="493172" y="2345411"/>
            <a:ext cx="11097466" cy="2954655"/>
          </a:xfrm>
          <a:prstGeom prst="rect">
            <a:avLst/>
          </a:prstGeom>
          <a:noFill/>
        </p:spPr>
        <p:txBody>
          <a:bodyPr wrap="square" rtlCol="0">
            <a:spAutoFit/>
          </a:bodyPr>
          <a:lstStyle/>
          <a:p>
            <a:pPr marL="285750" indent="-285750">
              <a:buFont typeface="Arial" panose="020B0604020202020204" pitchFamily="34" charset="0"/>
              <a:buChar char="•"/>
            </a:pPr>
            <a:r>
              <a:rPr lang="es-MX" sz="2400" dirty="0"/>
              <a:t>In order to spread the activities of Biomedical Engineering, a series of lectures was carried out for health personnel from Health Jurisdiction No.1.</a:t>
            </a:r>
          </a:p>
          <a:p>
            <a:pPr marL="285750" indent="-285750">
              <a:buFont typeface="Arial" panose="020B0604020202020204" pitchFamily="34" charset="0"/>
              <a:buChar char="•"/>
            </a:pPr>
            <a:r>
              <a:rPr lang="es-MX" sz="2400" dirty="0"/>
              <a:t>The lectures were given by professionals belonging to the Mexican Society of Biomedical Engineering (SOMIB).</a:t>
            </a:r>
          </a:p>
          <a:p>
            <a:pPr marL="285750" indent="-285750">
              <a:buFont typeface="Arial" panose="020B0604020202020204" pitchFamily="34" charset="0"/>
              <a:buChar char="•"/>
            </a:pPr>
            <a:r>
              <a:rPr lang="es-MX" sz="2400" dirty="0"/>
              <a:t>The development of this work is motivated in order to be a promoter with state government authorities so that the graduates of  the career Biomedical Engineering in the state of Sonora can be incorporated into public health services.</a:t>
            </a:r>
          </a:p>
          <a:p>
            <a:endParaRPr lang="es-MX" dirty="0"/>
          </a:p>
        </p:txBody>
      </p:sp>
    </p:spTree>
    <p:extLst>
      <p:ext uri="{BB962C8B-B14F-4D97-AF65-F5344CB8AC3E}">
        <p14:creationId xmlns:p14="http://schemas.microsoft.com/office/powerpoint/2010/main" val="2695083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4AAC06-1394-8343-89B4-D59498E81D03}"/>
              </a:ext>
            </a:extLst>
          </p:cNvPr>
          <p:cNvSpPr>
            <a:spLocks noGrp="1"/>
          </p:cNvSpPr>
          <p:nvPr>
            <p:ph type="title"/>
          </p:nvPr>
        </p:nvSpPr>
        <p:spPr>
          <a:xfrm>
            <a:off x="231420" y="978276"/>
            <a:ext cx="10117667" cy="914400"/>
          </a:xfrm>
        </p:spPr>
        <p:txBody>
          <a:bodyPr anchor="t">
            <a:normAutofit/>
          </a:bodyPr>
          <a:lstStyle/>
          <a:p>
            <a:r>
              <a:rPr lang="es-MX" sz="3600" b="1" dirty="0">
                <a:solidFill>
                  <a:srgbClr val="0070C0"/>
                </a:solidFill>
                <a:latin typeface="Poppins" pitchFamily="2" charset="77"/>
                <a:cs typeface="Poppins" pitchFamily="2" charset="77"/>
              </a:rPr>
              <a:t>Results</a:t>
            </a:r>
            <a:endParaRPr lang="es-MX" sz="3600" dirty="0">
              <a:solidFill>
                <a:srgbClr val="0070C0"/>
              </a:solidFill>
            </a:endParaRPr>
          </a:p>
        </p:txBody>
      </p:sp>
      <p:sp>
        <p:nvSpPr>
          <p:cNvPr id="3" name="Marcador de contenido 2">
            <a:extLst>
              <a:ext uri="{FF2B5EF4-FFF2-40B4-BE49-F238E27FC236}">
                <a16:creationId xmlns:a16="http://schemas.microsoft.com/office/drawing/2014/main" id="{B6A5AB52-EC55-E84E-BA46-6EECB36B6ACB}"/>
              </a:ext>
            </a:extLst>
          </p:cNvPr>
          <p:cNvSpPr>
            <a:spLocks noGrp="1"/>
          </p:cNvSpPr>
          <p:nvPr>
            <p:ph idx="1"/>
          </p:nvPr>
        </p:nvSpPr>
        <p:spPr>
          <a:xfrm>
            <a:off x="245338" y="1620982"/>
            <a:ext cx="7575359" cy="4258742"/>
          </a:xfrm>
        </p:spPr>
        <p:txBody>
          <a:bodyPr/>
          <a:lstStyle/>
          <a:p>
            <a:pPr lvl="0" algn="just"/>
            <a:r>
              <a:rPr lang="es-MX" sz="2000" dirty="0"/>
              <a:t>Eight lectures on biomedical engineering were designed for decision makers and medical staff (doctors, nurses and administrative staff). </a:t>
            </a:r>
          </a:p>
          <a:p>
            <a:pPr lvl="0" algn="just"/>
            <a:r>
              <a:rPr lang="es-MX" sz="2000" dirty="0"/>
              <a:t>Five talks were given with an average attendance of 40 people. </a:t>
            </a:r>
          </a:p>
          <a:p>
            <a:pPr lvl="0" algn="just"/>
            <a:r>
              <a:rPr lang="es-MX" sz="2000" dirty="0"/>
              <a:t>The importance of the role of the clinical Biomedical Engineer in the hospital environment is recognized with the incorporation of two students practicing Biomedical Engineers.</a:t>
            </a:r>
          </a:p>
          <a:p>
            <a:pPr lvl="0" algn="just"/>
            <a:r>
              <a:rPr lang="es-MX" sz="2000" dirty="0"/>
              <a:t>Future perspective: Consolidate a program to promote Biomedical (clinical) Engineering in health services that can be replicated in other health care centers at the state or national level.</a:t>
            </a:r>
          </a:p>
        </p:txBody>
      </p:sp>
      <p:pic>
        <p:nvPicPr>
          <p:cNvPr id="4" name="Picture 2" descr="Puede ser una imagen de 1 persona">
            <a:extLst>
              <a:ext uri="{FF2B5EF4-FFF2-40B4-BE49-F238E27FC236}">
                <a16:creationId xmlns:a16="http://schemas.microsoft.com/office/drawing/2014/main" id="{878224FC-40A2-B048-ABD5-DF8A954177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6880" y="1863985"/>
            <a:ext cx="4135120" cy="3101340"/>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a:extLst>
              <a:ext uri="{FF2B5EF4-FFF2-40B4-BE49-F238E27FC236}">
                <a16:creationId xmlns:a16="http://schemas.microsoft.com/office/drawing/2014/main" id="{0B2152E7-D241-1C44-82D3-0BFDD6D21AD2}"/>
              </a:ext>
            </a:extLst>
          </p:cNvPr>
          <p:cNvSpPr txBox="1">
            <a:spLocks/>
          </p:cNvSpPr>
          <p:nvPr/>
        </p:nvSpPr>
        <p:spPr>
          <a:xfrm>
            <a:off x="-1533487" y="5126950"/>
            <a:ext cx="10117667" cy="55098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3200" i="1">
                <a:solidFill>
                  <a:srgbClr val="0070C0"/>
                </a:solidFill>
                <a:latin typeface="Poppins Medium" pitchFamily="2" charset="77"/>
                <a:cs typeface="Poppins Medium" pitchFamily="2" charset="77"/>
              </a:rPr>
              <a:t>Elliot Vernet</a:t>
            </a:r>
            <a:endParaRPr lang="es-MX" sz="3200" i="1" dirty="0">
              <a:solidFill>
                <a:srgbClr val="0070C0"/>
              </a:solidFill>
              <a:latin typeface="Poppins Medium" pitchFamily="2" charset="77"/>
              <a:cs typeface="Poppins Medium" pitchFamily="2" charset="77"/>
            </a:endParaRPr>
          </a:p>
        </p:txBody>
      </p:sp>
      <p:sp>
        <p:nvSpPr>
          <p:cNvPr id="7" name="Marcador de contenido 2">
            <a:extLst>
              <a:ext uri="{FF2B5EF4-FFF2-40B4-BE49-F238E27FC236}">
                <a16:creationId xmlns:a16="http://schemas.microsoft.com/office/drawing/2014/main" id="{A72E0B9B-CFD9-1044-B07B-D52573A1F490}"/>
              </a:ext>
            </a:extLst>
          </p:cNvPr>
          <p:cNvSpPr txBox="1">
            <a:spLocks/>
          </p:cNvSpPr>
          <p:nvPr/>
        </p:nvSpPr>
        <p:spPr>
          <a:xfrm>
            <a:off x="-1422824" y="5677930"/>
            <a:ext cx="10117667" cy="23899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Clr>
                <a:schemeClr val="dk1"/>
              </a:buClr>
              <a:buSzPct val="25000"/>
              <a:buFont typeface="Arial" panose="020B0604020202020204" pitchFamily="34" charset="0"/>
              <a:buNone/>
            </a:pPr>
            <a:r>
              <a:rPr lang="it-IT" sz="2000" i="1" dirty="0" err="1">
                <a:solidFill>
                  <a:srgbClr val="1F4A98"/>
                </a:solidFill>
                <a:latin typeface="Poppins" pitchFamily="2" charset="77"/>
                <a:ea typeface="Calibri"/>
                <a:cs typeface="Poppins" pitchFamily="2" charset="77"/>
                <a:sym typeface="Calibri"/>
              </a:rPr>
              <a:t>vernetelliot@gmail.com</a:t>
            </a:r>
            <a:endParaRPr lang="it-IT" sz="2000" i="1" dirty="0">
              <a:solidFill>
                <a:srgbClr val="1F4A98"/>
              </a:solidFill>
              <a:latin typeface="Poppins" pitchFamily="2" charset="77"/>
              <a:ea typeface="Calibri"/>
              <a:cs typeface="Poppins" pitchFamily="2" charset="77"/>
              <a:sym typeface="Calibri"/>
            </a:endParaRPr>
          </a:p>
        </p:txBody>
      </p:sp>
    </p:spTree>
    <p:extLst>
      <p:ext uri="{BB962C8B-B14F-4D97-AF65-F5344CB8AC3E}">
        <p14:creationId xmlns:p14="http://schemas.microsoft.com/office/powerpoint/2010/main" val="74396871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661</Words>
  <Application>Microsoft Macintosh PowerPoint</Application>
  <PresentationFormat>Panorámica</PresentationFormat>
  <Paragraphs>39</Paragraphs>
  <Slides>8</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8</vt:i4>
      </vt:variant>
    </vt:vector>
  </HeadingPairs>
  <TitlesOfParts>
    <vt:vector size="15" baseType="lpstr">
      <vt:lpstr>Arial</vt:lpstr>
      <vt:lpstr>Calibri</vt:lpstr>
      <vt:lpstr>Calibri Light</vt:lpstr>
      <vt:lpstr>Poppins</vt:lpstr>
      <vt:lpstr>Poppins Light</vt:lpstr>
      <vt:lpstr>Poppins Medium</vt:lpstr>
      <vt:lpstr>Tema de Office</vt:lpstr>
      <vt:lpstr>10519 Pilot Program for the promotion of Biomedical Engineering (CE) in public health services in the State of Sonora</vt:lpstr>
      <vt:lpstr>The Team / Workgroup</vt:lpstr>
      <vt:lpstr>Background</vt:lpstr>
      <vt:lpstr>Justification </vt:lpstr>
      <vt:lpstr>Description</vt:lpstr>
      <vt:lpstr>Presentación de PowerPoint</vt:lpstr>
      <vt:lpstr>Goals of the project and final users that will benefit</vt:lpstr>
      <vt:lpstr>Results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Estefania Cajigas</dc:creator>
  <cp:lastModifiedBy>Elliot Vernet</cp:lastModifiedBy>
  <cp:revision>23</cp:revision>
  <dcterms:created xsi:type="dcterms:W3CDTF">2021-09-01T19:24:00Z</dcterms:created>
  <dcterms:modified xsi:type="dcterms:W3CDTF">2021-09-29T16:15:03Z</dcterms:modified>
</cp:coreProperties>
</file>