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/>
    <p:restoredTop sz="94718"/>
  </p:normalViewPr>
  <p:slideViewPr>
    <p:cSldViewPr snapToGrid="0" snapToObjects="1">
      <p:cViewPr varScale="1">
        <p:scale>
          <a:sx n="106" d="100"/>
          <a:sy n="106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microsoft.com/office/2007/relationships/hdphoto" Target="../media/hdphoto4.wdp"/><Relationship Id="rId2" Type="http://schemas.openxmlformats.org/officeDocument/2006/relationships/image" Target="../media/image22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e.piaggio@warwick.ac.uk" TargetMode="External"/><Relationship Id="rId2" Type="http://schemas.openxmlformats.org/officeDocument/2006/relationships/hyperlink" Target="mailto:d.piaggio@warwick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178" y="3304915"/>
            <a:ext cx="9676822" cy="1468436"/>
          </a:xfrm>
        </p:spPr>
        <p:txBody>
          <a:bodyPr anchor="t">
            <a:noAutofit/>
          </a:bodyPr>
          <a:lstStyle/>
          <a:p>
            <a:pPr algn="r"/>
            <a:r>
              <a:rPr lang="en-GB" sz="4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 3D-printed condom intrauterine balloon tamponade for low-resource settings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15" y="5259305"/>
            <a:ext cx="11557769" cy="1069038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Davide Piaggio (</a:t>
            </a:r>
            <a:r>
              <a:rPr lang="es-MX" sz="20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Research</a:t>
            </a:r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Assistant</a:t>
            </a:r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, PhD </a:t>
            </a:r>
            <a:r>
              <a:rPr lang="es-MX" sz="20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student</a:t>
            </a:r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)</a:t>
            </a:r>
            <a:b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</a:br>
            <a:r>
              <a:rPr lang="es-MX" sz="2000" u="sng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Prof Leandro Pecchia</a:t>
            </a:r>
          </a:p>
          <a:p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Applied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Biomedical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Signal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Processing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Intelligent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eHealth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Lab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,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University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of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Warwick, 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E61ED-ED83-4F62-BFB3-CE364A05F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80" y="6360584"/>
            <a:ext cx="2108133" cy="3310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55D715-31C2-46C2-BF15-D5EEB633D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3061">
            <a:off x="1150375" y="3078968"/>
            <a:ext cx="1135632" cy="2835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E656BC-4977-4AC3-815A-8104D542C8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33" r="6198"/>
          <a:stretch/>
        </p:blipFill>
        <p:spPr>
          <a:xfrm>
            <a:off x="7353589" y="6202183"/>
            <a:ext cx="611902" cy="5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07593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6" name="Sous-titre 1">
            <a:extLst>
              <a:ext uri="{FF2B5EF4-FFF2-40B4-BE49-F238E27FC236}">
                <a16:creationId xmlns:a16="http://schemas.microsoft.com/office/drawing/2014/main" id="{252CBF7D-4AD6-4976-9E36-BE5B1D9924B2}"/>
              </a:ext>
            </a:extLst>
          </p:cNvPr>
          <p:cNvSpPr txBox="1">
            <a:spLocks/>
          </p:cNvSpPr>
          <p:nvPr/>
        </p:nvSpPr>
        <p:spPr>
          <a:xfrm>
            <a:off x="9440425" y="6056591"/>
            <a:ext cx="1098085" cy="360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P</a:t>
            </a:r>
            <a:r>
              <a:rPr kumimoji="0" lang="fr-FR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rof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 Leandro Pecchia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8DAD9-EBB7-4FFE-A21A-1CB57E7AB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7"/>
          <a:stretch/>
        </p:blipFill>
        <p:spPr>
          <a:xfrm>
            <a:off x="9483519" y="4875327"/>
            <a:ext cx="1011898" cy="1075080"/>
          </a:xfrm>
          <a:prstGeom prst="rect">
            <a:avLst/>
          </a:prstGeom>
        </p:spPr>
      </p:pic>
      <p:pic>
        <p:nvPicPr>
          <p:cNvPr id="8" name="Picture 6" descr="Image result for davide piaggio">
            <a:extLst>
              <a:ext uri="{FF2B5EF4-FFF2-40B4-BE49-F238E27FC236}">
                <a16:creationId xmlns:a16="http://schemas.microsoft.com/office/drawing/2014/main" id="{20D2B1F9-1287-49E4-ADD2-A4C8BB765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r="8765" b="12465"/>
          <a:stretch/>
        </p:blipFill>
        <p:spPr bwMode="auto">
          <a:xfrm>
            <a:off x="8763164" y="1217195"/>
            <a:ext cx="1008112" cy="10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ous-titre 1">
            <a:extLst>
              <a:ext uri="{FF2B5EF4-FFF2-40B4-BE49-F238E27FC236}">
                <a16:creationId xmlns:a16="http://schemas.microsoft.com/office/drawing/2014/main" id="{5EB4A0B1-CE91-4EB8-8ECD-F90156B0FA34}"/>
              </a:ext>
            </a:extLst>
          </p:cNvPr>
          <p:cNvSpPr txBox="1">
            <a:spLocks/>
          </p:cNvSpPr>
          <p:nvPr/>
        </p:nvSpPr>
        <p:spPr>
          <a:xfrm>
            <a:off x="8688858" y="2360804"/>
            <a:ext cx="1264264" cy="360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Davide Piaggio (</a:t>
            </a:r>
            <a:r>
              <a:rPr kumimoji="0" lang="fr-FR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Research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 Assistant, PhD </a:t>
            </a:r>
            <a:r>
              <a:rPr kumimoji="0" lang="fr-FR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student</a:t>
            </a: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10" name="Picture 8" descr="Image result for warwick uni logo">
            <a:extLst>
              <a:ext uri="{FF2B5EF4-FFF2-40B4-BE49-F238E27FC236}">
                <a16:creationId xmlns:a16="http://schemas.microsoft.com/office/drawing/2014/main" id="{73CF0037-2786-48A9-879A-48254997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539" y="2085397"/>
            <a:ext cx="518888" cy="3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warwick uni logo">
            <a:extLst>
              <a:ext uri="{FF2B5EF4-FFF2-40B4-BE49-F238E27FC236}">
                <a16:creationId xmlns:a16="http://schemas.microsoft.com/office/drawing/2014/main" id="{12B928D2-2BD4-49E0-92AE-94D88DA7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030" y="5743528"/>
            <a:ext cx="518888" cy="3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oto del profilo di Scott Hyland MSc BEng DIS">
            <a:extLst>
              <a:ext uri="{FF2B5EF4-FFF2-40B4-BE49-F238E27FC236}">
                <a16:creationId xmlns:a16="http://schemas.microsoft.com/office/drawing/2014/main" id="{6DBC11DF-2320-4D7F-976D-F58457320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r="15162" b="34179"/>
          <a:stretch/>
        </p:blipFill>
        <p:spPr bwMode="auto">
          <a:xfrm>
            <a:off x="8763164" y="3004528"/>
            <a:ext cx="1047510" cy="107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warwick uni logo">
            <a:extLst>
              <a:ext uri="{FF2B5EF4-FFF2-40B4-BE49-F238E27FC236}">
                <a16:creationId xmlns:a16="http://schemas.microsoft.com/office/drawing/2014/main" id="{94D0BEDF-CC42-4491-9C69-F91A4144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74" y="3876875"/>
            <a:ext cx="518888" cy="3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ous-titre 1">
            <a:extLst>
              <a:ext uri="{FF2B5EF4-FFF2-40B4-BE49-F238E27FC236}">
                <a16:creationId xmlns:a16="http://schemas.microsoft.com/office/drawing/2014/main" id="{54EA4140-B5C0-458B-9EB5-5D4D11E36F12}"/>
              </a:ext>
            </a:extLst>
          </p:cNvPr>
          <p:cNvSpPr txBox="1">
            <a:spLocks/>
          </p:cNvSpPr>
          <p:nvPr/>
        </p:nvSpPr>
        <p:spPr>
          <a:xfrm>
            <a:off x="8763164" y="4185791"/>
            <a:ext cx="1098085" cy="360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Scott </a:t>
            </a:r>
            <a:r>
              <a:rPr lang="fr-FR" sz="1000" b="1" dirty="0" err="1">
                <a:solidFill>
                  <a:srgbClr val="1F497D"/>
                </a:solidFill>
                <a:cs typeface="Arial" charset="0"/>
              </a:rPr>
              <a:t>Hyland</a:t>
            </a: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[</a:t>
            </a:r>
            <a:r>
              <a:rPr lang="fr-FR" sz="1000" b="1" dirty="0" err="1">
                <a:solidFill>
                  <a:srgbClr val="1F497D"/>
                </a:solidFill>
                <a:cs typeface="Arial" charset="0"/>
              </a:rPr>
              <a:t>mechanical</a:t>
            </a: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 </a:t>
            </a:r>
            <a:r>
              <a:rPr lang="fr-FR" sz="1000" b="1" dirty="0" err="1">
                <a:solidFill>
                  <a:srgbClr val="1F497D"/>
                </a:solidFill>
                <a:cs typeface="Arial" charset="0"/>
              </a:rPr>
              <a:t>eng</a:t>
            </a: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] (</a:t>
            </a:r>
            <a:r>
              <a:rPr lang="fr-FR" sz="1000" b="1" dirty="0" err="1">
                <a:solidFill>
                  <a:srgbClr val="1F497D"/>
                </a:solidFill>
                <a:cs typeface="Arial" charset="0"/>
              </a:rPr>
              <a:t>MSc</a:t>
            </a: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15" name="Picture 14" descr="F:\Roland photo.jpg">
            <a:extLst>
              <a:ext uri="{FF2B5EF4-FFF2-40B4-BE49-F238E27FC236}">
                <a16:creationId xmlns:a16="http://schemas.microsoft.com/office/drawing/2014/main" id="{274B65B0-7D9A-4A57-B15D-0CF351FE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2991" y="1531942"/>
            <a:ext cx="1051760" cy="1094570"/>
          </a:xfrm>
          <a:prstGeom prst="rect">
            <a:avLst/>
          </a:prstGeom>
          <a:noFill/>
        </p:spPr>
      </p:pic>
      <p:pic>
        <p:nvPicPr>
          <p:cNvPr id="16" name="Picture 3" descr="F:\daton.GIF">
            <a:extLst>
              <a:ext uri="{FF2B5EF4-FFF2-40B4-BE49-F238E27FC236}">
                <a16:creationId xmlns:a16="http://schemas.microsoft.com/office/drawing/2014/main" id="{5EB0BF6B-CEC2-4F5F-8D6D-3377A111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28" y="1549989"/>
            <a:ext cx="887208" cy="1076523"/>
          </a:xfrm>
          <a:prstGeom prst="rect">
            <a:avLst/>
          </a:prstGeom>
          <a:noFill/>
        </p:spPr>
      </p:pic>
      <p:sp>
        <p:nvSpPr>
          <p:cNvPr id="17" name="Sous-titre 1">
            <a:extLst>
              <a:ext uri="{FF2B5EF4-FFF2-40B4-BE49-F238E27FC236}">
                <a16:creationId xmlns:a16="http://schemas.microsoft.com/office/drawing/2014/main" id="{4288A61F-D544-41BE-957D-A9C7601DEF6D}"/>
              </a:ext>
            </a:extLst>
          </p:cNvPr>
          <p:cNvSpPr txBox="1">
            <a:spLocks/>
          </p:cNvSpPr>
          <p:nvPr/>
        </p:nvSpPr>
        <p:spPr>
          <a:xfrm>
            <a:off x="-66519" y="2731252"/>
            <a:ext cx="1151302" cy="44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1F497D"/>
                </a:solidFill>
                <a:cs typeface="Arial" charset="0"/>
              </a:defRPr>
            </a:lvl1pPr>
          </a:lstStyle>
          <a:p>
            <a:r>
              <a:rPr lang="fr-FR" dirty="0"/>
              <a:t>Prof </a:t>
            </a:r>
            <a:r>
              <a:rPr lang="fr-FR" dirty="0" err="1"/>
              <a:t>Daton</a:t>
            </a:r>
            <a:r>
              <a:rPr lang="fr-FR" dirty="0"/>
              <a:t> </a:t>
            </a:r>
            <a:r>
              <a:rPr lang="fr-FR" dirty="0" err="1"/>
              <a:t>Medenou</a:t>
            </a:r>
            <a:endParaRPr lang="en-US" dirty="0"/>
          </a:p>
        </p:txBody>
      </p:sp>
      <p:sp>
        <p:nvSpPr>
          <p:cNvPr id="18" name="Sous-titre 1">
            <a:extLst>
              <a:ext uri="{FF2B5EF4-FFF2-40B4-BE49-F238E27FC236}">
                <a16:creationId xmlns:a16="http://schemas.microsoft.com/office/drawing/2014/main" id="{763414D4-F4F5-40F1-943D-B9286CBA5C2C}"/>
              </a:ext>
            </a:extLst>
          </p:cNvPr>
          <p:cNvSpPr txBox="1">
            <a:spLocks/>
          </p:cNvSpPr>
          <p:nvPr/>
        </p:nvSpPr>
        <p:spPr>
          <a:xfrm>
            <a:off x="1043453" y="2730967"/>
            <a:ext cx="1330836" cy="298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1F497D"/>
                </a:solidFill>
                <a:cs typeface="Arial" charset="0"/>
              </a:defRPr>
            </a:lvl1pPr>
          </a:lstStyle>
          <a:p>
            <a:r>
              <a:rPr lang="fr-FR" dirty="0"/>
              <a:t>Dr  Roland C. </a:t>
            </a:r>
            <a:r>
              <a:rPr lang="fr-FR" dirty="0" err="1"/>
              <a:t>Houessouvo</a:t>
            </a:r>
            <a:endParaRPr lang="en-US" dirty="0"/>
          </a:p>
        </p:txBody>
      </p:sp>
      <p:pic>
        <p:nvPicPr>
          <p:cNvPr id="19" name="Picture 2" descr="Résultats de recherche d'images pour « université d'abomey calavi »">
            <a:extLst>
              <a:ext uri="{FF2B5EF4-FFF2-40B4-BE49-F238E27FC236}">
                <a16:creationId xmlns:a16="http://schemas.microsoft.com/office/drawing/2014/main" id="{09713D7F-D86B-48A1-AB00-AB4BB238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6197" y="2234026"/>
            <a:ext cx="498092" cy="523397"/>
          </a:xfrm>
          <a:prstGeom prst="rect">
            <a:avLst/>
          </a:prstGeom>
          <a:noFill/>
        </p:spPr>
      </p:pic>
      <p:pic>
        <p:nvPicPr>
          <p:cNvPr id="20" name="Picture 2" descr="Résultats de recherche d'images pour « université d'abomey calavi »">
            <a:extLst>
              <a:ext uri="{FF2B5EF4-FFF2-40B4-BE49-F238E27FC236}">
                <a16:creationId xmlns:a16="http://schemas.microsoft.com/office/drawing/2014/main" id="{8FA35BD7-0966-4FB9-8B0C-9B673B97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284" y="2234027"/>
            <a:ext cx="498092" cy="523397"/>
          </a:xfrm>
          <a:prstGeom prst="rect">
            <a:avLst/>
          </a:prstGeom>
          <a:noFill/>
        </p:spPr>
      </p:pic>
      <p:sp>
        <p:nvSpPr>
          <p:cNvPr id="21" name="Sous-titre 1">
            <a:extLst>
              <a:ext uri="{FF2B5EF4-FFF2-40B4-BE49-F238E27FC236}">
                <a16:creationId xmlns:a16="http://schemas.microsoft.com/office/drawing/2014/main" id="{242D515B-29C9-41E7-AD89-5209C0522552}"/>
              </a:ext>
            </a:extLst>
          </p:cNvPr>
          <p:cNvSpPr txBox="1">
            <a:spLocks/>
          </p:cNvSpPr>
          <p:nvPr/>
        </p:nvSpPr>
        <p:spPr>
          <a:xfrm>
            <a:off x="136779" y="3073430"/>
            <a:ext cx="1999944" cy="44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1F497D"/>
                </a:solidFill>
                <a:cs typeface="Arial" charset="0"/>
              </a:defRPr>
            </a:lvl1pPr>
          </a:lstStyle>
          <a:p>
            <a:r>
              <a:rPr lang="fr-FR" i="1" dirty="0" err="1"/>
              <a:t>University</a:t>
            </a:r>
            <a:r>
              <a:rPr lang="fr-FR" i="1" dirty="0"/>
              <a:t> </a:t>
            </a:r>
            <a:r>
              <a:rPr lang="fr-FR" i="1" dirty="0" err="1"/>
              <a:t>Abomay-Calavi</a:t>
            </a:r>
            <a:r>
              <a:rPr lang="fr-FR" i="1" dirty="0"/>
              <a:t>, Benin</a:t>
            </a:r>
            <a:endParaRPr lang="en-US" i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6933FA-9CC1-4403-A8A9-2DD8DBC53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4691" y="2781333"/>
            <a:ext cx="4423688" cy="368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E07CC2-553F-4FDC-ADBC-FF82B4A89793}"/>
              </a:ext>
            </a:extLst>
          </p:cNvPr>
          <p:cNvCxnSpPr>
            <a:cxnSpLocks/>
          </p:cNvCxnSpPr>
          <p:nvPr/>
        </p:nvCxnSpPr>
        <p:spPr>
          <a:xfrm flipH="1" flipV="1">
            <a:off x="5114500" y="3228655"/>
            <a:ext cx="3574358" cy="47909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8" name="Picture 4" descr="Miss Katy Stokes, PhD Student, The University of Warwick">
            <a:extLst>
              <a:ext uri="{FF2B5EF4-FFF2-40B4-BE49-F238E27FC236}">
                <a16:creationId xmlns:a16="http://schemas.microsoft.com/office/drawing/2014/main" id="{406347F7-9178-438F-AD9C-B843C2F08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8"/>
          <a:stretch/>
        </p:blipFill>
        <p:spPr bwMode="auto">
          <a:xfrm>
            <a:off x="10100797" y="3006292"/>
            <a:ext cx="800849" cy="10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ous-titre 1">
            <a:extLst>
              <a:ext uri="{FF2B5EF4-FFF2-40B4-BE49-F238E27FC236}">
                <a16:creationId xmlns:a16="http://schemas.microsoft.com/office/drawing/2014/main" id="{CA7F289C-7998-4A00-8E7E-5994F7AEE354}"/>
              </a:ext>
            </a:extLst>
          </p:cNvPr>
          <p:cNvSpPr txBox="1">
            <a:spLocks/>
          </p:cNvSpPr>
          <p:nvPr/>
        </p:nvSpPr>
        <p:spPr>
          <a:xfrm>
            <a:off x="9869494" y="4142056"/>
            <a:ext cx="1264264" cy="360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Katy Stokes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[</a:t>
            </a:r>
            <a:r>
              <a:rPr lang="fr-FR" sz="1000" b="1" dirty="0" err="1">
                <a:solidFill>
                  <a:srgbClr val="1F497D"/>
                </a:solidFill>
                <a:cs typeface="Arial" charset="0"/>
              </a:rPr>
              <a:t>Biologist</a:t>
            </a: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]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(PhD </a:t>
            </a:r>
            <a:r>
              <a:rPr kumimoji="0" lang="fr-FR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student</a:t>
            </a: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1030" name="Picture 6" descr="Dr Alessia Maccaro , Visiting Research Fellow">
            <a:extLst>
              <a:ext uri="{FF2B5EF4-FFF2-40B4-BE49-F238E27FC236}">
                <a16:creationId xmlns:a16="http://schemas.microsoft.com/office/drawing/2014/main" id="{F352819D-E722-4955-B9C8-9BBB6C8B2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4326"/>
          <a:stretch/>
        </p:blipFill>
        <p:spPr bwMode="auto">
          <a:xfrm>
            <a:off x="10014594" y="1218188"/>
            <a:ext cx="961647" cy="107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ous-titre 1">
            <a:extLst>
              <a:ext uri="{FF2B5EF4-FFF2-40B4-BE49-F238E27FC236}">
                <a16:creationId xmlns:a16="http://schemas.microsoft.com/office/drawing/2014/main" id="{60E7A838-0B44-4A7D-AEBC-4A619D52E7A8}"/>
              </a:ext>
            </a:extLst>
          </p:cNvPr>
          <p:cNvSpPr txBox="1">
            <a:spLocks/>
          </p:cNvSpPr>
          <p:nvPr/>
        </p:nvSpPr>
        <p:spPr>
          <a:xfrm>
            <a:off x="9851954" y="2360804"/>
            <a:ext cx="1264264" cy="360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Alessia </a:t>
            </a:r>
            <a:r>
              <a:rPr kumimoji="0" lang="fr-FR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Maccaro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[</a:t>
            </a:r>
            <a:r>
              <a:rPr lang="fr-FR" sz="1000" b="1" dirty="0" err="1">
                <a:solidFill>
                  <a:srgbClr val="1F497D"/>
                </a:solidFill>
                <a:cs typeface="Arial" charset="0"/>
              </a:rPr>
              <a:t>Bioethicist</a:t>
            </a: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]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 (</a:t>
            </a:r>
            <a:r>
              <a:rPr kumimoji="0" lang="fr-FR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Research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FR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charset="0"/>
              </a:rPr>
              <a:t>Fellow</a:t>
            </a:r>
            <a:r>
              <a:rPr lang="fr-FR" sz="1000" b="1" dirty="0">
                <a:solidFill>
                  <a:srgbClr val="1F497D"/>
                </a:solidFill>
                <a:cs typeface="Arial" charset="0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31" name="Picture 8" descr="Image result for warwick uni logo">
            <a:extLst>
              <a:ext uri="{FF2B5EF4-FFF2-40B4-BE49-F238E27FC236}">
                <a16:creationId xmlns:a16="http://schemas.microsoft.com/office/drawing/2014/main" id="{5E5C2236-99FC-4659-8215-71E75B4D8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074" y="2085397"/>
            <a:ext cx="518888" cy="3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Image result for warwick uni logo">
            <a:extLst>
              <a:ext uri="{FF2B5EF4-FFF2-40B4-BE49-F238E27FC236}">
                <a16:creationId xmlns:a16="http://schemas.microsoft.com/office/drawing/2014/main" id="{FB0AC219-A702-457D-96F8-FF14756D2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17" y="3877362"/>
            <a:ext cx="518888" cy="3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ogle Map Location Icon #393655 - Free Icons Library">
            <a:extLst>
              <a:ext uri="{FF2B5EF4-FFF2-40B4-BE49-F238E27FC236}">
                <a16:creationId xmlns:a16="http://schemas.microsoft.com/office/drawing/2014/main" id="{CA9B0372-D190-4240-80FA-E7682A38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55" y="2574430"/>
            <a:ext cx="408772" cy="5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Google Map Location Icon #393655 - Free Icons Library">
            <a:extLst>
              <a:ext uri="{FF2B5EF4-FFF2-40B4-BE49-F238E27FC236}">
                <a16:creationId xmlns:a16="http://schemas.microsoft.com/office/drawing/2014/main" id="{3001A7B6-F3A0-441B-BC74-CBFFFCE6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87" y="5541557"/>
            <a:ext cx="408772" cy="5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5D15E93-051F-4F3E-AE0B-1D6C08147EC7}"/>
              </a:ext>
            </a:extLst>
          </p:cNvPr>
          <p:cNvSpPr txBox="1"/>
          <p:nvPr/>
        </p:nvSpPr>
        <p:spPr>
          <a:xfrm>
            <a:off x="5346027" y="2079246"/>
            <a:ext cx="4853050" cy="64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5C4FB-7083-4208-85DC-58F73DAA38E4}"/>
              </a:ext>
            </a:extLst>
          </p:cNvPr>
          <p:cNvSpPr txBox="1"/>
          <p:nvPr/>
        </p:nvSpPr>
        <p:spPr>
          <a:xfrm>
            <a:off x="5181863" y="2814899"/>
            <a:ext cx="331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D100"/>
                </a:solidFill>
                <a:latin typeface="Titillium Web" panose="00000500000000000000" pitchFamily="2" charset="0"/>
              </a:rPr>
              <a:t>Coventry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02D4B1-5F33-45FD-903B-0A720670E260}"/>
              </a:ext>
            </a:extLst>
          </p:cNvPr>
          <p:cNvSpPr txBox="1"/>
          <p:nvPr/>
        </p:nvSpPr>
        <p:spPr>
          <a:xfrm>
            <a:off x="6232616" y="5787305"/>
            <a:ext cx="331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D100"/>
                </a:solidFill>
                <a:latin typeface="Titillium Web" panose="00000500000000000000" pitchFamily="2" charset="0"/>
              </a:rPr>
              <a:t>Abomey-</a:t>
            </a:r>
            <a:r>
              <a:rPr lang="en-GB" sz="2400" b="1" dirty="0" err="1">
                <a:solidFill>
                  <a:srgbClr val="FFD100"/>
                </a:solidFill>
                <a:latin typeface="Titillium Web" panose="00000500000000000000" pitchFamily="2" charset="0"/>
              </a:rPr>
              <a:t>Calavi</a:t>
            </a:r>
            <a:endParaRPr lang="en-GB" sz="2400" b="1" dirty="0">
              <a:solidFill>
                <a:srgbClr val="FFD100"/>
              </a:solidFill>
              <a:latin typeface="Titillium Web" panose="000005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A6819AE-7990-4776-8889-82DFD43613A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333" r="6198"/>
          <a:stretch/>
        </p:blipFill>
        <p:spPr>
          <a:xfrm>
            <a:off x="11182534" y="136097"/>
            <a:ext cx="920763" cy="888322"/>
          </a:xfrm>
          <a:prstGeom prst="rect">
            <a:avLst/>
          </a:prstGeom>
        </p:spPr>
      </p:pic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2DC64750-2105-424D-92B3-427E8CDEC3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53499" y="2219932"/>
            <a:ext cx="2662804" cy="5214353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80564-C863-4CDF-BCAE-626E7AE78BEA}"/>
              </a:ext>
            </a:extLst>
          </p:cNvPr>
          <p:cNvSpPr txBox="1"/>
          <p:nvPr/>
        </p:nvSpPr>
        <p:spPr>
          <a:xfrm>
            <a:off x="231420" y="1594411"/>
            <a:ext cx="945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8751"/>
                </a:solidFill>
              </a:rPr>
              <a:t>5 field studies in Sub-Saharan Africa in 18 months fed a SWOT (Strengths, Weaknesses, Opportunities and Threats) analysis, which informed the definition of a framework for the contextualized &amp; user-driven design of medical devices for LMICs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8751"/>
                </a:solidFill>
              </a:rPr>
              <a:t>This SWOT informed the contextual design of the 3D-printed intrauterine balloon tamponade, aiming to be a first-line treatment of postpartum haemorrhage (PPH) in low-resource settings (LRS).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F65809-323F-4B08-95E5-538A4C1C7023}"/>
              </a:ext>
            </a:extLst>
          </p:cNvPr>
          <p:cNvGrpSpPr/>
          <p:nvPr/>
        </p:nvGrpSpPr>
        <p:grpSpPr>
          <a:xfrm>
            <a:off x="4271542" y="2886665"/>
            <a:ext cx="4298955" cy="3570208"/>
            <a:chOff x="4629350" y="2956238"/>
            <a:chExt cx="4298955" cy="35702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4FE2E9-56D0-4C77-A8A0-02BB12B0D917}"/>
                </a:ext>
              </a:extLst>
            </p:cNvPr>
            <p:cNvSpPr/>
            <p:nvPr/>
          </p:nvSpPr>
          <p:spPr>
            <a:xfrm>
              <a:off x="4635151" y="2956238"/>
              <a:ext cx="2174391" cy="1815882"/>
            </a:xfrm>
            <a:prstGeom prst="rect">
              <a:avLst/>
            </a:prstGeom>
            <a:solidFill>
              <a:srgbClr val="E2EF89"/>
            </a:solidFill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8751"/>
                  </a:solidFill>
                </a:rPr>
                <a:t>Strengths</a:t>
              </a:r>
              <a:endParaRPr lang="en-GB" sz="1200" dirty="0">
                <a:solidFill>
                  <a:srgbClr val="008751"/>
                </a:solidFill>
              </a:endParaRPr>
            </a:p>
            <a:p>
              <a:endParaRPr lang="en-GB" sz="1200" b="1" dirty="0">
                <a:solidFill>
                  <a:srgbClr val="00875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8751"/>
                  </a:solidFill>
                </a:rPr>
                <a:t>Diffusion of condoms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8751"/>
                  </a:solidFill>
                </a:rPr>
                <a:t>Easy-learners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8751"/>
                  </a:solidFill>
                </a:rPr>
                <a:t>Centralised leadership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8751"/>
                  </a:solidFill>
                </a:rPr>
                <a:t>Resilient workers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8751"/>
                  </a:solidFill>
                </a:rPr>
                <a:t>Peaceful and growing country</a:t>
              </a:r>
              <a:endParaRPr lang="it-IT" sz="1200" dirty="0">
                <a:solidFill>
                  <a:srgbClr val="008751"/>
                </a:solidFill>
              </a:endParaRPr>
            </a:p>
            <a:p>
              <a:endParaRPr lang="en-GB" sz="1200" dirty="0">
                <a:solidFill>
                  <a:srgbClr val="00875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6594B8-488C-487D-9FF0-C326CB39C742}"/>
                </a:ext>
              </a:extLst>
            </p:cNvPr>
            <p:cNvSpPr txBox="1"/>
            <p:nvPr/>
          </p:nvSpPr>
          <p:spPr>
            <a:xfrm>
              <a:off x="6809541" y="2956238"/>
              <a:ext cx="2118764" cy="1815882"/>
            </a:xfrm>
            <a:prstGeom prst="rect">
              <a:avLst/>
            </a:prstGeom>
            <a:solidFill>
              <a:srgbClr val="FBC386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err="1">
                  <a:solidFill>
                    <a:srgbClr val="008751"/>
                  </a:solidFill>
                </a:rPr>
                <a:t>Weaknesses</a:t>
              </a:r>
              <a:endParaRPr lang="it-IT" sz="1200" dirty="0">
                <a:solidFill>
                  <a:srgbClr val="00875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008751"/>
                  </a:solidFill>
                </a:rPr>
                <a:t>Limited-resource country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008751"/>
                  </a:solidFill>
                </a:rPr>
                <a:t>Lack of specialised personnel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008751"/>
                  </a:solidFill>
                </a:rPr>
                <a:t>Poor supply chain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008751"/>
                  </a:solidFill>
                </a:rPr>
                <a:t>Poor infrastructures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008751"/>
                  </a:solidFill>
                </a:rPr>
                <a:t>Gender biases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008751"/>
                  </a:solidFill>
                </a:rPr>
                <a:t>Uneven distribution of resources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21D2D1-9ABA-4FBA-9319-C76A3831571E}"/>
                </a:ext>
              </a:extLst>
            </p:cNvPr>
            <p:cNvSpPr/>
            <p:nvPr/>
          </p:nvSpPr>
          <p:spPr>
            <a:xfrm>
              <a:off x="6805857" y="4702005"/>
              <a:ext cx="2122448" cy="1815882"/>
            </a:xfrm>
            <a:prstGeom prst="rect">
              <a:avLst/>
            </a:prstGeom>
            <a:solidFill>
              <a:srgbClr val="C4A6B9"/>
            </a:solidFill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8751"/>
                  </a:solidFill>
                </a:rPr>
                <a:t>Threats</a:t>
              </a:r>
              <a:endParaRPr lang="it-IT" sz="1200" dirty="0">
                <a:solidFill>
                  <a:srgbClr val="008751"/>
                </a:solidFill>
              </a:endParaRPr>
            </a:p>
            <a:p>
              <a:endParaRPr lang="it-IT" sz="1200" dirty="0">
                <a:solidFill>
                  <a:srgbClr val="00875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8751"/>
                  </a:solidFill>
                </a:rPr>
                <a:t>Shortcuts become chronic solutions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008751"/>
                  </a:solidFill>
                </a:rPr>
                <a:t>Empowered operators will never be medical doctors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rgbClr val="00875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rgbClr val="00875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rgbClr val="00875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DCDDCD-43DB-4F51-AEAB-AA7D800F1D92}"/>
                </a:ext>
              </a:extLst>
            </p:cNvPr>
            <p:cNvSpPr/>
            <p:nvPr/>
          </p:nvSpPr>
          <p:spPr>
            <a:xfrm>
              <a:off x="4629350" y="4710564"/>
              <a:ext cx="2174390" cy="1815882"/>
            </a:xfrm>
            <a:prstGeom prst="rect">
              <a:avLst/>
            </a:prstGeom>
            <a:solidFill>
              <a:srgbClr val="ABD2BC"/>
            </a:solidFill>
          </p:spPr>
          <p:txBody>
            <a:bodyPr wrap="square">
              <a:spAutoFit/>
            </a:bodyPr>
            <a:lstStyle/>
            <a:p>
              <a:r>
                <a:rPr lang="it-IT" sz="1600" dirty="0" err="1">
                  <a:solidFill>
                    <a:srgbClr val="008751"/>
                  </a:solidFill>
                </a:rPr>
                <a:t>Opportunities</a:t>
              </a:r>
              <a:endParaRPr lang="it-IT" sz="1200" dirty="0">
                <a:solidFill>
                  <a:srgbClr val="00875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rgbClr val="00875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rgbClr val="00875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rgbClr val="00875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008751"/>
                  </a:solidFill>
                </a:rPr>
                <a:t>Flexible workers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008751"/>
                  </a:solidFill>
                </a:rPr>
                <a:t>Little/No-inertia to changes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rgbClr val="00875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rgbClr val="00875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rgbClr val="008751"/>
                </a:solidFill>
              </a:endParaRPr>
            </a:p>
          </p:txBody>
        </p:sp>
      </p:grpSp>
      <p:sp>
        <p:nvSpPr>
          <p:cNvPr id="10" name="CasellaDiTesto 47">
            <a:extLst>
              <a:ext uri="{FF2B5EF4-FFF2-40B4-BE49-F238E27FC236}">
                <a16:creationId xmlns:a16="http://schemas.microsoft.com/office/drawing/2014/main" id="{5A199852-70CE-465E-9E53-A6EE43C12978}"/>
              </a:ext>
            </a:extLst>
          </p:cNvPr>
          <p:cNvSpPr txBox="1"/>
          <p:nvPr/>
        </p:nvSpPr>
        <p:spPr>
          <a:xfrm>
            <a:off x="8863972" y="3164653"/>
            <a:ext cx="30769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solidFill>
                  <a:srgbClr val="008751"/>
                </a:solidFill>
              </a:rPr>
              <a:t>Leverage on </a:t>
            </a:r>
            <a:r>
              <a:rPr lang="it-IT" sz="1400" b="1" dirty="0">
                <a:solidFill>
                  <a:srgbClr val="008751"/>
                </a:solidFill>
              </a:rPr>
              <a:t>circular economy </a:t>
            </a:r>
            <a:r>
              <a:rPr lang="it-IT" sz="1400" dirty="0">
                <a:solidFill>
                  <a:srgbClr val="008751"/>
                </a:solidFill>
              </a:rPr>
              <a:t>(using 3D printers and protocyclers) and capacity building;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solidFill>
                  <a:srgbClr val="008751"/>
                </a:solidFill>
              </a:rPr>
              <a:t>Recycling old parts of the same device;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solidFill>
                  <a:srgbClr val="008751"/>
                </a:solidFill>
              </a:rPr>
              <a:t>Local manufacturing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solidFill>
                  <a:srgbClr val="008751"/>
                </a:solidFill>
              </a:rPr>
              <a:t>Use of </a:t>
            </a:r>
            <a:r>
              <a:rPr lang="it-IT" sz="1400" b="1" dirty="0">
                <a:solidFill>
                  <a:srgbClr val="008751"/>
                </a:solidFill>
              </a:rPr>
              <a:t>water bottles</a:t>
            </a:r>
            <a:r>
              <a:rPr lang="it-IT" sz="1400" dirty="0">
                <a:solidFill>
                  <a:srgbClr val="00875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solidFill>
                  <a:srgbClr val="008751"/>
                </a:solidFill>
              </a:rPr>
              <a:t>Use of </a:t>
            </a:r>
            <a:r>
              <a:rPr lang="it-IT" sz="1400" b="1" dirty="0">
                <a:solidFill>
                  <a:srgbClr val="008751"/>
                </a:solidFill>
              </a:rPr>
              <a:t>condoms;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b="1" dirty="0">
                <a:solidFill>
                  <a:srgbClr val="008751"/>
                </a:solidFill>
              </a:rPr>
              <a:t>Affordable</a:t>
            </a:r>
            <a:r>
              <a:rPr lang="it-IT" sz="1400" dirty="0">
                <a:solidFill>
                  <a:srgbClr val="008751"/>
                </a:solidFill>
              </a:rPr>
              <a:t> (free) design/</a:t>
            </a:r>
            <a:r>
              <a:rPr lang="en-GB" sz="1400" dirty="0">
                <a:solidFill>
                  <a:srgbClr val="008751"/>
                </a:solidFill>
              </a:rPr>
              <a:t>deployment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1400" b="1" dirty="0">
                <a:solidFill>
                  <a:srgbClr val="008751"/>
                </a:solidFill>
              </a:rPr>
              <a:t>Target</a:t>
            </a:r>
            <a:r>
              <a:rPr lang="nl-NL" sz="1400" dirty="0">
                <a:solidFill>
                  <a:srgbClr val="008751"/>
                </a:solidFill>
              </a:rPr>
              <a:t> (potential) lay-users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1400" dirty="0">
                <a:solidFill>
                  <a:srgbClr val="008751"/>
                </a:solidFill>
              </a:rPr>
              <a:t>Easy deployment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1400" dirty="0">
                <a:solidFill>
                  <a:srgbClr val="008751"/>
                </a:solidFill>
              </a:rPr>
              <a:t>No maintenance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EAF8F71-EECF-4828-8197-55E6CE551236}"/>
              </a:ext>
            </a:extLst>
          </p:cNvPr>
          <p:cNvSpPr/>
          <p:nvPr/>
        </p:nvSpPr>
        <p:spPr>
          <a:xfrm>
            <a:off x="8601589" y="2822270"/>
            <a:ext cx="262383" cy="3617114"/>
          </a:xfrm>
          <a:prstGeom prst="rightBrace">
            <a:avLst/>
          </a:prstGeom>
          <a:ln>
            <a:solidFill>
              <a:srgbClr val="6AB4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14" descr="Related image">
            <a:extLst>
              <a:ext uri="{FF2B5EF4-FFF2-40B4-BE49-F238E27FC236}">
                <a16:creationId xmlns:a16="http://schemas.microsoft.com/office/drawing/2014/main" id="{4AD5BA4A-C560-48F5-984F-5777C0F0A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5400" b="3752"/>
          <a:stretch/>
        </p:blipFill>
        <p:spPr bwMode="auto">
          <a:xfrm>
            <a:off x="393491" y="3201364"/>
            <a:ext cx="1503426" cy="192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EBC412-269A-4791-8002-046E49E4B9D3}"/>
              </a:ext>
            </a:extLst>
          </p:cNvPr>
          <p:cNvCxnSpPr>
            <a:cxnSpLocks/>
          </p:cNvCxnSpPr>
          <p:nvPr/>
        </p:nvCxnSpPr>
        <p:spPr>
          <a:xfrm>
            <a:off x="790923" y="3904915"/>
            <a:ext cx="2475228" cy="441413"/>
          </a:xfrm>
          <a:prstGeom prst="line">
            <a:avLst/>
          </a:prstGeom>
          <a:ln w="12700">
            <a:gradFill>
              <a:gsLst>
                <a:gs pos="0">
                  <a:srgbClr val="EEF8F5"/>
                </a:gs>
                <a:gs pos="100000">
                  <a:srgbClr val="7ECBB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709576-42FA-4B0B-A5AC-AFD847EDD584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790923" y="4032673"/>
            <a:ext cx="2285676" cy="2322518"/>
          </a:xfrm>
          <a:prstGeom prst="line">
            <a:avLst/>
          </a:prstGeom>
          <a:ln w="12700">
            <a:gradFill>
              <a:gsLst>
                <a:gs pos="100000">
                  <a:srgbClr val="7ECBB6"/>
                </a:gs>
                <a:gs pos="0">
                  <a:srgbClr val="EEF8F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Related image">
            <a:extLst>
              <a:ext uri="{FF2B5EF4-FFF2-40B4-BE49-F238E27FC236}">
                <a16:creationId xmlns:a16="http://schemas.microsoft.com/office/drawing/2014/main" id="{B2877B7F-1CF3-48F5-B4C9-8DE5B1BEE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34" y="4181876"/>
            <a:ext cx="809529" cy="21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68F775-6E4F-4A13-B52D-976D8953FAD9}"/>
              </a:ext>
            </a:extLst>
          </p:cNvPr>
          <p:cNvCxnSpPr>
            <a:cxnSpLocks/>
          </p:cNvCxnSpPr>
          <p:nvPr/>
        </p:nvCxnSpPr>
        <p:spPr>
          <a:xfrm flipV="1">
            <a:off x="1461475" y="2797317"/>
            <a:ext cx="1508745" cy="1365144"/>
          </a:xfrm>
          <a:prstGeom prst="line">
            <a:avLst/>
          </a:prstGeom>
          <a:ln w="12700">
            <a:gradFill>
              <a:gsLst>
                <a:gs pos="0">
                  <a:srgbClr val="EEF8F5"/>
                </a:gs>
                <a:gs pos="100000">
                  <a:srgbClr val="7ECBB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201988-E1BC-4C6A-ACF4-9AA6CE643151}"/>
              </a:ext>
            </a:extLst>
          </p:cNvPr>
          <p:cNvCxnSpPr>
            <a:cxnSpLocks/>
            <a:endCxn id="22" idx="1"/>
          </p:cNvCxnSpPr>
          <p:nvPr/>
        </p:nvCxnSpPr>
        <p:spPr>
          <a:xfrm flipH="1">
            <a:off x="498421" y="4968169"/>
            <a:ext cx="656124" cy="1026285"/>
          </a:xfrm>
          <a:prstGeom prst="line">
            <a:avLst/>
          </a:prstGeom>
          <a:ln w="12700">
            <a:gradFill>
              <a:gsLst>
                <a:gs pos="100000">
                  <a:srgbClr val="7ECBB6"/>
                </a:gs>
                <a:gs pos="0">
                  <a:srgbClr val="EEF8F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9A9D67-29ED-4E5D-8426-79145D9062A1}"/>
              </a:ext>
            </a:extLst>
          </p:cNvPr>
          <p:cNvCxnSpPr>
            <a:cxnSpLocks/>
            <a:endCxn id="22" idx="3"/>
          </p:cNvCxnSpPr>
          <p:nvPr/>
        </p:nvCxnSpPr>
        <p:spPr>
          <a:xfrm>
            <a:off x="1404400" y="4968169"/>
            <a:ext cx="472143" cy="1026285"/>
          </a:xfrm>
          <a:prstGeom prst="line">
            <a:avLst/>
          </a:prstGeom>
          <a:ln w="12700">
            <a:gradFill>
              <a:gsLst>
                <a:gs pos="100000">
                  <a:srgbClr val="7ECBB6"/>
                </a:gs>
                <a:gs pos="0">
                  <a:srgbClr val="EEF8F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AAC084C-60AE-4CA0-ABCA-1881F3F5D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1" y="5409678"/>
            <a:ext cx="1378122" cy="116955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B3DCB2-4682-4BD0-ACA1-CF5BB1D0FAC4}"/>
              </a:ext>
            </a:extLst>
          </p:cNvPr>
          <p:cNvCxnSpPr>
            <a:cxnSpLocks/>
          </p:cNvCxnSpPr>
          <p:nvPr/>
        </p:nvCxnSpPr>
        <p:spPr>
          <a:xfrm flipV="1">
            <a:off x="1565840" y="3871560"/>
            <a:ext cx="1700311" cy="310316"/>
          </a:xfrm>
          <a:prstGeom prst="line">
            <a:avLst/>
          </a:prstGeom>
          <a:ln w="12700">
            <a:gradFill>
              <a:gsLst>
                <a:gs pos="100000">
                  <a:srgbClr val="7ECBB6"/>
                </a:gs>
                <a:gs pos="0">
                  <a:srgbClr val="EEF8F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ethiopia flag map">
            <a:extLst>
              <a:ext uri="{FF2B5EF4-FFF2-40B4-BE49-F238E27FC236}">
                <a16:creationId xmlns:a16="http://schemas.microsoft.com/office/drawing/2014/main" id="{28ADA10B-E0C0-48ED-8930-26914CF9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26" y="2667954"/>
            <a:ext cx="1720644" cy="13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B7CA42-92F3-4E3E-9090-7363CA4137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33" r="6198"/>
          <a:stretch/>
        </p:blipFill>
        <p:spPr>
          <a:xfrm>
            <a:off x="11182534" y="136097"/>
            <a:ext cx="920763" cy="8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72 0.20231 L -1.66667E-6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0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03 -0.15949 L 4.375E-6 4.0740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-0.24074 L 2.91667E-6 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2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767AB5B-EDC5-4D15-A3BD-2309C95C2F32}"/>
              </a:ext>
            </a:extLst>
          </p:cNvPr>
          <p:cNvSpPr/>
          <p:nvPr/>
        </p:nvSpPr>
        <p:spPr>
          <a:xfrm>
            <a:off x="1465770" y="6412984"/>
            <a:ext cx="2986997" cy="40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7" y="716306"/>
            <a:ext cx="10117667" cy="914400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users</a:t>
            </a:r>
            <a:b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that will benefit</a:t>
            </a:r>
            <a:endParaRPr lang="es-MX" sz="36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0909E-3A42-4B09-BC3E-0BA81F0B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7" y="1616508"/>
            <a:ext cx="1054043" cy="4934310"/>
          </a:xfrm>
          <a:prstGeom prst="rect">
            <a:avLst/>
          </a:prstGeom>
        </p:spPr>
      </p:pic>
      <p:sp>
        <p:nvSpPr>
          <p:cNvPr id="6" name="Shape 170">
            <a:extLst>
              <a:ext uri="{FF2B5EF4-FFF2-40B4-BE49-F238E27FC236}">
                <a16:creationId xmlns:a16="http://schemas.microsoft.com/office/drawing/2014/main" id="{BB93C7E0-CD06-497E-B4E3-BA6BFAFD13D8}"/>
              </a:ext>
            </a:extLst>
          </p:cNvPr>
          <p:cNvSpPr txBox="1"/>
          <p:nvPr/>
        </p:nvSpPr>
        <p:spPr>
          <a:xfrm>
            <a:off x="4697178" y="1600226"/>
            <a:ext cx="4567711" cy="1515979"/>
          </a:xfrm>
          <a:prstGeom prst="rect">
            <a:avLst/>
          </a:prstGeom>
          <a:noFill/>
          <a:ln>
            <a:noFill/>
          </a:ln>
        </p:spPr>
        <p:txBody>
          <a:bodyPr lIns="51400" tIns="51400" rIns="51400" bIns="514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-IT" sz="1600" b="1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One of the 17 Goals is: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-IT" sz="1600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«...ensuring Good Health &amp; Wellbeing (3)»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-IT" sz="1600" dirty="0">
              <a:solidFill>
                <a:srgbClr val="4C9F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it-IT" sz="1600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In particular, </a:t>
            </a:r>
            <a:r>
              <a:rPr lang="it-IT" sz="1600" u="sng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Goal 3 target number 1 aims to: </a:t>
            </a:r>
            <a:r>
              <a:rPr lang="it-IT" sz="1600" dirty="0">
                <a:solidFill>
                  <a:srgbClr val="4C9F38"/>
                </a:solidFill>
                <a:ea typeface="Calibri"/>
                <a:cs typeface="Calibri"/>
                <a:sym typeface="Calibri"/>
              </a:rPr>
              <a:t>«</a:t>
            </a:r>
            <a:r>
              <a:rPr lang="en-US" sz="1600" dirty="0">
                <a:solidFill>
                  <a:srgbClr val="4C9F38"/>
                </a:solidFill>
                <a:ea typeface="Calibri"/>
                <a:cs typeface="Calibri"/>
                <a:sym typeface="Calibri"/>
              </a:rPr>
              <a:t>reduce the global maternal mortality ratio to less than 70 per 100,000 live births by 2030</a:t>
            </a:r>
            <a:r>
              <a:rPr lang="it-IT" sz="1600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  <a:p>
            <a:pPr marL="742950" lvl="1" indent="-285750">
              <a:lnSpc>
                <a:spcPct val="9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4C9F38"/>
              </a:solidFill>
              <a:ea typeface="Calibri"/>
              <a:cs typeface="Calibri"/>
              <a:sym typeface="Calibri"/>
            </a:endParaRPr>
          </a:p>
          <a:p>
            <a:pPr marL="285750" marR="0" lvl="0" indent="-2857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4C9F38"/>
              </a:solidFill>
              <a:ea typeface="Calibri"/>
              <a:cs typeface="Calibri"/>
              <a:sym typeface="Calibri"/>
            </a:endParaRPr>
          </a:p>
          <a:p>
            <a:pPr marL="742950" lvl="1" indent="-285750">
              <a:lnSpc>
                <a:spcPct val="9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4C9F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1600" u="sng" dirty="0">
              <a:solidFill>
                <a:srgbClr val="4C9F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F59C8-D38E-4E41-ABB9-8EECF4BA3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813" y="1469627"/>
            <a:ext cx="930167" cy="924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8CF032-3E47-4E5C-B402-C12DC031C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21"/>
          <a:stretch/>
        </p:blipFill>
        <p:spPr>
          <a:xfrm>
            <a:off x="4236703" y="2203599"/>
            <a:ext cx="903752" cy="1146350"/>
          </a:xfrm>
          <a:prstGeom prst="rect">
            <a:avLst/>
          </a:prstGeom>
        </p:spPr>
      </p:pic>
      <p:pic>
        <p:nvPicPr>
          <p:cNvPr id="9" name="Picture 8" descr="🤰🏿 Pregnant Woman: Dark Skin Tone Emoji">
            <a:extLst>
              <a:ext uri="{FF2B5EF4-FFF2-40B4-BE49-F238E27FC236}">
                <a16:creationId xmlns:a16="http://schemas.microsoft.com/office/drawing/2014/main" id="{EC67DE20-6287-45AA-8C80-CED80B9EC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987" y="3856092"/>
            <a:ext cx="2742372" cy="27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FC264C-EDBE-4AE6-A27A-339AC164C30C}"/>
              </a:ext>
            </a:extLst>
          </p:cNvPr>
          <p:cNvSpPr txBox="1"/>
          <p:nvPr/>
        </p:nvSpPr>
        <p:spPr>
          <a:xfrm>
            <a:off x="1258707" y="2589847"/>
            <a:ext cx="2099958" cy="1120200"/>
          </a:xfrm>
          <a:prstGeom prst="roundRect">
            <a:avLst>
              <a:gd name="adj" fmla="val 26613"/>
            </a:avLst>
          </a:prstGeom>
          <a:solidFill>
            <a:srgbClr val="0068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Futura Md BT" panose="020B0602020204020303" pitchFamily="34" charset="0"/>
              </a:rPr>
              <a:t>25% of maternal mortalities worldwide are due to PPH</a:t>
            </a:r>
          </a:p>
        </p:txBody>
      </p:sp>
      <p:pic>
        <p:nvPicPr>
          <p:cNvPr id="11" name="Picture 8" descr="🤰🏿 Pregnant Woman: Dark Skin Tone Emoji">
            <a:extLst>
              <a:ext uri="{FF2B5EF4-FFF2-40B4-BE49-F238E27FC236}">
                <a16:creationId xmlns:a16="http://schemas.microsoft.com/office/drawing/2014/main" id="{1D37E0B9-65BD-45A2-B8C8-5BD44A791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0"/>
          <a:stretch/>
        </p:blipFill>
        <p:spPr bwMode="auto">
          <a:xfrm flipH="1">
            <a:off x="118987" y="3847346"/>
            <a:ext cx="1220324" cy="27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41DB0C-1D41-4B12-89CA-30A930BD0C9D}"/>
              </a:ext>
            </a:extLst>
          </p:cNvPr>
          <p:cNvCxnSpPr>
            <a:cxnSpLocks/>
          </p:cNvCxnSpPr>
          <p:nvPr/>
        </p:nvCxnSpPr>
        <p:spPr>
          <a:xfrm>
            <a:off x="1316182" y="2820922"/>
            <a:ext cx="40170" cy="3611013"/>
          </a:xfrm>
          <a:prstGeom prst="line">
            <a:avLst/>
          </a:prstGeom>
          <a:ln w="38100">
            <a:solidFill>
              <a:srgbClr val="0068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480478-AEBD-43C4-B1EF-0739159439A4}"/>
              </a:ext>
            </a:extLst>
          </p:cNvPr>
          <p:cNvGrpSpPr/>
          <p:nvPr/>
        </p:nvGrpSpPr>
        <p:grpSpPr>
          <a:xfrm>
            <a:off x="1450767" y="4676990"/>
            <a:ext cx="1214184" cy="1158102"/>
            <a:chOff x="2484638" y="3984477"/>
            <a:chExt cx="2348854" cy="2348854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469C3E5F-82A8-4F5D-9F30-9802B0396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638" y="3984477"/>
              <a:ext cx="2348854" cy="2348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630F63-B77D-4C27-8193-7BFBF426B0BA}"/>
                </a:ext>
              </a:extLst>
            </p:cNvPr>
            <p:cNvSpPr txBox="1"/>
            <p:nvPr/>
          </p:nvSpPr>
          <p:spPr>
            <a:xfrm>
              <a:off x="2998632" y="4866374"/>
              <a:ext cx="1330320" cy="131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bg1"/>
                  </a:solidFill>
                  <a:latin typeface="Futura Md BT" panose="020B0602020204020303" pitchFamily="34" charset="0"/>
                </a:rPr>
                <a:t>PPH:</a:t>
              </a:r>
            </a:p>
            <a:p>
              <a:pPr algn="ctr"/>
              <a:r>
                <a:rPr lang="it-IT" sz="900" dirty="0">
                  <a:solidFill>
                    <a:schemeClr val="bg1"/>
                  </a:solidFill>
                  <a:latin typeface="Futura Md BT" panose="020B0602020204020303" pitchFamily="34" charset="0"/>
                </a:rPr>
                <a:t>&gt;500 mL blood loss</a:t>
              </a:r>
            </a:p>
          </p:txBody>
        </p:sp>
      </p:grpSp>
      <p:sp>
        <p:nvSpPr>
          <p:cNvPr id="16" name="Shape 170">
            <a:extLst>
              <a:ext uri="{FF2B5EF4-FFF2-40B4-BE49-F238E27FC236}">
                <a16:creationId xmlns:a16="http://schemas.microsoft.com/office/drawing/2014/main" id="{08A6E588-DCF6-49B2-B54E-1975A425E8F4}"/>
              </a:ext>
            </a:extLst>
          </p:cNvPr>
          <p:cNvSpPr txBox="1"/>
          <p:nvPr/>
        </p:nvSpPr>
        <p:spPr>
          <a:xfrm>
            <a:off x="6778487" y="4970104"/>
            <a:ext cx="3359783" cy="940921"/>
          </a:xfrm>
          <a:prstGeom prst="rect">
            <a:avLst/>
          </a:prstGeom>
          <a:noFill/>
          <a:ln>
            <a:noFill/>
          </a:ln>
        </p:spPr>
        <p:txBody>
          <a:bodyPr lIns="51400" tIns="51400" rIns="51400" bIns="514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-IT" sz="1600" b="1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Final Users: </a:t>
            </a:r>
            <a:r>
              <a:rPr lang="it-IT" sz="1600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given the scarcity of specialised doctors and of devices (and spare parts) for this health condition, there is a clear need for </a:t>
            </a:r>
            <a:r>
              <a:rPr lang="it-IT" sz="1600" u="sng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a simple but effective device to treat PPH</a:t>
            </a:r>
            <a:endParaRPr lang="it" sz="1600" u="sng" dirty="0">
              <a:solidFill>
                <a:srgbClr val="4C9F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0">
            <a:extLst>
              <a:ext uri="{FF2B5EF4-FFF2-40B4-BE49-F238E27FC236}">
                <a16:creationId xmlns:a16="http://schemas.microsoft.com/office/drawing/2014/main" id="{8B0ACC52-7ED4-419F-B9F4-7A7DCE8F093A}"/>
              </a:ext>
            </a:extLst>
          </p:cNvPr>
          <p:cNvSpPr txBox="1"/>
          <p:nvPr/>
        </p:nvSpPr>
        <p:spPr>
          <a:xfrm>
            <a:off x="5702286" y="3091614"/>
            <a:ext cx="6339402" cy="1756131"/>
          </a:xfrm>
          <a:prstGeom prst="rect">
            <a:avLst/>
          </a:prstGeom>
          <a:noFill/>
          <a:ln>
            <a:noFill/>
          </a:ln>
        </p:spPr>
        <p:txBody>
          <a:bodyPr lIns="51400" tIns="51400" rIns="51400" bIns="51400" anchor="t" anchorCtr="0">
            <a:noAutofit/>
          </a:bodyPr>
          <a:lstStyle/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9F38"/>
              </a:buClr>
              <a:buSzPct val="100000"/>
            </a:pPr>
            <a:r>
              <a:rPr lang="it-IT" sz="1600" b="1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The Goals of this projects were:</a:t>
            </a:r>
          </a:p>
          <a:p>
            <a:pPr marL="342900" lvl="0" indent="-342900">
              <a:lnSpc>
                <a:spcPct val="90000"/>
              </a:lnSpc>
              <a:buClr>
                <a:srgbClr val="4C9F38"/>
              </a:buClr>
              <a:buSzPct val="100000"/>
              <a:buFont typeface="+mj-lt"/>
              <a:buAutoNum type="arabicPeriod"/>
            </a:pPr>
            <a:r>
              <a:rPr lang="it-IT" sz="1600" b="1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Design and prototype a 3D-printed condom-based intrauterine balloon tamponade, </a:t>
            </a:r>
            <a:r>
              <a:rPr lang="it-IT" sz="1600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based on circular economy principles, for empowering lay-users in treating PPH</a:t>
            </a:r>
          </a:p>
          <a:p>
            <a:pPr marL="342900" lvl="0" indent="-342900">
              <a:lnSpc>
                <a:spcPct val="90000"/>
              </a:lnSpc>
              <a:buClr>
                <a:srgbClr val="4C9F38"/>
              </a:buClr>
              <a:buSzPct val="100000"/>
              <a:buFont typeface="+mj-lt"/>
              <a:buAutoNum type="arabicPeriod"/>
            </a:pPr>
            <a:r>
              <a:rPr lang="it-IT" sz="1600" b="1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Preclinically validate device </a:t>
            </a:r>
            <a:r>
              <a:rPr lang="it-IT" sz="1600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measuring the water leak and the pressure drop over time in two conditions (i.e., open air and in a 3D-printed uterus model)</a:t>
            </a:r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9F38"/>
              </a:buClr>
              <a:buSzPct val="100000"/>
              <a:buFont typeface="+mj-lt"/>
              <a:buAutoNum type="arabicPeriod"/>
            </a:pPr>
            <a:r>
              <a:rPr lang="it-IT" sz="1600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Run </a:t>
            </a:r>
            <a:r>
              <a:rPr lang="it-IT" sz="1600" b="1" dirty="0">
                <a:solidFill>
                  <a:srgbClr val="4C9F38"/>
                </a:solidFill>
                <a:latin typeface="Calibri"/>
                <a:ea typeface="Calibri"/>
                <a:cs typeface="Calibri"/>
                <a:sym typeface="Calibri"/>
              </a:rPr>
              <a:t>clinical trials</a:t>
            </a:r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9F38"/>
              </a:buClr>
              <a:buSzPct val="100000"/>
              <a:buFont typeface="+mj-lt"/>
              <a:buAutoNum type="arabicPeriod"/>
            </a:pPr>
            <a:endParaRPr lang="it" sz="1600" b="1" dirty="0">
              <a:solidFill>
                <a:srgbClr val="4C9F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Image result for green tick">
            <a:extLst>
              <a:ext uri="{FF2B5EF4-FFF2-40B4-BE49-F238E27FC236}">
                <a16:creationId xmlns:a16="http://schemas.microsoft.com/office/drawing/2014/main" id="{7B11414A-8E19-4925-872E-AEC1D3B40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43" b="899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53" y="3304331"/>
            <a:ext cx="533372" cy="3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green tick">
            <a:extLst>
              <a:ext uri="{FF2B5EF4-FFF2-40B4-BE49-F238E27FC236}">
                <a16:creationId xmlns:a16="http://schemas.microsoft.com/office/drawing/2014/main" id="{344DE215-51A9-4161-8B60-593BEF44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43" b="899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23" y="3971028"/>
            <a:ext cx="533372" cy="3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loading clipart">
            <a:extLst>
              <a:ext uri="{FF2B5EF4-FFF2-40B4-BE49-F238E27FC236}">
                <a16:creationId xmlns:a16="http://schemas.microsoft.com/office/drawing/2014/main" id="{9ED03675-2956-43EF-BB3B-A4927C19F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63" y="4646501"/>
            <a:ext cx="493369" cy="3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4BEB32-FE8C-414E-88F1-2E6FFF87A6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57" y="6507841"/>
            <a:ext cx="2525487" cy="3966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Picture 4" descr="http://www.ensembl.info/wp-content/uploads/2018/05/lmic_map-300x185.png">
            <a:extLst>
              <a:ext uri="{FF2B5EF4-FFF2-40B4-BE49-F238E27FC236}">
                <a16:creationId xmlns:a16="http://schemas.microsoft.com/office/drawing/2014/main" id="{660C5ACC-8E5D-46CE-BA01-52C7907F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854" y="5025392"/>
            <a:ext cx="1976159" cy="12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04082D-9A3B-4C73-B16C-D4CA1DA3193E}"/>
              </a:ext>
            </a:extLst>
          </p:cNvPr>
          <p:cNvSpPr txBox="1"/>
          <p:nvPr/>
        </p:nvSpPr>
        <p:spPr>
          <a:xfrm rot="5400000">
            <a:off x="10497921" y="4644777"/>
            <a:ext cx="738664" cy="15407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0499A"/>
                </a:solidFill>
                <a:latin typeface="Calibri"/>
                <a:ea typeface="Calibri"/>
                <a:cs typeface="Calibri"/>
              </a:rPr>
              <a:t>A device for LRS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035D1E-B161-4C46-AF49-4B919F845EF6}"/>
              </a:ext>
            </a:extLst>
          </p:cNvPr>
          <p:cNvSpPr/>
          <p:nvPr/>
        </p:nvSpPr>
        <p:spPr>
          <a:xfrm>
            <a:off x="2741978" y="3992438"/>
            <a:ext cx="1811121" cy="1792070"/>
          </a:xfrm>
          <a:prstGeom prst="ellipse">
            <a:avLst/>
          </a:prstGeom>
          <a:solidFill>
            <a:srgbClr val="006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Chance of death during childbirth and pregnancy in LRSs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457BF3-99D2-4B0D-A2D8-8BB32A0506B6}"/>
              </a:ext>
            </a:extLst>
          </p:cNvPr>
          <p:cNvSpPr/>
          <p:nvPr/>
        </p:nvSpPr>
        <p:spPr>
          <a:xfrm>
            <a:off x="2716892" y="5360551"/>
            <a:ext cx="423958" cy="423958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37A137-B7E7-48B6-8417-CC6733E6102A}"/>
              </a:ext>
            </a:extLst>
          </p:cNvPr>
          <p:cNvCxnSpPr>
            <a:stCxn id="27" idx="4"/>
          </p:cNvCxnSpPr>
          <p:nvPr/>
        </p:nvCxnSpPr>
        <p:spPr>
          <a:xfrm>
            <a:off x="2928871" y="5784509"/>
            <a:ext cx="532518" cy="209766"/>
          </a:xfrm>
          <a:prstGeom prst="line">
            <a:avLst/>
          </a:prstGeom>
          <a:ln>
            <a:solidFill>
              <a:srgbClr val="006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3D7B03-5736-4559-B11C-3D1F61C5CDD7}"/>
              </a:ext>
            </a:extLst>
          </p:cNvPr>
          <p:cNvCxnSpPr/>
          <p:nvPr/>
        </p:nvCxnSpPr>
        <p:spPr>
          <a:xfrm>
            <a:off x="3461389" y="5994275"/>
            <a:ext cx="295233" cy="0"/>
          </a:xfrm>
          <a:prstGeom prst="line">
            <a:avLst/>
          </a:prstGeom>
          <a:ln>
            <a:solidFill>
              <a:srgbClr val="006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4AFAA5B-F6FE-481C-A9E4-46927143D031}"/>
              </a:ext>
            </a:extLst>
          </p:cNvPr>
          <p:cNvSpPr txBox="1"/>
          <p:nvPr/>
        </p:nvSpPr>
        <p:spPr>
          <a:xfrm>
            <a:off x="3749813" y="5787738"/>
            <a:ext cx="310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68A2"/>
                </a:solidFill>
              </a:rPr>
              <a:t>Chance of death during childbirth and pregnacy in higher resource settings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FBE0838-479F-472F-9558-A5D0DCBBC2A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3333" r="6198"/>
          <a:stretch/>
        </p:blipFill>
        <p:spPr>
          <a:xfrm>
            <a:off x="11182534" y="136097"/>
            <a:ext cx="920763" cy="8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6" grpId="0"/>
      <p:bldP spid="17" grpId="0"/>
      <p:bldP spid="25" grpId="0"/>
      <p:bldP spid="26" grpId="0" animBg="1"/>
      <p:bldP spid="27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06" y="83494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Methods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– </a:t>
            </a:r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Design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and </a:t>
            </a:r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prototyping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CAE16-5A1E-422C-8387-919E247CDDBF}"/>
              </a:ext>
            </a:extLst>
          </p:cNvPr>
          <p:cNvSpPr txBox="1"/>
          <p:nvPr/>
        </p:nvSpPr>
        <p:spPr>
          <a:xfrm>
            <a:off x="129906" y="1333847"/>
            <a:ext cx="8182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008751"/>
                </a:solidFill>
              </a:defRPr>
            </a:lvl1pPr>
          </a:lstStyle>
          <a:p>
            <a:r>
              <a:rPr lang="en-GB" dirty="0"/>
              <a:t>The device was designed using Autodesk Fusion 360, sliced on </a:t>
            </a:r>
            <a:r>
              <a:rPr lang="en-GB" dirty="0" err="1"/>
              <a:t>Cura</a:t>
            </a:r>
            <a:r>
              <a:rPr lang="en-GB" dirty="0"/>
              <a:t>, and printed on a </a:t>
            </a:r>
            <a:r>
              <a:rPr lang="en-GB" dirty="0" err="1"/>
              <a:t>Creality</a:t>
            </a:r>
            <a:r>
              <a:rPr lang="en-GB" dirty="0"/>
              <a:t> Ender 3 3D printer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D590C7-D97C-4F2F-861E-21B0E5581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>
            <a:off x="1815671" y="3861004"/>
            <a:ext cx="1478705" cy="3692488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BC8BC12-0484-46F4-AE41-A2708CDBFE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9905" y="2148015"/>
            <a:ext cx="4850238" cy="27427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1839E6-E33E-474C-B60B-F44955A6307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31649" y="3636305"/>
            <a:ext cx="3894954" cy="26061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3482ABA-C4A6-4133-BCB7-95FBF555A924}"/>
              </a:ext>
            </a:extLst>
          </p:cNvPr>
          <p:cNvSpPr txBox="1"/>
          <p:nvPr/>
        </p:nvSpPr>
        <p:spPr>
          <a:xfrm>
            <a:off x="9578109" y="1072933"/>
            <a:ext cx="2483985" cy="2862322"/>
          </a:xfrm>
          <a:custGeom>
            <a:avLst/>
            <a:gdLst>
              <a:gd name="connsiteX0" fmla="*/ 0 w 2483985"/>
              <a:gd name="connsiteY0" fmla="*/ 0 h 2862322"/>
              <a:gd name="connsiteX1" fmla="*/ 571317 w 2483985"/>
              <a:gd name="connsiteY1" fmla="*/ 0 h 2862322"/>
              <a:gd name="connsiteX2" fmla="*/ 1167473 w 2483985"/>
              <a:gd name="connsiteY2" fmla="*/ 0 h 2862322"/>
              <a:gd name="connsiteX3" fmla="*/ 1713950 w 2483985"/>
              <a:gd name="connsiteY3" fmla="*/ 0 h 2862322"/>
              <a:gd name="connsiteX4" fmla="*/ 2483985 w 2483985"/>
              <a:gd name="connsiteY4" fmla="*/ 0 h 2862322"/>
              <a:gd name="connsiteX5" fmla="*/ 2483985 w 2483985"/>
              <a:gd name="connsiteY5" fmla="*/ 515218 h 2862322"/>
              <a:gd name="connsiteX6" fmla="*/ 2483985 w 2483985"/>
              <a:gd name="connsiteY6" fmla="*/ 1144929 h 2862322"/>
              <a:gd name="connsiteX7" fmla="*/ 2483985 w 2483985"/>
              <a:gd name="connsiteY7" fmla="*/ 1746016 h 2862322"/>
              <a:gd name="connsiteX8" fmla="*/ 2483985 w 2483985"/>
              <a:gd name="connsiteY8" fmla="*/ 2347104 h 2862322"/>
              <a:gd name="connsiteX9" fmla="*/ 2483985 w 2483985"/>
              <a:gd name="connsiteY9" fmla="*/ 2862322 h 2862322"/>
              <a:gd name="connsiteX10" fmla="*/ 1813309 w 2483985"/>
              <a:gd name="connsiteY10" fmla="*/ 2862322 h 2862322"/>
              <a:gd name="connsiteX11" fmla="*/ 1167473 w 2483985"/>
              <a:gd name="connsiteY11" fmla="*/ 2862322 h 2862322"/>
              <a:gd name="connsiteX12" fmla="*/ 596156 w 2483985"/>
              <a:gd name="connsiteY12" fmla="*/ 2862322 h 2862322"/>
              <a:gd name="connsiteX13" fmla="*/ 0 w 2483985"/>
              <a:gd name="connsiteY13" fmla="*/ 2862322 h 2862322"/>
              <a:gd name="connsiteX14" fmla="*/ 0 w 2483985"/>
              <a:gd name="connsiteY14" fmla="*/ 2347104 h 2862322"/>
              <a:gd name="connsiteX15" fmla="*/ 0 w 2483985"/>
              <a:gd name="connsiteY15" fmla="*/ 1860509 h 2862322"/>
              <a:gd name="connsiteX16" fmla="*/ 0 w 2483985"/>
              <a:gd name="connsiteY16" fmla="*/ 1345291 h 2862322"/>
              <a:gd name="connsiteX17" fmla="*/ 0 w 2483985"/>
              <a:gd name="connsiteY17" fmla="*/ 744204 h 2862322"/>
              <a:gd name="connsiteX18" fmla="*/ 0 w 2483985"/>
              <a:gd name="connsiteY18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3985" h="2862322" extrusionOk="0">
                <a:moveTo>
                  <a:pt x="0" y="0"/>
                </a:moveTo>
                <a:cubicBezTo>
                  <a:pt x="281148" y="179"/>
                  <a:pt x="302440" y="19036"/>
                  <a:pt x="571317" y="0"/>
                </a:cubicBezTo>
                <a:cubicBezTo>
                  <a:pt x="840194" y="-19036"/>
                  <a:pt x="929664" y="28394"/>
                  <a:pt x="1167473" y="0"/>
                </a:cubicBezTo>
                <a:cubicBezTo>
                  <a:pt x="1405282" y="-28394"/>
                  <a:pt x="1580881" y="20436"/>
                  <a:pt x="1713950" y="0"/>
                </a:cubicBezTo>
                <a:cubicBezTo>
                  <a:pt x="1847019" y="-20436"/>
                  <a:pt x="2201425" y="-19141"/>
                  <a:pt x="2483985" y="0"/>
                </a:cubicBezTo>
                <a:cubicBezTo>
                  <a:pt x="2509661" y="134342"/>
                  <a:pt x="2477053" y="273118"/>
                  <a:pt x="2483985" y="515218"/>
                </a:cubicBezTo>
                <a:cubicBezTo>
                  <a:pt x="2490917" y="757318"/>
                  <a:pt x="2461626" y="952570"/>
                  <a:pt x="2483985" y="1144929"/>
                </a:cubicBezTo>
                <a:cubicBezTo>
                  <a:pt x="2506344" y="1337288"/>
                  <a:pt x="2496812" y="1494887"/>
                  <a:pt x="2483985" y="1746016"/>
                </a:cubicBezTo>
                <a:cubicBezTo>
                  <a:pt x="2471158" y="1997145"/>
                  <a:pt x="2471623" y="2184061"/>
                  <a:pt x="2483985" y="2347104"/>
                </a:cubicBezTo>
                <a:cubicBezTo>
                  <a:pt x="2496347" y="2510147"/>
                  <a:pt x="2472152" y="2615048"/>
                  <a:pt x="2483985" y="2862322"/>
                </a:cubicBezTo>
                <a:cubicBezTo>
                  <a:pt x="2173660" y="2846024"/>
                  <a:pt x="2070230" y="2833812"/>
                  <a:pt x="1813309" y="2862322"/>
                </a:cubicBezTo>
                <a:cubicBezTo>
                  <a:pt x="1556388" y="2890832"/>
                  <a:pt x="1403380" y="2834639"/>
                  <a:pt x="1167473" y="2862322"/>
                </a:cubicBezTo>
                <a:cubicBezTo>
                  <a:pt x="931566" y="2890005"/>
                  <a:pt x="873083" y="2865849"/>
                  <a:pt x="596156" y="2862322"/>
                </a:cubicBezTo>
                <a:cubicBezTo>
                  <a:pt x="319229" y="2858795"/>
                  <a:pt x="140038" y="2868504"/>
                  <a:pt x="0" y="2862322"/>
                </a:cubicBezTo>
                <a:cubicBezTo>
                  <a:pt x="-16773" y="2676622"/>
                  <a:pt x="3636" y="2568544"/>
                  <a:pt x="0" y="2347104"/>
                </a:cubicBezTo>
                <a:cubicBezTo>
                  <a:pt x="-3636" y="2125664"/>
                  <a:pt x="13607" y="2065240"/>
                  <a:pt x="0" y="1860509"/>
                </a:cubicBezTo>
                <a:cubicBezTo>
                  <a:pt x="-13607" y="1655778"/>
                  <a:pt x="6248" y="1598820"/>
                  <a:pt x="0" y="1345291"/>
                </a:cubicBezTo>
                <a:cubicBezTo>
                  <a:pt x="-6248" y="1091762"/>
                  <a:pt x="-21758" y="974807"/>
                  <a:pt x="0" y="744204"/>
                </a:cubicBezTo>
                <a:cubicBezTo>
                  <a:pt x="21758" y="513601"/>
                  <a:pt x="29958" y="33070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2505271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 - </a:t>
            </a: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</a:t>
            </a:r>
          </a:p>
          <a:p>
            <a:pPr algn="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Layer height - </a:t>
            </a: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0.16 mm </a:t>
            </a:r>
          </a:p>
          <a:p>
            <a:pPr algn="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Infill - </a:t>
            </a: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15% </a:t>
            </a:r>
          </a:p>
          <a:p>
            <a:pPr algn="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Nozzle temperature - </a:t>
            </a: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200°C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 temperature - </a:t>
            </a: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40°C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threaded valves:</a:t>
            </a:r>
          </a:p>
          <a:p>
            <a:pPr algn="r"/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M11x0.75 (finer), </a:t>
            </a:r>
          </a:p>
          <a:p>
            <a:pPr algn="r"/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M11x1.5 (coarser)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DB557F-DFC3-477E-B7A0-44002C1282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33" r="6198"/>
          <a:stretch/>
        </p:blipFill>
        <p:spPr>
          <a:xfrm>
            <a:off x="11182534" y="136097"/>
            <a:ext cx="920763" cy="8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BE100B3-4DD1-45E8-9C78-ABC3E3605DC4}"/>
              </a:ext>
            </a:extLst>
          </p:cNvPr>
          <p:cNvSpPr txBox="1">
            <a:spLocks/>
          </p:cNvSpPr>
          <p:nvPr/>
        </p:nvSpPr>
        <p:spPr>
          <a:xfrm>
            <a:off x="129906" y="834946"/>
            <a:ext cx="10117667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Methods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– </a:t>
            </a:r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Validation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and </a:t>
            </a:r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testing</a:t>
            </a:r>
            <a:endParaRPr lang="es-MX" sz="36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5C342-EC6F-4DA8-A268-CF7A9AEDFB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32" y="4816274"/>
            <a:ext cx="2865758" cy="146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F16CAE-B1D6-4495-9A40-021C0EAA7E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" y="2848022"/>
            <a:ext cx="3420988" cy="350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4">
            <a:extLst>
              <a:ext uri="{FF2B5EF4-FFF2-40B4-BE49-F238E27FC236}">
                <a16:creationId xmlns:a16="http://schemas.microsoft.com/office/drawing/2014/main" id="{E98E53D5-2FA3-4522-AF37-73B4404D1ED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79729" y="1035316"/>
            <a:ext cx="2732677" cy="195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48770C1-B565-41B7-988F-5E457C2109E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407" y="2903104"/>
            <a:ext cx="3514554" cy="192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5">
            <a:extLst>
              <a:ext uri="{FF2B5EF4-FFF2-40B4-BE49-F238E27FC236}">
                <a16:creationId xmlns:a16="http://schemas.microsoft.com/office/drawing/2014/main" id="{7C09B025-A794-4948-8FBC-AD96C8A389F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09" y="2552593"/>
            <a:ext cx="2732678" cy="204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3">
            <a:extLst>
              <a:ext uri="{FF2B5EF4-FFF2-40B4-BE49-F238E27FC236}">
                <a16:creationId xmlns:a16="http://schemas.microsoft.com/office/drawing/2014/main" id="{A4C98D7A-6042-468B-9909-673A479DEA7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6847" r="6421" b="4229"/>
          <a:stretch/>
        </p:blipFill>
        <p:spPr bwMode="auto">
          <a:xfrm>
            <a:off x="4897748" y="4657887"/>
            <a:ext cx="2739405" cy="204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F709E5-8854-424F-A309-51DD32A6A31F}"/>
              </a:ext>
            </a:extLst>
          </p:cNvPr>
          <p:cNvSpPr txBox="1"/>
          <p:nvPr/>
        </p:nvSpPr>
        <p:spPr>
          <a:xfrm>
            <a:off x="129906" y="1410819"/>
            <a:ext cx="8872692" cy="1200329"/>
          </a:xfrm>
          <a:prstGeom prst="rect">
            <a:avLst/>
          </a:prstGeom>
          <a:noFill/>
          <a:ln>
            <a:noFill/>
          </a:ln>
        </p:spPr>
        <p:txBody>
          <a:bodyPr lIns="51400" tIns="51400" rIns="51400" bIns="51400" anchor="t" anchorCtr="0">
            <a:noAutofit/>
          </a:bodyPr>
          <a:lstStyle>
            <a:defPPr>
              <a:defRPr lang="es-MX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defRPr sz="1600" b="1">
                <a:solidFill>
                  <a:srgbClr val="4C9F38"/>
                </a:solidFill>
                <a:latin typeface="Calibri"/>
                <a:ea typeface="Calibri"/>
                <a:cs typeface="Calibri"/>
              </a:defRPr>
            </a:lvl1pPr>
            <a:lvl2pPr lvl="1">
              <a:lnSpc>
                <a:spcPct val="90000"/>
              </a:lnSpc>
              <a:buClr>
                <a:schemeClr val="dk1"/>
              </a:buClr>
              <a:buSzPct val="25000"/>
              <a:defRPr sz="1600">
                <a:solidFill>
                  <a:srgbClr val="4C9F38"/>
                </a:solidFill>
                <a:latin typeface="Calibri"/>
                <a:ea typeface="Calibri"/>
                <a:cs typeface="Calibri"/>
              </a:defRPr>
            </a:lvl2pPr>
          </a:lstStyle>
          <a:p>
            <a:r>
              <a:rPr lang="en-GB" sz="1800" b="0" dirty="0"/>
              <a:t>The device was validated measuring the volume of leaked water and of lost pressure over time, in two conditions (i.e., open air and in a 3D-printed uterus model***). For measuring the loss of pressure an ad-hoc circuit was created on Arduino, using a pressure sensor (a manometer was used as a benchmark).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4D6DD0-7188-4543-B093-E117760916F0}"/>
              </a:ext>
            </a:extLst>
          </p:cNvPr>
          <p:cNvSpPr txBox="1"/>
          <p:nvPr/>
        </p:nvSpPr>
        <p:spPr>
          <a:xfrm>
            <a:off x="0" y="6375657"/>
            <a:ext cx="48977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800" dirty="0"/>
              <a:t>*** Uterus model adapted from: Mollazadeh-Moghaddam K, Dundek M, Bellare A, Borovac-Pinheiro A, Won A, Burke TF. Mechanical Properties of the Every Second Matters for Mothers-Uterine Balloon Tamponade (ESM-UBT) Device: In Vitro Tests. AJP reports. 2019 Oct;9(4):e376.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5217C3-8C30-4CCF-8CAE-D31085BBEC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333" r="6198"/>
          <a:stretch/>
        </p:blipFill>
        <p:spPr>
          <a:xfrm>
            <a:off x="11182534" y="136097"/>
            <a:ext cx="920763" cy="8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EC11E90-51FF-4396-BB8A-E414A4C27A9C}"/>
              </a:ext>
            </a:extLst>
          </p:cNvPr>
          <p:cNvSpPr txBox="1">
            <a:spLocks/>
          </p:cNvSpPr>
          <p:nvPr/>
        </p:nvSpPr>
        <p:spPr>
          <a:xfrm>
            <a:off x="129906" y="834946"/>
            <a:ext cx="10117667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37EB78EF-F42E-407F-B858-F0808257F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07183"/>
              </p:ext>
            </p:extLst>
          </p:nvPr>
        </p:nvGraphicFramePr>
        <p:xfrm>
          <a:off x="6825346" y="2879051"/>
          <a:ext cx="5115000" cy="1989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98">
                  <a:extLst>
                    <a:ext uri="{9D8B030D-6E8A-4147-A177-3AD203B41FA5}">
                      <a16:colId xmlns:a16="http://schemas.microsoft.com/office/drawing/2014/main" val="3435918542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851021092"/>
                    </a:ext>
                  </a:extLst>
                </a:gridCol>
                <a:gridCol w="1248819">
                  <a:extLst>
                    <a:ext uri="{9D8B030D-6E8A-4147-A177-3AD203B41FA5}">
                      <a16:colId xmlns:a16="http://schemas.microsoft.com/office/drawing/2014/main" val="740472534"/>
                    </a:ext>
                  </a:extLst>
                </a:gridCol>
              </a:tblGrid>
              <a:tr h="479590">
                <a:tc>
                  <a:txBody>
                    <a:bodyPr/>
                    <a:lstStyle/>
                    <a:p>
                      <a:r>
                        <a:rPr lang="it-IT" sz="14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Open 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 Uterus model***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613022"/>
                  </a:ext>
                </a:extLst>
              </a:tr>
              <a:tr h="330718">
                <a:tc>
                  <a:txBody>
                    <a:bodyPr/>
                    <a:lstStyle/>
                    <a:p>
                      <a:r>
                        <a:rPr lang="it-IT" sz="1400" dirty="0"/>
                        <a:t>Average Water Leak (mL/h)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07954"/>
                  </a:ext>
                </a:extLst>
              </a:tr>
              <a:tr h="330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Total Water leak (mL)*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92189"/>
                  </a:ext>
                </a:extLst>
              </a:tr>
              <a:tr h="479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Average Pressure loss (mmHg/h)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0.93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529395"/>
                  </a:ext>
                </a:extLst>
              </a:tr>
              <a:tr h="330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Total Pressure loss (mmHg)**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9594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29085-6BDC-4B74-B94F-28286A6D4F84}"/>
              </a:ext>
            </a:extLst>
          </p:cNvPr>
          <p:cNvSpPr txBox="1"/>
          <p:nvPr/>
        </p:nvSpPr>
        <p:spPr>
          <a:xfrm>
            <a:off x="6825345" y="4932533"/>
            <a:ext cx="561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*over 5+ hours</a:t>
            </a:r>
          </a:p>
          <a:p>
            <a:r>
              <a:rPr lang="it-IT" sz="900" dirty="0"/>
              <a:t>** over 3 hours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6A81DE-530C-429F-9FDF-9DE549DCB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6" y="2227030"/>
            <a:ext cx="6133108" cy="351769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350FFB5-E1E7-432B-BCF0-46BEAC44448E}"/>
              </a:ext>
            </a:extLst>
          </p:cNvPr>
          <p:cNvSpPr txBox="1">
            <a:spLocks/>
          </p:cNvSpPr>
          <p:nvPr/>
        </p:nvSpPr>
        <p:spPr>
          <a:xfrm>
            <a:off x="1095107" y="1909168"/>
            <a:ext cx="3984894" cy="337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Valve performance </a:t>
            </a:r>
            <a:r>
              <a:rPr lang="en-GB" sz="18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comparison</a:t>
            </a:r>
            <a:endParaRPr lang="en-GB" sz="1800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F266F0-7CE2-4039-AFAB-42C64CD48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6" r="6189" b="3035"/>
          <a:stretch/>
        </p:blipFill>
        <p:spPr>
          <a:xfrm>
            <a:off x="5921979" y="1584793"/>
            <a:ext cx="682069" cy="986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32FDD0-F01D-4C1E-9DB7-E53B9FC06F1E}"/>
              </a:ext>
            </a:extLst>
          </p:cNvPr>
          <p:cNvSpPr txBox="1"/>
          <p:nvPr/>
        </p:nvSpPr>
        <p:spPr>
          <a:xfrm>
            <a:off x="6093950" y="2099759"/>
            <a:ext cx="398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2050" name="Picture 2" descr="Walid Sodki&amp;#39;s Portfolio">
            <a:extLst>
              <a:ext uri="{FF2B5EF4-FFF2-40B4-BE49-F238E27FC236}">
                <a16:creationId xmlns:a16="http://schemas.microsoft.com/office/drawing/2014/main" id="{E5576AEA-210F-42DE-B94A-AAD64E1C43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2640">
            <a:off x="5407471" y="732383"/>
            <a:ext cx="1386959" cy="13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981A04-E6E7-42EB-8E2A-7C78E9F194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33" r="6198"/>
          <a:stretch/>
        </p:blipFill>
        <p:spPr>
          <a:xfrm>
            <a:off x="11182534" y="136097"/>
            <a:ext cx="920763" cy="8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3903243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Leandro Pecchia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4629719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  <a:hlinkClick r:id="rId2"/>
              </a:rPr>
              <a:t>l.pecchia@warwick.ac.uk</a:t>
            </a: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, </a:t>
            </a: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  <a:hlinkClick r:id="rId3"/>
              </a:rPr>
              <a:t>davide.piaggio@warwick.ac.uk</a:t>
            </a: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GB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Applied Biomedical Signal Processing Intelligent eHealth Lab, University of Warwick, 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E79E2-2E56-43C4-B5ED-932DC3EA0F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33" r="6198"/>
          <a:stretch/>
        </p:blipFill>
        <p:spPr>
          <a:xfrm>
            <a:off x="11182534" y="136097"/>
            <a:ext cx="920763" cy="888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5ABDA-B409-419D-BC5B-115D1779246E}"/>
              </a:ext>
            </a:extLst>
          </p:cNvPr>
          <p:cNvSpPr txBox="1"/>
          <p:nvPr/>
        </p:nvSpPr>
        <p:spPr>
          <a:xfrm>
            <a:off x="1" y="592037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7030A0"/>
                </a:solidFill>
                <a:effectLst/>
                <a:latin typeface="MaisonNeue"/>
              </a:rPr>
              <a:t>Piaggio D., Hyland S., Stokes K., Orfeo A., Maccaro A., Pecchia L. A 3D-printed condom intrauterine balloon tamponade (currently submitted).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026" name="Picture 2" descr="How to create that perfect thank you slide in your PowerPoint presenta –  Tellit">
            <a:extLst>
              <a:ext uri="{FF2B5EF4-FFF2-40B4-BE49-F238E27FC236}">
                <a16:creationId xmlns:a16="http://schemas.microsoft.com/office/drawing/2014/main" id="{ABAB25DF-11E4-4D65-9D42-4D2A8E6A7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0347" r="7171" b="15394"/>
          <a:stretch/>
        </p:blipFill>
        <p:spPr bwMode="auto">
          <a:xfrm>
            <a:off x="3601479" y="1099750"/>
            <a:ext cx="4861452" cy="25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763</Words>
  <Application>Microsoft Office PowerPoint</Application>
  <PresentationFormat>Widescreen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Futura Md BT</vt:lpstr>
      <vt:lpstr>MaisonNeue</vt:lpstr>
      <vt:lpstr>Poppins</vt:lpstr>
      <vt:lpstr>Poppins Light</vt:lpstr>
      <vt:lpstr>Poppins Medium</vt:lpstr>
      <vt:lpstr>Titillium Web</vt:lpstr>
      <vt:lpstr>Wingdings</vt:lpstr>
      <vt:lpstr>Tema de Office</vt:lpstr>
      <vt:lpstr>A 3D-printed condom intrauterine balloon tamponade for low-resource settings</vt:lpstr>
      <vt:lpstr>The Team / Workgroup</vt:lpstr>
      <vt:lpstr>Description</vt:lpstr>
      <vt:lpstr>Goals of the project and final users that will benefit</vt:lpstr>
      <vt:lpstr>Methods – Design and prototyping</vt:lpstr>
      <vt:lpstr>PowerPoint Presentation</vt:lpstr>
      <vt:lpstr>PowerPoint Presentation</vt:lpstr>
      <vt:lpstr>Leandro Pecchia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PIAGGIO, DAVIDE (PGR)</cp:lastModifiedBy>
  <cp:revision>30</cp:revision>
  <dcterms:created xsi:type="dcterms:W3CDTF">2021-09-01T19:24:00Z</dcterms:created>
  <dcterms:modified xsi:type="dcterms:W3CDTF">2021-10-11T15:12:39Z</dcterms:modified>
</cp:coreProperties>
</file>