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3" r:id="rId5"/>
    <p:sldId id="264" r:id="rId6"/>
    <p:sldId id="261" r:id="rId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59"/>
    <p:restoredTop sz="94718"/>
  </p:normalViewPr>
  <p:slideViewPr>
    <p:cSldViewPr snapToGrid="0" snapToObjects="1">
      <p:cViewPr varScale="1">
        <p:scale>
          <a:sx n="83" d="100"/>
          <a:sy n="83" d="100"/>
        </p:scale>
        <p:origin x="3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8B0ED1-768B-0C47-8169-E96E9DCEF8D4}"/>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B7F1A172-18CD-BE4D-BD81-AEACD188C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A4A5C318-3091-6A43-8B9D-07DB1CFFB095}"/>
              </a:ext>
            </a:extLst>
          </p:cNvPr>
          <p:cNvSpPr>
            <a:spLocks noGrp="1"/>
          </p:cNvSpPr>
          <p:nvPr>
            <p:ph type="dt" sz="half" idx="10"/>
          </p:nvPr>
        </p:nvSpPr>
        <p:spPr/>
        <p:txBody>
          <a:bodyPr/>
          <a:lstStyle/>
          <a:p>
            <a:fld id="{5922D97F-1855-7940-BD30-9CA7CE069233}" type="datetimeFigureOut">
              <a:rPr lang="es-MX" smtClean="0"/>
              <a:t>04/10/2021</a:t>
            </a:fld>
            <a:endParaRPr lang="es-MX"/>
          </a:p>
        </p:txBody>
      </p:sp>
      <p:sp>
        <p:nvSpPr>
          <p:cNvPr id="5" name="Marcador de pie de página 4">
            <a:extLst>
              <a:ext uri="{FF2B5EF4-FFF2-40B4-BE49-F238E27FC236}">
                <a16:creationId xmlns:a16="http://schemas.microsoft.com/office/drawing/2014/main" id="{2F0FC366-2E97-594D-ABB6-77A3183357F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598242A-B6D5-CE46-9354-6607AEB609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24055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3B12BC-05F4-2743-865B-A567C30AD6E2}"/>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A7DE5064-9233-E945-BC86-54A956BD3DF8}"/>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187379F0-76E8-394A-A7ED-7FA3A2854377}"/>
              </a:ext>
            </a:extLst>
          </p:cNvPr>
          <p:cNvSpPr>
            <a:spLocks noGrp="1"/>
          </p:cNvSpPr>
          <p:nvPr>
            <p:ph type="dt" sz="half" idx="10"/>
          </p:nvPr>
        </p:nvSpPr>
        <p:spPr/>
        <p:txBody>
          <a:bodyPr/>
          <a:lstStyle/>
          <a:p>
            <a:fld id="{5922D97F-1855-7940-BD30-9CA7CE069233}" type="datetimeFigureOut">
              <a:rPr lang="es-MX" smtClean="0"/>
              <a:t>04/10/2021</a:t>
            </a:fld>
            <a:endParaRPr lang="es-MX"/>
          </a:p>
        </p:txBody>
      </p:sp>
      <p:sp>
        <p:nvSpPr>
          <p:cNvPr id="5" name="Marcador de pie de página 4">
            <a:extLst>
              <a:ext uri="{FF2B5EF4-FFF2-40B4-BE49-F238E27FC236}">
                <a16:creationId xmlns:a16="http://schemas.microsoft.com/office/drawing/2014/main" id="{F9222A6B-83D9-AC4E-A42A-A53C690BE52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9F21101-8F6B-4A42-AF7E-9B3AA50561E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359860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2BF40B-B617-744F-A388-2A08555BBA08}"/>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2E98FCCC-680F-894C-96DB-2FA3A0D0C28E}"/>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B119397A-43C4-6C4C-9C87-4FD3D72BB521}"/>
              </a:ext>
            </a:extLst>
          </p:cNvPr>
          <p:cNvSpPr>
            <a:spLocks noGrp="1"/>
          </p:cNvSpPr>
          <p:nvPr>
            <p:ph type="dt" sz="half" idx="10"/>
          </p:nvPr>
        </p:nvSpPr>
        <p:spPr/>
        <p:txBody>
          <a:bodyPr/>
          <a:lstStyle/>
          <a:p>
            <a:fld id="{5922D97F-1855-7940-BD30-9CA7CE069233}" type="datetimeFigureOut">
              <a:rPr lang="es-MX" smtClean="0"/>
              <a:t>04/10/2021</a:t>
            </a:fld>
            <a:endParaRPr lang="es-MX"/>
          </a:p>
        </p:txBody>
      </p:sp>
      <p:sp>
        <p:nvSpPr>
          <p:cNvPr id="5" name="Marcador de pie de página 4">
            <a:extLst>
              <a:ext uri="{FF2B5EF4-FFF2-40B4-BE49-F238E27FC236}">
                <a16:creationId xmlns:a16="http://schemas.microsoft.com/office/drawing/2014/main" id="{0EB716AD-B236-BC40-BF4D-E35EFD65E8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89F753A-F82A-764A-AB8E-989B9CCEA259}"/>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2710085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9A25E2-BA5E-3843-B28B-5F67E27EB3E9}"/>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B388914-D38D-1A4F-BDA1-4F15F66FA054}"/>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9097349-F444-D343-A15D-6C3679F2BA22}"/>
              </a:ext>
            </a:extLst>
          </p:cNvPr>
          <p:cNvSpPr>
            <a:spLocks noGrp="1"/>
          </p:cNvSpPr>
          <p:nvPr>
            <p:ph type="dt" sz="half" idx="10"/>
          </p:nvPr>
        </p:nvSpPr>
        <p:spPr/>
        <p:txBody>
          <a:bodyPr/>
          <a:lstStyle/>
          <a:p>
            <a:fld id="{5922D97F-1855-7940-BD30-9CA7CE069233}" type="datetimeFigureOut">
              <a:rPr lang="es-MX" smtClean="0"/>
              <a:t>04/10/2021</a:t>
            </a:fld>
            <a:endParaRPr lang="es-MX"/>
          </a:p>
        </p:txBody>
      </p:sp>
      <p:sp>
        <p:nvSpPr>
          <p:cNvPr id="5" name="Marcador de pie de página 4">
            <a:extLst>
              <a:ext uri="{FF2B5EF4-FFF2-40B4-BE49-F238E27FC236}">
                <a16:creationId xmlns:a16="http://schemas.microsoft.com/office/drawing/2014/main" id="{262F0645-1916-2941-A4EF-78E4C9771F5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207AE25-3BB5-184C-9772-CBB819406E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22346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57110C-2C33-3B4D-B23F-6F61ADB4C02D}"/>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4ED5981E-38AD-5B49-A167-D8B23D10F8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EB8D5648-F297-4546-A5E1-0E3DFEFC5C13}"/>
              </a:ext>
            </a:extLst>
          </p:cNvPr>
          <p:cNvSpPr>
            <a:spLocks noGrp="1"/>
          </p:cNvSpPr>
          <p:nvPr>
            <p:ph type="dt" sz="half" idx="10"/>
          </p:nvPr>
        </p:nvSpPr>
        <p:spPr/>
        <p:txBody>
          <a:bodyPr/>
          <a:lstStyle/>
          <a:p>
            <a:fld id="{5922D97F-1855-7940-BD30-9CA7CE069233}" type="datetimeFigureOut">
              <a:rPr lang="es-MX" smtClean="0"/>
              <a:t>04/10/2021</a:t>
            </a:fld>
            <a:endParaRPr lang="es-MX"/>
          </a:p>
        </p:txBody>
      </p:sp>
      <p:sp>
        <p:nvSpPr>
          <p:cNvPr id="5" name="Marcador de pie de página 4">
            <a:extLst>
              <a:ext uri="{FF2B5EF4-FFF2-40B4-BE49-F238E27FC236}">
                <a16:creationId xmlns:a16="http://schemas.microsoft.com/office/drawing/2014/main" id="{A20E0910-21CD-BE41-B51E-CB6241DCB20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66E9CED-7ACB-524E-8F02-BA31F1661212}"/>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4268605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870347-1AD8-A14B-9028-3E1619BE6FEF}"/>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C99F9A90-C2C1-334B-82A3-5BCFBB825F6C}"/>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AE3B5CE7-ABBC-CE4B-8E81-2ED799808DF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8C2B4A0C-1D3D-9A4B-BCB0-C67DB268EFE9}"/>
              </a:ext>
            </a:extLst>
          </p:cNvPr>
          <p:cNvSpPr>
            <a:spLocks noGrp="1"/>
          </p:cNvSpPr>
          <p:nvPr>
            <p:ph type="dt" sz="half" idx="10"/>
          </p:nvPr>
        </p:nvSpPr>
        <p:spPr/>
        <p:txBody>
          <a:bodyPr/>
          <a:lstStyle/>
          <a:p>
            <a:fld id="{5922D97F-1855-7940-BD30-9CA7CE069233}" type="datetimeFigureOut">
              <a:rPr lang="es-MX" smtClean="0"/>
              <a:t>04/10/2021</a:t>
            </a:fld>
            <a:endParaRPr lang="es-MX"/>
          </a:p>
        </p:txBody>
      </p:sp>
      <p:sp>
        <p:nvSpPr>
          <p:cNvPr id="6" name="Marcador de pie de página 5">
            <a:extLst>
              <a:ext uri="{FF2B5EF4-FFF2-40B4-BE49-F238E27FC236}">
                <a16:creationId xmlns:a16="http://schemas.microsoft.com/office/drawing/2014/main" id="{BB30B375-C8EA-E342-AAD5-E940A8F7020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9E715118-9732-C246-BEA5-E3FDAF7177A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58292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5DE75-C0FB-5540-9C80-5F32A473BD36}"/>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54222D90-E245-964A-BAFF-89808BBB7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7F371311-608F-A04C-882E-6D5186B7DB3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F3CDB719-9889-904B-A01E-62C0C82ECE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AF4A7251-DBF5-7B40-8D0F-CE8223100A05}"/>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3699418D-A2B5-CC4F-B23F-26E077B623B6}"/>
              </a:ext>
            </a:extLst>
          </p:cNvPr>
          <p:cNvSpPr>
            <a:spLocks noGrp="1"/>
          </p:cNvSpPr>
          <p:nvPr>
            <p:ph type="dt" sz="half" idx="10"/>
          </p:nvPr>
        </p:nvSpPr>
        <p:spPr/>
        <p:txBody>
          <a:bodyPr/>
          <a:lstStyle/>
          <a:p>
            <a:fld id="{5922D97F-1855-7940-BD30-9CA7CE069233}" type="datetimeFigureOut">
              <a:rPr lang="es-MX" smtClean="0"/>
              <a:t>04/10/2021</a:t>
            </a:fld>
            <a:endParaRPr lang="es-MX"/>
          </a:p>
        </p:txBody>
      </p:sp>
      <p:sp>
        <p:nvSpPr>
          <p:cNvPr id="8" name="Marcador de pie de página 7">
            <a:extLst>
              <a:ext uri="{FF2B5EF4-FFF2-40B4-BE49-F238E27FC236}">
                <a16:creationId xmlns:a16="http://schemas.microsoft.com/office/drawing/2014/main" id="{7B822598-5EFB-CC41-86D6-304FF9DEB78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1D47ADA2-D615-3148-A23C-CC71FC5257E2}"/>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1563040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6CFB-4CCB-7844-8C5A-F8BE7EDA47D1}"/>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90657ABA-1D69-DE44-A76D-E763710A3BDD}"/>
              </a:ext>
            </a:extLst>
          </p:cNvPr>
          <p:cNvSpPr>
            <a:spLocks noGrp="1"/>
          </p:cNvSpPr>
          <p:nvPr>
            <p:ph type="dt" sz="half" idx="10"/>
          </p:nvPr>
        </p:nvSpPr>
        <p:spPr/>
        <p:txBody>
          <a:bodyPr/>
          <a:lstStyle/>
          <a:p>
            <a:fld id="{5922D97F-1855-7940-BD30-9CA7CE069233}" type="datetimeFigureOut">
              <a:rPr lang="es-MX" smtClean="0"/>
              <a:t>04/10/2021</a:t>
            </a:fld>
            <a:endParaRPr lang="es-MX"/>
          </a:p>
        </p:txBody>
      </p:sp>
      <p:sp>
        <p:nvSpPr>
          <p:cNvPr id="4" name="Marcador de pie de página 3">
            <a:extLst>
              <a:ext uri="{FF2B5EF4-FFF2-40B4-BE49-F238E27FC236}">
                <a16:creationId xmlns:a16="http://schemas.microsoft.com/office/drawing/2014/main" id="{27CAA2F0-8A6D-604A-93E9-701BFAD1580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3687990-F555-5942-BBDF-064E8D9EE82A}"/>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3676812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F33EA3-DD5A-D449-99A3-EF693C160ACA}"/>
              </a:ext>
            </a:extLst>
          </p:cNvPr>
          <p:cNvSpPr>
            <a:spLocks noGrp="1"/>
          </p:cNvSpPr>
          <p:nvPr>
            <p:ph type="dt" sz="half" idx="10"/>
          </p:nvPr>
        </p:nvSpPr>
        <p:spPr/>
        <p:txBody>
          <a:bodyPr/>
          <a:lstStyle/>
          <a:p>
            <a:fld id="{5922D97F-1855-7940-BD30-9CA7CE069233}" type="datetimeFigureOut">
              <a:rPr lang="es-MX" smtClean="0"/>
              <a:t>04/10/2021</a:t>
            </a:fld>
            <a:endParaRPr lang="es-MX"/>
          </a:p>
        </p:txBody>
      </p:sp>
      <p:sp>
        <p:nvSpPr>
          <p:cNvPr id="3" name="Marcador de pie de página 2">
            <a:extLst>
              <a:ext uri="{FF2B5EF4-FFF2-40B4-BE49-F238E27FC236}">
                <a16:creationId xmlns:a16="http://schemas.microsoft.com/office/drawing/2014/main" id="{F8F21913-B779-D24C-B074-DC2054904FD0}"/>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6CB19C8-5ED1-0A49-8D88-4CFEBC36A3FC}"/>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48854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E1BD53-EAB7-1E4B-A286-D106753AC150}"/>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8DDAE8FB-BE39-6C4C-B873-C92BD02C8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F235DA41-1006-144E-A4C4-21C4C47836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A07975B-558A-ED49-9C35-27406C10312C}"/>
              </a:ext>
            </a:extLst>
          </p:cNvPr>
          <p:cNvSpPr>
            <a:spLocks noGrp="1"/>
          </p:cNvSpPr>
          <p:nvPr>
            <p:ph type="dt" sz="half" idx="10"/>
          </p:nvPr>
        </p:nvSpPr>
        <p:spPr/>
        <p:txBody>
          <a:bodyPr/>
          <a:lstStyle/>
          <a:p>
            <a:fld id="{5922D97F-1855-7940-BD30-9CA7CE069233}" type="datetimeFigureOut">
              <a:rPr lang="es-MX" smtClean="0"/>
              <a:t>04/10/2021</a:t>
            </a:fld>
            <a:endParaRPr lang="es-MX"/>
          </a:p>
        </p:txBody>
      </p:sp>
      <p:sp>
        <p:nvSpPr>
          <p:cNvPr id="6" name="Marcador de pie de página 5">
            <a:extLst>
              <a:ext uri="{FF2B5EF4-FFF2-40B4-BE49-F238E27FC236}">
                <a16:creationId xmlns:a16="http://schemas.microsoft.com/office/drawing/2014/main" id="{C910C23C-8931-8E47-B9FD-28BB82E70088}"/>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7A3C1F6-37B5-E048-9C14-8B11A24E4C21}"/>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2247384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306654-0943-0945-A3DC-4ACEF0F00F2B}"/>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D01B6BE1-B19A-C148-BB49-BB355C751D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57A05E66-9F51-2848-BC76-1F8916962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FBD15DF3-C1EA-634A-B0AE-50DB578F1B4E}"/>
              </a:ext>
            </a:extLst>
          </p:cNvPr>
          <p:cNvSpPr>
            <a:spLocks noGrp="1"/>
          </p:cNvSpPr>
          <p:nvPr>
            <p:ph type="dt" sz="half" idx="10"/>
          </p:nvPr>
        </p:nvSpPr>
        <p:spPr/>
        <p:txBody>
          <a:bodyPr/>
          <a:lstStyle/>
          <a:p>
            <a:fld id="{5922D97F-1855-7940-BD30-9CA7CE069233}" type="datetimeFigureOut">
              <a:rPr lang="es-MX" smtClean="0"/>
              <a:t>04/10/2021</a:t>
            </a:fld>
            <a:endParaRPr lang="es-MX"/>
          </a:p>
        </p:txBody>
      </p:sp>
      <p:sp>
        <p:nvSpPr>
          <p:cNvPr id="6" name="Marcador de pie de página 5">
            <a:extLst>
              <a:ext uri="{FF2B5EF4-FFF2-40B4-BE49-F238E27FC236}">
                <a16:creationId xmlns:a16="http://schemas.microsoft.com/office/drawing/2014/main" id="{65F86AC9-2786-654D-99A7-27ED6F3DDD9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AD1F359-7560-7643-ADA2-6A73F6EA7960}"/>
              </a:ext>
            </a:extLst>
          </p:cNvPr>
          <p:cNvSpPr>
            <a:spLocks noGrp="1"/>
          </p:cNvSpPr>
          <p:nvPr>
            <p:ph type="sldNum" sz="quarter" idx="12"/>
          </p:nvPr>
        </p:nvSpPr>
        <p:spPr/>
        <p:txBody>
          <a:bodyPr/>
          <a:lstStyle/>
          <a:p>
            <a:fld id="{D229380A-8E3A-AA4F-99CA-B9F889DA3BB4}" type="slidenum">
              <a:rPr lang="es-MX" smtClean="0"/>
              <a:t>‹#›</a:t>
            </a:fld>
            <a:endParaRPr lang="es-MX"/>
          </a:p>
        </p:txBody>
      </p:sp>
    </p:spTree>
    <p:extLst>
      <p:ext uri="{BB962C8B-B14F-4D97-AF65-F5344CB8AC3E}">
        <p14:creationId xmlns:p14="http://schemas.microsoft.com/office/powerpoint/2010/main" val="355728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91E4233-B371-4D42-AF5D-91F49D956C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C978B424-05A9-D748-BF84-37490AF030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900299C-4C31-5348-A4E0-798C34A601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2D97F-1855-7940-BD30-9CA7CE069233}" type="datetimeFigureOut">
              <a:rPr lang="es-MX" smtClean="0"/>
              <a:t>04/10/2021</a:t>
            </a:fld>
            <a:endParaRPr lang="es-MX"/>
          </a:p>
        </p:txBody>
      </p:sp>
      <p:sp>
        <p:nvSpPr>
          <p:cNvPr id="5" name="Marcador de pie de página 4">
            <a:extLst>
              <a:ext uri="{FF2B5EF4-FFF2-40B4-BE49-F238E27FC236}">
                <a16:creationId xmlns:a16="http://schemas.microsoft.com/office/drawing/2014/main" id="{ECB3F8D8-6848-BB43-891B-F22F265DA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4E17FABD-0405-C04A-B8B2-F62CD8E381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29380A-8E3A-AA4F-99CA-B9F889DA3BB4}" type="slidenum">
              <a:rPr lang="es-MX" smtClean="0"/>
              <a:t>‹#›</a:t>
            </a:fld>
            <a:endParaRPr lang="es-MX"/>
          </a:p>
        </p:txBody>
      </p:sp>
    </p:spTree>
    <p:extLst>
      <p:ext uri="{BB962C8B-B14F-4D97-AF65-F5344CB8AC3E}">
        <p14:creationId xmlns:p14="http://schemas.microsoft.com/office/powerpoint/2010/main" val="4023755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C3199-293F-834B-85A8-F48E3D90AF36}"/>
              </a:ext>
            </a:extLst>
          </p:cNvPr>
          <p:cNvSpPr>
            <a:spLocks noGrp="1"/>
          </p:cNvSpPr>
          <p:nvPr>
            <p:ph type="ctrTitle"/>
          </p:nvPr>
        </p:nvSpPr>
        <p:spPr>
          <a:xfrm>
            <a:off x="379461" y="3278911"/>
            <a:ext cx="11105188" cy="2378168"/>
          </a:xfrm>
        </p:spPr>
        <p:txBody>
          <a:bodyPr anchor="t">
            <a:normAutofit fontScale="90000"/>
          </a:bodyPr>
          <a:lstStyle/>
          <a:p>
            <a:r>
              <a:rPr lang="en-US" b="1" dirty="0"/>
              <a:t>Affordable and open-source emergency ventilator for COVID-19 patient and ambulances settings</a:t>
            </a:r>
            <a:r>
              <a:rPr lang="en-US" dirty="0"/>
              <a:t/>
            </a:r>
            <a:br>
              <a:rPr lang="en-US" dirty="0"/>
            </a:br>
            <a:endParaRPr lang="es-MX" sz="5400" b="1" dirty="0">
              <a:solidFill>
                <a:srgbClr val="002060"/>
              </a:solidFill>
              <a:latin typeface="Poppins" pitchFamily="2" charset="77"/>
              <a:cs typeface="Poppins" pitchFamily="2" charset="77"/>
            </a:endParaRPr>
          </a:p>
        </p:txBody>
      </p:sp>
      <p:sp>
        <p:nvSpPr>
          <p:cNvPr id="3" name="Subtítulo 2">
            <a:extLst>
              <a:ext uri="{FF2B5EF4-FFF2-40B4-BE49-F238E27FC236}">
                <a16:creationId xmlns:a16="http://schemas.microsoft.com/office/drawing/2014/main" id="{B31DB3D8-FADF-BC44-99E1-CF6CF3286AEF}"/>
              </a:ext>
            </a:extLst>
          </p:cNvPr>
          <p:cNvSpPr>
            <a:spLocks noGrp="1"/>
          </p:cNvSpPr>
          <p:nvPr>
            <p:ph type="subTitle" idx="1"/>
          </p:nvPr>
        </p:nvSpPr>
        <p:spPr>
          <a:xfrm>
            <a:off x="379461" y="5661696"/>
            <a:ext cx="11226800" cy="761999"/>
          </a:xfrm>
        </p:spPr>
        <p:txBody>
          <a:bodyPr>
            <a:normAutofit/>
          </a:bodyPr>
          <a:lstStyle/>
          <a:p>
            <a:r>
              <a:rPr lang="es-MX" sz="2000" dirty="0" smtClean="0">
                <a:solidFill>
                  <a:srgbClr val="0070C0"/>
                </a:solidFill>
                <a:latin typeface="Poppins Light" pitchFamily="2" charset="77"/>
                <a:cs typeface="Poppins Light" pitchFamily="2" charset="77"/>
              </a:rPr>
              <a:t>Joseph Habiyaremye</a:t>
            </a:r>
            <a:endParaRPr lang="es-MX" sz="2000" dirty="0">
              <a:solidFill>
                <a:srgbClr val="0070C0"/>
              </a:solidFill>
              <a:latin typeface="Poppins Light" pitchFamily="2" charset="77"/>
              <a:cs typeface="Poppins Light" pitchFamily="2" charset="77"/>
            </a:endParaRPr>
          </a:p>
          <a:p>
            <a:r>
              <a:rPr lang="es-MX" sz="1600" dirty="0" smtClean="0">
                <a:solidFill>
                  <a:srgbClr val="0070C0"/>
                </a:solidFill>
                <a:latin typeface="Poppins Light" pitchFamily="2" charset="77"/>
                <a:cs typeface="Poppins Light" pitchFamily="2" charset="77"/>
              </a:rPr>
              <a:t>IPRC Kigali/</a:t>
            </a:r>
            <a:r>
              <a:rPr lang="es-MX" sz="1600" dirty="0" err="1" smtClean="0">
                <a:solidFill>
                  <a:srgbClr val="0070C0"/>
                </a:solidFill>
                <a:latin typeface="Poppins Light" pitchFamily="2" charset="77"/>
                <a:cs typeface="Poppins Light" pitchFamily="2" charset="77"/>
              </a:rPr>
              <a:t>Rwanda</a:t>
            </a:r>
            <a:r>
              <a:rPr lang="es-MX" sz="1600" dirty="0" smtClean="0">
                <a:solidFill>
                  <a:srgbClr val="0070C0"/>
                </a:solidFill>
                <a:latin typeface="Poppins Light" pitchFamily="2" charset="77"/>
                <a:cs typeface="Poppins Light" pitchFamily="2" charset="77"/>
              </a:rPr>
              <a:t> </a:t>
            </a:r>
            <a:r>
              <a:rPr lang="es-MX" sz="1600" dirty="0" err="1" smtClean="0">
                <a:solidFill>
                  <a:srgbClr val="0070C0"/>
                </a:solidFill>
                <a:latin typeface="Poppins Light" pitchFamily="2" charset="77"/>
                <a:cs typeface="Poppins Light" pitchFamily="2" charset="77"/>
              </a:rPr>
              <a:t>Polytechnic</a:t>
            </a:r>
            <a:r>
              <a:rPr lang="es-MX" sz="1600" dirty="0" smtClean="0">
                <a:solidFill>
                  <a:srgbClr val="0070C0"/>
                </a:solidFill>
                <a:latin typeface="Poppins Light" pitchFamily="2" charset="77"/>
                <a:cs typeface="Poppins Light" pitchFamily="2" charset="77"/>
              </a:rPr>
              <a:t> </a:t>
            </a:r>
            <a:endParaRPr lang="es-MX" sz="1600" dirty="0">
              <a:solidFill>
                <a:srgbClr val="0070C0"/>
              </a:solidFill>
              <a:latin typeface="Poppins Light" pitchFamily="2" charset="77"/>
              <a:cs typeface="Poppins Light" pitchFamily="2" charset="77"/>
            </a:endParaRPr>
          </a:p>
        </p:txBody>
      </p:sp>
    </p:spTree>
    <p:extLst>
      <p:ext uri="{BB962C8B-B14F-4D97-AF65-F5344CB8AC3E}">
        <p14:creationId xmlns:p14="http://schemas.microsoft.com/office/powerpoint/2010/main" val="85795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The Team / Workgroup</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1" y="1892676"/>
            <a:ext cx="10702380" cy="4258742"/>
          </a:xfrm>
        </p:spPr>
        <p:txBody>
          <a:bodyPr/>
          <a:lstStyle/>
          <a:p>
            <a:pPr marL="0" indent="0">
              <a:buNone/>
            </a:pPr>
            <a:r>
              <a:rPr lang="es-MX" dirty="0" err="1" smtClean="0">
                <a:solidFill>
                  <a:schemeClr val="bg2">
                    <a:lumMod val="25000"/>
                  </a:schemeClr>
                </a:solidFill>
              </a:rPr>
              <a:t>Eng.Costica</a:t>
            </a:r>
            <a:r>
              <a:rPr lang="es-MX" dirty="0" smtClean="0">
                <a:solidFill>
                  <a:schemeClr val="bg2">
                    <a:lumMod val="25000"/>
                  </a:schemeClr>
                </a:solidFill>
              </a:rPr>
              <a:t> </a:t>
            </a:r>
            <a:r>
              <a:rPr lang="es-MX" dirty="0" err="1" smtClean="0">
                <a:solidFill>
                  <a:schemeClr val="bg2">
                    <a:lumMod val="25000"/>
                  </a:schemeClr>
                </a:solidFill>
              </a:rPr>
              <a:t>Uwitonze</a:t>
            </a:r>
            <a:r>
              <a:rPr lang="es-MX" dirty="0" smtClean="0">
                <a:solidFill>
                  <a:schemeClr val="bg2">
                    <a:lumMod val="25000"/>
                  </a:schemeClr>
                </a:solidFill>
              </a:rPr>
              <a:t>: </a:t>
            </a:r>
            <a:r>
              <a:rPr lang="es-MX" dirty="0" err="1" smtClean="0">
                <a:solidFill>
                  <a:schemeClr val="bg2">
                    <a:lumMod val="25000"/>
                  </a:schemeClr>
                </a:solidFill>
              </a:rPr>
              <a:t>Biomedical</a:t>
            </a:r>
            <a:r>
              <a:rPr lang="es-MX" dirty="0" smtClean="0">
                <a:solidFill>
                  <a:schemeClr val="bg2">
                    <a:lumMod val="25000"/>
                  </a:schemeClr>
                </a:solidFill>
              </a:rPr>
              <a:t> </a:t>
            </a:r>
            <a:r>
              <a:rPr lang="es-MX" dirty="0" err="1" smtClean="0">
                <a:solidFill>
                  <a:schemeClr val="bg2">
                    <a:lumMod val="25000"/>
                  </a:schemeClr>
                </a:solidFill>
              </a:rPr>
              <a:t>Engineer</a:t>
            </a:r>
            <a:endParaRPr lang="es-MX" dirty="0" smtClean="0">
              <a:solidFill>
                <a:schemeClr val="bg2">
                  <a:lumMod val="25000"/>
                </a:schemeClr>
              </a:solidFill>
            </a:endParaRPr>
          </a:p>
          <a:p>
            <a:pPr marL="0" indent="0">
              <a:buNone/>
            </a:pPr>
            <a:r>
              <a:rPr lang="es-MX" dirty="0" err="1" smtClean="0">
                <a:solidFill>
                  <a:schemeClr val="bg2">
                    <a:lumMod val="25000"/>
                  </a:schemeClr>
                </a:solidFill>
              </a:rPr>
              <a:t>Eng.Jean</a:t>
            </a:r>
            <a:r>
              <a:rPr lang="es-MX" dirty="0" smtClean="0">
                <a:solidFill>
                  <a:schemeClr val="bg2">
                    <a:lumMod val="25000"/>
                  </a:schemeClr>
                </a:solidFill>
              </a:rPr>
              <a:t> </a:t>
            </a:r>
            <a:r>
              <a:rPr lang="es-MX" dirty="0" smtClean="0">
                <a:solidFill>
                  <a:schemeClr val="bg2">
                    <a:lumMod val="25000"/>
                  </a:schemeClr>
                </a:solidFill>
              </a:rPr>
              <a:t>Claude </a:t>
            </a:r>
            <a:r>
              <a:rPr lang="es-MX" dirty="0" err="1" smtClean="0">
                <a:solidFill>
                  <a:schemeClr val="bg2">
                    <a:lumMod val="25000"/>
                  </a:schemeClr>
                </a:solidFill>
              </a:rPr>
              <a:t>Udahemuka</a:t>
            </a:r>
            <a:r>
              <a:rPr lang="es-MX" dirty="0" smtClean="0">
                <a:solidFill>
                  <a:schemeClr val="bg2">
                    <a:lumMod val="25000"/>
                  </a:schemeClr>
                </a:solidFill>
              </a:rPr>
              <a:t> : </a:t>
            </a:r>
            <a:r>
              <a:rPr lang="es-MX" dirty="0" err="1" smtClean="0">
                <a:solidFill>
                  <a:schemeClr val="bg2">
                    <a:lumMod val="25000"/>
                  </a:schemeClr>
                </a:solidFill>
              </a:rPr>
              <a:t>Biomedical</a:t>
            </a:r>
            <a:r>
              <a:rPr lang="es-MX" dirty="0" smtClean="0">
                <a:solidFill>
                  <a:schemeClr val="bg2">
                    <a:lumMod val="25000"/>
                  </a:schemeClr>
                </a:solidFill>
              </a:rPr>
              <a:t>/</a:t>
            </a:r>
            <a:r>
              <a:rPr lang="es-MX" dirty="0" err="1" smtClean="0">
                <a:solidFill>
                  <a:schemeClr val="bg2">
                    <a:lumMod val="25000"/>
                  </a:schemeClr>
                </a:solidFill>
              </a:rPr>
              <a:t>Electrical</a:t>
            </a:r>
            <a:r>
              <a:rPr lang="es-MX" dirty="0" smtClean="0">
                <a:solidFill>
                  <a:schemeClr val="bg2">
                    <a:lumMod val="25000"/>
                  </a:schemeClr>
                </a:solidFill>
              </a:rPr>
              <a:t> </a:t>
            </a:r>
            <a:r>
              <a:rPr lang="es-MX" dirty="0" err="1" smtClean="0">
                <a:solidFill>
                  <a:schemeClr val="bg2">
                    <a:lumMod val="25000"/>
                  </a:schemeClr>
                </a:solidFill>
              </a:rPr>
              <a:t>Engineer</a:t>
            </a:r>
            <a:endParaRPr lang="es-MX" dirty="0" smtClean="0">
              <a:solidFill>
                <a:schemeClr val="bg2">
                  <a:lumMod val="25000"/>
                </a:schemeClr>
              </a:solidFill>
            </a:endParaRPr>
          </a:p>
          <a:p>
            <a:pPr marL="0" indent="0">
              <a:buNone/>
            </a:pPr>
            <a:r>
              <a:rPr lang="es-MX" dirty="0" err="1" smtClean="0">
                <a:solidFill>
                  <a:schemeClr val="bg2">
                    <a:lumMod val="25000"/>
                  </a:schemeClr>
                </a:solidFill>
              </a:rPr>
              <a:t>Prof.Stefen</a:t>
            </a:r>
            <a:r>
              <a:rPr lang="es-MX" dirty="0" smtClean="0">
                <a:solidFill>
                  <a:schemeClr val="bg2">
                    <a:lumMod val="25000"/>
                  </a:schemeClr>
                </a:solidFill>
              </a:rPr>
              <a:t> </a:t>
            </a:r>
            <a:r>
              <a:rPr lang="es-MX" dirty="0" err="1" smtClean="0">
                <a:solidFill>
                  <a:schemeClr val="bg2">
                    <a:lumMod val="25000"/>
                  </a:schemeClr>
                </a:solidFill>
              </a:rPr>
              <a:t>Rulisa</a:t>
            </a:r>
            <a:r>
              <a:rPr lang="es-MX" dirty="0" smtClean="0">
                <a:solidFill>
                  <a:schemeClr val="bg2">
                    <a:lumMod val="25000"/>
                  </a:schemeClr>
                </a:solidFill>
              </a:rPr>
              <a:t>: </a:t>
            </a:r>
            <a:r>
              <a:rPr lang="en-US" dirty="0"/>
              <a:t>R</a:t>
            </a:r>
            <a:r>
              <a:rPr lang="en-US" dirty="0" smtClean="0"/>
              <a:t>eproductive </a:t>
            </a:r>
            <a:r>
              <a:rPr lang="en-US" dirty="0"/>
              <a:t>and maternal health</a:t>
            </a:r>
            <a:endParaRPr lang="es-MX" dirty="0" smtClean="0">
              <a:solidFill>
                <a:schemeClr val="bg2">
                  <a:lumMod val="25000"/>
                </a:schemeClr>
              </a:solidFill>
            </a:endParaRPr>
          </a:p>
          <a:p>
            <a:pPr marL="0" indent="0">
              <a:buNone/>
            </a:pPr>
            <a:r>
              <a:rPr lang="es-MX" dirty="0" err="1" smtClean="0">
                <a:solidFill>
                  <a:schemeClr val="bg2">
                    <a:lumMod val="25000"/>
                  </a:schemeClr>
                </a:solidFill>
              </a:rPr>
              <a:t>Prof.Paulin</a:t>
            </a:r>
            <a:r>
              <a:rPr lang="es-MX" dirty="0" smtClean="0">
                <a:solidFill>
                  <a:schemeClr val="bg2">
                    <a:lumMod val="25000"/>
                  </a:schemeClr>
                </a:solidFill>
              </a:rPr>
              <a:t> </a:t>
            </a:r>
            <a:r>
              <a:rPr lang="es-MX" dirty="0" err="1" smtClean="0">
                <a:solidFill>
                  <a:schemeClr val="bg2">
                    <a:lumMod val="25000"/>
                  </a:schemeClr>
                </a:solidFill>
              </a:rPr>
              <a:t>Banguti</a:t>
            </a:r>
            <a:r>
              <a:rPr lang="es-MX" dirty="0" smtClean="0">
                <a:solidFill>
                  <a:schemeClr val="bg2">
                    <a:lumMod val="25000"/>
                  </a:schemeClr>
                </a:solidFill>
              </a:rPr>
              <a:t>: </a:t>
            </a:r>
            <a:r>
              <a:rPr lang="en-US" dirty="0"/>
              <a:t>C</a:t>
            </a:r>
            <a:r>
              <a:rPr lang="en-US" dirty="0" smtClean="0"/>
              <a:t>ardiac </a:t>
            </a:r>
            <a:r>
              <a:rPr lang="en-US" dirty="0"/>
              <a:t>anesthesiologist</a:t>
            </a:r>
            <a:endParaRPr lang="es-MX" dirty="0" smtClean="0">
              <a:solidFill>
                <a:schemeClr val="bg2">
                  <a:lumMod val="25000"/>
                </a:schemeClr>
              </a:solidFill>
            </a:endParaRPr>
          </a:p>
        </p:txBody>
      </p:sp>
    </p:spTree>
    <p:extLst>
      <p:ext uri="{BB962C8B-B14F-4D97-AF65-F5344CB8AC3E}">
        <p14:creationId xmlns:p14="http://schemas.microsoft.com/office/powerpoint/2010/main" val="101258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Description</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1" y="1892676"/>
            <a:ext cx="10702380" cy="4258742"/>
          </a:xfrm>
        </p:spPr>
        <p:txBody>
          <a:bodyPr>
            <a:normAutofit/>
          </a:bodyPr>
          <a:lstStyle/>
          <a:p>
            <a:pPr marL="0" indent="0" algn="just">
              <a:buNone/>
            </a:pPr>
            <a:r>
              <a:rPr lang="en-US" sz="2000" dirty="0">
                <a:solidFill>
                  <a:schemeClr val="bg2">
                    <a:lumMod val="25000"/>
                  </a:schemeClr>
                </a:solidFill>
              </a:rPr>
              <a:t>This presentation provides details about the design and development of an affordable and open-source mechanical ventilator that can be used for COVID-19 patients. Apart from this, this ventilator has been designed to fit in an ambulance. The design and the development of this machine have been motivated by the outbreak of the novel COVID-19 by the end of the year 2019 which made the shortage of ventilators even in developed countries. The development of these affordable machines points to attenuate the impact caused by this shortage especially in Rwanda and other developing countries. The method which was used is to electronically drive an </a:t>
            </a:r>
            <a:r>
              <a:rPr lang="en-US" sz="2000" dirty="0" err="1">
                <a:solidFill>
                  <a:schemeClr val="bg2">
                    <a:lumMod val="25000"/>
                  </a:schemeClr>
                </a:solidFill>
              </a:rPr>
              <a:t>Ambu</a:t>
            </a:r>
            <a:r>
              <a:rPr lang="en-US" sz="2000" dirty="0">
                <a:solidFill>
                  <a:schemeClr val="bg2">
                    <a:lumMod val="25000"/>
                  </a:schemeClr>
                </a:solidFill>
              </a:rPr>
              <a:t> bag so that the user can set and maintain some clinical parameters such as the tidal volume, breath rate, and inspiration, and expiration rate. The user will also be able to monitor the pressure in the patient’s pulmonary channels. The developed machine can be either supplied directly from 220V /50Hz Ac source, by a power adaptor, or by DC power jack from the ambulance and this machine has an in-built battery which can go up to 7 hours and 20 min.</a:t>
            </a:r>
            <a:endParaRPr lang="es-MX" sz="2000" dirty="0">
              <a:solidFill>
                <a:schemeClr val="bg2">
                  <a:lumMod val="25000"/>
                </a:schemeClr>
              </a:solidFill>
            </a:endParaRPr>
          </a:p>
        </p:txBody>
      </p:sp>
    </p:spTree>
    <p:extLst>
      <p:ext uri="{BB962C8B-B14F-4D97-AF65-F5344CB8AC3E}">
        <p14:creationId xmlns:p14="http://schemas.microsoft.com/office/powerpoint/2010/main" val="1990249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fontScale="90000"/>
          </a:bodyPr>
          <a:lstStyle/>
          <a:p>
            <a:r>
              <a:rPr lang="es-MX" sz="3600" b="1" dirty="0">
                <a:solidFill>
                  <a:srgbClr val="0070C0"/>
                </a:solidFill>
                <a:latin typeface="Poppins" pitchFamily="2" charset="77"/>
                <a:cs typeface="Poppins" pitchFamily="2" charset="77"/>
              </a:rPr>
              <a:t>Goals of the project and final users</a:t>
            </a:r>
            <a:br>
              <a:rPr lang="es-MX" sz="3600" b="1" dirty="0">
                <a:solidFill>
                  <a:srgbClr val="0070C0"/>
                </a:solidFill>
                <a:latin typeface="Poppins" pitchFamily="2" charset="77"/>
                <a:cs typeface="Poppins" pitchFamily="2" charset="77"/>
              </a:rPr>
            </a:br>
            <a:r>
              <a:rPr lang="es-MX" sz="3600" b="1" dirty="0">
                <a:solidFill>
                  <a:srgbClr val="0070C0"/>
                </a:solidFill>
                <a:latin typeface="Poppins" pitchFamily="2" charset="77"/>
                <a:cs typeface="Poppins" pitchFamily="2" charset="77"/>
              </a:rPr>
              <a:t>that will benefit</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1" y="1892676"/>
            <a:ext cx="11833323" cy="4258742"/>
          </a:xfrm>
        </p:spPr>
        <p:txBody>
          <a:bodyPr>
            <a:normAutofit/>
          </a:bodyPr>
          <a:lstStyle/>
          <a:p>
            <a:pPr marL="0" indent="0" algn="just">
              <a:buNone/>
            </a:pPr>
            <a:r>
              <a:rPr lang="en-US" sz="3600" dirty="0">
                <a:solidFill>
                  <a:schemeClr val="bg2">
                    <a:lumMod val="25000"/>
                  </a:schemeClr>
                </a:solidFill>
                <a:latin typeface="Poppins Light" pitchFamily="2" charset="77"/>
                <a:cs typeface="Poppins Light" pitchFamily="2" charset="77"/>
              </a:rPr>
              <a:t>The goal of the project is to design and develop an open-source ventilator that can fit into an ambulance so that it can be used for ventilating a patient during the time when an ambulance takes him/her from a remote location especially in developing countries. Apart from that, the device can be used for </a:t>
            </a:r>
            <a:r>
              <a:rPr lang="en-US" sz="3600" dirty="0" err="1">
                <a:solidFill>
                  <a:schemeClr val="bg2">
                    <a:lumMod val="25000"/>
                  </a:schemeClr>
                </a:solidFill>
                <a:latin typeface="Poppins Light" pitchFamily="2" charset="77"/>
                <a:cs typeface="Poppins Light" pitchFamily="2" charset="77"/>
              </a:rPr>
              <a:t>covid</a:t>
            </a:r>
            <a:r>
              <a:rPr lang="en-US" sz="3600" dirty="0">
                <a:solidFill>
                  <a:schemeClr val="bg2">
                    <a:lumMod val="25000"/>
                  </a:schemeClr>
                </a:solidFill>
                <a:latin typeface="Poppins Light" pitchFamily="2" charset="77"/>
                <a:cs typeface="Poppins Light" pitchFamily="2" charset="77"/>
              </a:rPr>
              <a:t> patients.</a:t>
            </a:r>
            <a:endParaRPr lang="es-MX" sz="3600" dirty="0" smtClean="0">
              <a:solidFill>
                <a:schemeClr val="bg2">
                  <a:lumMod val="25000"/>
                </a:schemeClr>
              </a:solidFill>
              <a:latin typeface="Poppins Light" pitchFamily="2" charset="77"/>
              <a:cs typeface="Poppins Light" pitchFamily="2" charset="77"/>
            </a:endParaRPr>
          </a:p>
        </p:txBody>
      </p:sp>
    </p:spTree>
    <p:extLst>
      <p:ext uri="{BB962C8B-B14F-4D97-AF65-F5344CB8AC3E}">
        <p14:creationId xmlns:p14="http://schemas.microsoft.com/office/powerpoint/2010/main" val="2695083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AAC06-1394-8343-89B4-D59498E81D03}"/>
              </a:ext>
            </a:extLst>
          </p:cNvPr>
          <p:cNvSpPr>
            <a:spLocks noGrp="1"/>
          </p:cNvSpPr>
          <p:nvPr>
            <p:ph type="title"/>
          </p:nvPr>
        </p:nvSpPr>
        <p:spPr>
          <a:xfrm>
            <a:off x="231420" y="978276"/>
            <a:ext cx="10117667" cy="914400"/>
          </a:xfrm>
        </p:spPr>
        <p:txBody>
          <a:bodyPr anchor="t">
            <a:normAutofit/>
          </a:bodyPr>
          <a:lstStyle/>
          <a:p>
            <a:r>
              <a:rPr lang="es-MX" sz="3600" b="1" dirty="0">
                <a:solidFill>
                  <a:srgbClr val="0070C0"/>
                </a:solidFill>
                <a:latin typeface="Poppins" pitchFamily="2" charset="77"/>
                <a:cs typeface="Poppins" pitchFamily="2" charset="77"/>
              </a:rPr>
              <a:t>Results</a:t>
            </a:r>
            <a:endParaRPr lang="es-MX" sz="3600" dirty="0">
              <a:solidFill>
                <a:srgbClr val="0070C0"/>
              </a:solidFill>
            </a:endParaRPr>
          </a:p>
        </p:txBody>
      </p:sp>
      <p:sp>
        <p:nvSpPr>
          <p:cNvPr id="3" name="Marcador de contenido 2">
            <a:extLst>
              <a:ext uri="{FF2B5EF4-FFF2-40B4-BE49-F238E27FC236}">
                <a16:creationId xmlns:a16="http://schemas.microsoft.com/office/drawing/2014/main" id="{B6A5AB52-EC55-E84E-BA46-6EECB36B6ACB}"/>
              </a:ext>
            </a:extLst>
          </p:cNvPr>
          <p:cNvSpPr>
            <a:spLocks noGrp="1"/>
          </p:cNvSpPr>
          <p:nvPr>
            <p:ph idx="1"/>
          </p:nvPr>
        </p:nvSpPr>
        <p:spPr>
          <a:xfrm>
            <a:off x="247841" y="1892676"/>
            <a:ext cx="4471941" cy="4258742"/>
          </a:xfrm>
        </p:spPr>
        <p:txBody>
          <a:bodyPr/>
          <a:lstStyle/>
          <a:p>
            <a:pPr marL="0" indent="0">
              <a:buNone/>
            </a:pPr>
            <a:r>
              <a:rPr lang="es-MX" sz="2000" dirty="0" err="1" smtClean="0">
                <a:solidFill>
                  <a:schemeClr val="bg2">
                    <a:lumMod val="25000"/>
                  </a:schemeClr>
                </a:solidFill>
                <a:latin typeface="Poppins Light" pitchFamily="2" charset="77"/>
              </a:rPr>
              <a:t>The</a:t>
            </a:r>
            <a:r>
              <a:rPr lang="es-MX" sz="2000" dirty="0" smtClean="0">
                <a:solidFill>
                  <a:schemeClr val="bg2">
                    <a:lumMod val="25000"/>
                  </a:schemeClr>
                </a:solidFill>
                <a:latin typeface="Poppins Light" pitchFamily="2" charset="77"/>
              </a:rPr>
              <a:t> </a:t>
            </a:r>
            <a:r>
              <a:rPr lang="es-MX" sz="2000" dirty="0" err="1" smtClean="0">
                <a:solidFill>
                  <a:schemeClr val="bg2">
                    <a:lumMod val="25000"/>
                  </a:schemeClr>
                </a:solidFill>
                <a:latin typeface="Poppins Light" pitchFamily="2" charset="77"/>
              </a:rPr>
              <a:t>design</a:t>
            </a:r>
            <a:r>
              <a:rPr lang="es-MX" sz="2000" dirty="0" smtClean="0">
                <a:solidFill>
                  <a:schemeClr val="bg2">
                    <a:lumMod val="25000"/>
                  </a:schemeClr>
                </a:solidFill>
                <a:latin typeface="Poppins Light" pitchFamily="2" charset="77"/>
              </a:rPr>
              <a:t> </a:t>
            </a:r>
            <a:r>
              <a:rPr lang="es-MX" sz="2000" dirty="0" err="1" smtClean="0">
                <a:solidFill>
                  <a:schemeClr val="bg2">
                    <a:lumMod val="25000"/>
                  </a:schemeClr>
                </a:solidFill>
                <a:latin typeface="Poppins Light" pitchFamily="2" charset="77"/>
              </a:rPr>
              <a:t>resulted</a:t>
            </a:r>
            <a:r>
              <a:rPr lang="es-MX" sz="2000" dirty="0" smtClean="0">
                <a:solidFill>
                  <a:schemeClr val="bg2">
                    <a:lumMod val="25000"/>
                  </a:schemeClr>
                </a:solidFill>
                <a:latin typeface="Poppins Light" pitchFamily="2" charset="77"/>
              </a:rPr>
              <a:t> in </a:t>
            </a:r>
            <a:r>
              <a:rPr lang="es-MX" sz="2000" dirty="0" err="1" smtClean="0">
                <a:solidFill>
                  <a:schemeClr val="bg2">
                    <a:lumMod val="25000"/>
                  </a:schemeClr>
                </a:solidFill>
                <a:latin typeface="Poppins Light" pitchFamily="2" charset="77"/>
              </a:rPr>
              <a:t>an</a:t>
            </a:r>
            <a:r>
              <a:rPr lang="es-MX" sz="2000" dirty="0" smtClean="0">
                <a:solidFill>
                  <a:schemeClr val="bg2">
                    <a:lumMod val="25000"/>
                  </a:schemeClr>
                </a:solidFill>
                <a:latin typeface="Poppins Light" pitchFamily="2" charset="77"/>
              </a:rPr>
              <a:t> </a:t>
            </a:r>
            <a:r>
              <a:rPr lang="es-MX" sz="2000" dirty="0" err="1" smtClean="0">
                <a:solidFill>
                  <a:schemeClr val="bg2">
                    <a:lumMod val="25000"/>
                  </a:schemeClr>
                </a:solidFill>
                <a:latin typeface="Poppins Light" pitchFamily="2" charset="77"/>
              </a:rPr>
              <a:t>emergency</a:t>
            </a:r>
            <a:r>
              <a:rPr lang="es-MX" sz="2000" dirty="0" smtClean="0">
                <a:solidFill>
                  <a:schemeClr val="bg2">
                    <a:lumMod val="25000"/>
                  </a:schemeClr>
                </a:solidFill>
                <a:latin typeface="Poppins Light" pitchFamily="2" charset="77"/>
              </a:rPr>
              <a:t> </a:t>
            </a:r>
            <a:r>
              <a:rPr lang="es-MX" sz="2000" dirty="0" err="1" smtClean="0">
                <a:solidFill>
                  <a:schemeClr val="bg2">
                    <a:lumMod val="25000"/>
                  </a:schemeClr>
                </a:solidFill>
                <a:latin typeface="Poppins Light" pitchFamily="2" charset="77"/>
              </a:rPr>
              <a:t>ventilator</a:t>
            </a:r>
            <a:r>
              <a:rPr lang="es-MX" sz="2000" dirty="0" smtClean="0">
                <a:solidFill>
                  <a:schemeClr val="bg2">
                    <a:lumMod val="25000"/>
                  </a:schemeClr>
                </a:solidFill>
                <a:latin typeface="Poppins Light" pitchFamily="2" charset="77"/>
              </a:rPr>
              <a:t> </a:t>
            </a:r>
            <a:r>
              <a:rPr lang="es-MX" sz="2000" dirty="0" err="1" smtClean="0">
                <a:solidFill>
                  <a:schemeClr val="bg2">
                    <a:lumMod val="25000"/>
                  </a:schemeClr>
                </a:solidFill>
                <a:latin typeface="Poppins Light" pitchFamily="2" charset="77"/>
              </a:rPr>
              <a:t>with</a:t>
            </a:r>
            <a:r>
              <a:rPr lang="es-MX" sz="2000" dirty="0" smtClean="0">
                <a:solidFill>
                  <a:schemeClr val="bg2">
                    <a:lumMod val="25000"/>
                  </a:schemeClr>
                </a:solidFill>
                <a:latin typeface="Poppins Light" pitchFamily="2" charset="77"/>
              </a:rPr>
              <a:t> </a:t>
            </a:r>
            <a:r>
              <a:rPr lang="es-MX" sz="2000" dirty="0" err="1" smtClean="0">
                <a:solidFill>
                  <a:schemeClr val="bg2">
                    <a:lumMod val="25000"/>
                  </a:schemeClr>
                </a:solidFill>
                <a:latin typeface="Poppins Light" pitchFamily="2" charset="77"/>
              </a:rPr>
              <a:t>the</a:t>
            </a:r>
            <a:r>
              <a:rPr lang="es-MX" sz="2000" dirty="0" smtClean="0">
                <a:solidFill>
                  <a:schemeClr val="bg2">
                    <a:lumMod val="25000"/>
                  </a:schemeClr>
                </a:solidFill>
                <a:latin typeface="Poppins Light" pitchFamily="2" charset="77"/>
              </a:rPr>
              <a:t> </a:t>
            </a:r>
            <a:r>
              <a:rPr lang="es-MX" sz="2000" dirty="0" err="1" smtClean="0">
                <a:solidFill>
                  <a:schemeClr val="bg2">
                    <a:lumMod val="25000"/>
                  </a:schemeClr>
                </a:solidFill>
                <a:latin typeface="Poppins Light" pitchFamily="2" charset="77"/>
              </a:rPr>
              <a:t>following</a:t>
            </a:r>
            <a:r>
              <a:rPr lang="es-MX" sz="2000" dirty="0" smtClean="0">
                <a:solidFill>
                  <a:schemeClr val="bg2">
                    <a:lumMod val="25000"/>
                  </a:schemeClr>
                </a:solidFill>
                <a:latin typeface="Poppins Light" pitchFamily="2" charset="77"/>
              </a:rPr>
              <a:t> </a:t>
            </a:r>
            <a:r>
              <a:rPr lang="es-MX" sz="2000" dirty="0" err="1" smtClean="0">
                <a:solidFill>
                  <a:schemeClr val="bg2">
                    <a:lumMod val="25000"/>
                  </a:schemeClr>
                </a:solidFill>
                <a:latin typeface="Poppins Light" pitchFamily="2" charset="77"/>
              </a:rPr>
              <a:t>specification</a:t>
            </a:r>
            <a:r>
              <a:rPr lang="es-MX" sz="2000" dirty="0" smtClean="0">
                <a:solidFill>
                  <a:schemeClr val="bg2">
                    <a:lumMod val="25000"/>
                  </a:schemeClr>
                </a:solidFill>
                <a:latin typeface="Poppins Light" pitchFamily="2" charset="77"/>
              </a:rPr>
              <a:t>:</a:t>
            </a:r>
          </a:p>
          <a:p>
            <a:r>
              <a:rPr lang="es-MX" sz="2000" dirty="0" err="1" smtClean="0">
                <a:solidFill>
                  <a:schemeClr val="bg2">
                    <a:lumMod val="25000"/>
                  </a:schemeClr>
                </a:solidFill>
                <a:latin typeface="Poppins Light" pitchFamily="2" charset="77"/>
              </a:rPr>
              <a:t>Tidal</a:t>
            </a:r>
            <a:r>
              <a:rPr lang="es-MX" sz="2000" dirty="0" smtClean="0">
                <a:solidFill>
                  <a:schemeClr val="bg2">
                    <a:lumMod val="25000"/>
                  </a:schemeClr>
                </a:solidFill>
                <a:latin typeface="Poppins Light" pitchFamily="2" charset="77"/>
              </a:rPr>
              <a:t> volumen: 100-700Ml</a:t>
            </a:r>
          </a:p>
          <a:p>
            <a:r>
              <a:rPr lang="es-MX" sz="2000" dirty="0" smtClean="0">
                <a:solidFill>
                  <a:schemeClr val="bg2">
                    <a:lumMod val="25000"/>
                  </a:schemeClr>
                </a:solidFill>
                <a:latin typeface="Poppins Light" pitchFamily="2" charset="77"/>
              </a:rPr>
              <a:t>BR: 20-40BPM</a:t>
            </a:r>
          </a:p>
          <a:p>
            <a:r>
              <a:rPr lang="es-MX" sz="2000" dirty="0" smtClean="0">
                <a:solidFill>
                  <a:schemeClr val="bg2">
                    <a:lumMod val="25000"/>
                  </a:schemeClr>
                </a:solidFill>
                <a:latin typeface="Poppins Light" pitchFamily="2" charset="77"/>
              </a:rPr>
              <a:t>I/E: 1-3</a:t>
            </a:r>
          </a:p>
          <a:p>
            <a:r>
              <a:rPr lang="es-MX" sz="2000" dirty="0" err="1" smtClean="0">
                <a:solidFill>
                  <a:schemeClr val="bg2">
                    <a:lumMod val="25000"/>
                  </a:schemeClr>
                </a:solidFill>
                <a:latin typeface="Poppins Light" pitchFamily="2" charset="77"/>
              </a:rPr>
              <a:t>Power</a:t>
            </a:r>
            <a:r>
              <a:rPr lang="es-MX" sz="2000" dirty="0" smtClean="0">
                <a:solidFill>
                  <a:schemeClr val="bg2">
                    <a:lumMod val="25000"/>
                  </a:schemeClr>
                </a:solidFill>
                <a:latin typeface="Poppins Light" pitchFamily="2" charset="77"/>
              </a:rPr>
              <a:t> </a:t>
            </a:r>
            <a:r>
              <a:rPr lang="es-MX" sz="2000" dirty="0" err="1" smtClean="0">
                <a:solidFill>
                  <a:schemeClr val="bg2">
                    <a:lumMod val="25000"/>
                  </a:schemeClr>
                </a:solidFill>
                <a:latin typeface="Poppins Light" pitchFamily="2" charset="77"/>
              </a:rPr>
              <a:t>backup</a:t>
            </a:r>
            <a:r>
              <a:rPr lang="es-MX" sz="2000" dirty="0" smtClean="0">
                <a:solidFill>
                  <a:schemeClr val="bg2">
                    <a:lumMod val="25000"/>
                  </a:schemeClr>
                </a:solidFill>
                <a:latin typeface="Poppins Light" pitchFamily="2" charset="77"/>
              </a:rPr>
              <a:t>: 7hours and 20 </a:t>
            </a:r>
            <a:r>
              <a:rPr lang="es-MX" sz="2000" dirty="0" err="1" smtClean="0">
                <a:solidFill>
                  <a:schemeClr val="bg2">
                    <a:lumMod val="25000"/>
                  </a:schemeClr>
                </a:solidFill>
                <a:latin typeface="Poppins Light" pitchFamily="2" charset="77"/>
              </a:rPr>
              <a:t>mins</a:t>
            </a:r>
            <a:endParaRPr lang="es-MX" sz="2000" dirty="0" smtClean="0">
              <a:solidFill>
                <a:schemeClr val="bg2">
                  <a:lumMod val="25000"/>
                </a:schemeClr>
              </a:solidFill>
              <a:latin typeface="Poppins Light" pitchFamily="2" charset="77"/>
            </a:endParaRPr>
          </a:p>
          <a:p>
            <a:r>
              <a:rPr lang="es-MX" sz="2000" dirty="0" err="1" smtClean="0">
                <a:solidFill>
                  <a:schemeClr val="bg2">
                    <a:lumMod val="25000"/>
                  </a:schemeClr>
                </a:solidFill>
                <a:latin typeface="Poppins Light" pitchFamily="2" charset="77"/>
              </a:rPr>
              <a:t>Power</a:t>
            </a:r>
            <a:r>
              <a:rPr lang="es-MX" sz="2000" dirty="0" smtClean="0">
                <a:solidFill>
                  <a:schemeClr val="bg2">
                    <a:lumMod val="25000"/>
                  </a:schemeClr>
                </a:solidFill>
                <a:latin typeface="Poppins Light" pitchFamily="2" charset="77"/>
              </a:rPr>
              <a:t> </a:t>
            </a:r>
            <a:r>
              <a:rPr lang="es-MX" sz="2000" dirty="0" err="1" smtClean="0">
                <a:solidFill>
                  <a:schemeClr val="bg2">
                    <a:lumMod val="25000"/>
                  </a:schemeClr>
                </a:solidFill>
                <a:latin typeface="Poppins Light" pitchFamily="2" charset="77"/>
              </a:rPr>
              <a:t>supply</a:t>
            </a:r>
            <a:r>
              <a:rPr lang="es-MX" sz="2000" dirty="0" smtClean="0">
                <a:solidFill>
                  <a:schemeClr val="bg2">
                    <a:lumMod val="25000"/>
                  </a:schemeClr>
                </a:solidFill>
                <a:latin typeface="Poppins Light" pitchFamily="2" charset="77"/>
              </a:rPr>
              <a:t> : AC/DC [220/50-60Hz~/12V--]</a:t>
            </a:r>
          </a:p>
          <a:p>
            <a:r>
              <a:rPr lang="es-MX" sz="2000" dirty="0" err="1" smtClean="0">
                <a:solidFill>
                  <a:schemeClr val="bg2">
                    <a:lumMod val="25000"/>
                  </a:schemeClr>
                </a:solidFill>
                <a:latin typeface="Poppins Light" pitchFamily="2" charset="77"/>
              </a:rPr>
              <a:t>Weight</a:t>
            </a:r>
            <a:r>
              <a:rPr lang="es-MX" sz="2000" dirty="0" smtClean="0">
                <a:solidFill>
                  <a:schemeClr val="bg2">
                    <a:lumMod val="25000"/>
                  </a:schemeClr>
                </a:solidFill>
                <a:latin typeface="Poppins Light" pitchFamily="2" charset="77"/>
              </a:rPr>
              <a:t>: 11Kgs</a:t>
            </a:r>
          </a:p>
          <a:p>
            <a:pPr marL="0" indent="0">
              <a:buNone/>
            </a:pPr>
            <a:endParaRPr lang="es-MX" sz="2000" dirty="0">
              <a:solidFill>
                <a:schemeClr val="bg2">
                  <a:lumMod val="25000"/>
                </a:schemeClr>
              </a:solidFill>
            </a:endParaRPr>
          </a:p>
        </p:txBody>
      </p:sp>
      <p:pic>
        <p:nvPicPr>
          <p:cNvPr id="9" name="Picture 8"/>
          <p:cNvPicPr>
            <a:picLocks noChangeAspect="1"/>
          </p:cNvPicPr>
          <p:nvPr/>
        </p:nvPicPr>
        <p:blipFill>
          <a:blip r:embed="rId2"/>
          <a:stretch>
            <a:fillRect/>
          </a:stretch>
        </p:blipFill>
        <p:spPr>
          <a:xfrm>
            <a:off x="7629236" y="701963"/>
            <a:ext cx="4562764" cy="5538643"/>
          </a:xfrm>
          <a:prstGeom prst="rect">
            <a:avLst/>
          </a:prstGeom>
        </p:spPr>
      </p:pic>
      <p:pic>
        <p:nvPicPr>
          <p:cNvPr id="4" name="Picture 3"/>
          <p:cNvPicPr>
            <a:picLocks noChangeAspect="1"/>
          </p:cNvPicPr>
          <p:nvPr/>
        </p:nvPicPr>
        <p:blipFill>
          <a:blip r:embed="rId3"/>
          <a:stretch>
            <a:fillRect/>
          </a:stretch>
        </p:blipFill>
        <p:spPr>
          <a:xfrm>
            <a:off x="5064847" y="772187"/>
            <a:ext cx="2490499" cy="1757999"/>
          </a:xfrm>
          <a:prstGeom prst="rect">
            <a:avLst/>
          </a:prstGeom>
        </p:spPr>
      </p:pic>
      <p:pic>
        <p:nvPicPr>
          <p:cNvPr id="5" name="Picture 4"/>
          <p:cNvPicPr>
            <a:picLocks noChangeAspect="1"/>
          </p:cNvPicPr>
          <p:nvPr/>
        </p:nvPicPr>
        <p:blipFill>
          <a:blip r:embed="rId4"/>
          <a:stretch>
            <a:fillRect/>
          </a:stretch>
        </p:blipFill>
        <p:spPr>
          <a:xfrm>
            <a:off x="5064846" y="2736275"/>
            <a:ext cx="2490499" cy="1672214"/>
          </a:xfrm>
          <a:prstGeom prst="rect">
            <a:avLst/>
          </a:prstGeom>
        </p:spPr>
      </p:pic>
      <p:pic>
        <p:nvPicPr>
          <p:cNvPr id="6" name="Picture 5"/>
          <p:cNvPicPr>
            <a:picLocks noChangeAspect="1"/>
          </p:cNvPicPr>
          <p:nvPr/>
        </p:nvPicPr>
        <p:blipFill>
          <a:blip r:embed="rId5"/>
          <a:stretch>
            <a:fillRect/>
          </a:stretch>
        </p:blipFill>
        <p:spPr>
          <a:xfrm>
            <a:off x="5135418" y="4330858"/>
            <a:ext cx="2235200" cy="1270996"/>
          </a:xfrm>
          <a:prstGeom prst="rect">
            <a:avLst/>
          </a:prstGeom>
        </p:spPr>
      </p:pic>
      <p:pic>
        <p:nvPicPr>
          <p:cNvPr id="7" name="Picture 6"/>
          <p:cNvPicPr>
            <a:picLocks noChangeAspect="1"/>
          </p:cNvPicPr>
          <p:nvPr/>
        </p:nvPicPr>
        <p:blipFill>
          <a:blip r:embed="rId6"/>
          <a:stretch>
            <a:fillRect/>
          </a:stretch>
        </p:blipFill>
        <p:spPr>
          <a:xfrm>
            <a:off x="5135418" y="5601854"/>
            <a:ext cx="2235199" cy="1189507"/>
          </a:xfrm>
          <a:prstGeom prst="rect">
            <a:avLst/>
          </a:prstGeom>
        </p:spPr>
      </p:pic>
    </p:spTree>
    <p:extLst>
      <p:ext uri="{BB962C8B-B14F-4D97-AF65-F5344CB8AC3E}">
        <p14:creationId xmlns:p14="http://schemas.microsoft.com/office/powerpoint/2010/main" val="743968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63FEF59B-EF14-654A-B961-582AAD399196}"/>
              </a:ext>
            </a:extLst>
          </p:cNvPr>
          <p:cNvSpPr>
            <a:spLocks noGrp="1"/>
          </p:cNvSpPr>
          <p:nvPr>
            <p:ph type="title"/>
          </p:nvPr>
        </p:nvSpPr>
        <p:spPr>
          <a:xfrm>
            <a:off x="826654" y="2878020"/>
            <a:ext cx="10117667" cy="550980"/>
          </a:xfrm>
        </p:spPr>
        <p:txBody>
          <a:bodyPr anchor="t">
            <a:normAutofit/>
          </a:bodyPr>
          <a:lstStyle/>
          <a:p>
            <a:pPr algn="ctr"/>
            <a:r>
              <a:rPr lang="es-MX" sz="3200" i="1" dirty="0" smtClean="0">
                <a:solidFill>
                  <a:srgbClr val="0070C0"/>
                </a:solidFill>
                <a:latin typeface="Poppins Medium" pitchFamily="2" charset="77"/>
                <a:cs typeface="Poppins Medium" pitchFamily="2" charset="77"/>
              </a:rPr>
              <a:t>Joseph Habiyaremye</a:t>
            </a:r>
            <a:endParaRPr lang="es-MX" sz="3200" i="1" dirty="0">
              <a:solidFill>
                <a:srgbClr val="0070C0"/>
              </a:solidFill>
              <a:latin typeface="Poppins Medium" pitchFamily="2" charset="77"/>
              <a:cs typeface="Poppins Medium" pitchFamily="2" charset="77"/>
            </a:endParaRPr>
          </a:p>
        </p:txBody>
      </p:sp>
      <p:sp>
        <p:nvSpPr>
          <p:cNvPr id="5" name="Marcador de contenido 2">
            <a:extLst>
              <a:ext uri="{FF2B5EF4-FFF2-40B4-BE49-F238E27FC236}">
                <a16:creationId xmlns:a16="http://schemas.microsoft.com/office/drawing/2014/main" id="{EF1396C2-E5FC-884C-80FD-E888936DAB54}"/>
              </a:ext>
            </a:extLst>
          </p:cNvPr>
          <p:cNvSpPr>
            <a:spLocks noGrp="1"/>
          </p:cNvSpPr>
          <p:nvPr>
            <p:ph idx="1"/>
          </p:nvPr>
        </p:nvSpPr>
        <p:spPr>
          <a:xfrm>
            <a:off x="826654" y="3761508"/>
            <a:ext cx="10117667" cy="2389909"/>
          </a:xfrm>
        </p:spPr>
        <p:txBody>
          <a:bodyPr/>
          <a:lstStyle/>
          <a:p>
            <a:pPr marL="0" lvl="0" indent="0" algn="ctr">
              <a:buClr>
                <a:schemeClr val="dk1"/>
              </a:buClr>
              <a:buSzPct val="25000"/>
              <a:buNone/>
            </a:pPr>
            <a:r>
              <a:rPr lang="it-IT" sz="2000" i="1" dirty="0" smtClean="0">
                <a:solidFill>
                  <a:srgbClr val="1F4A98"/>
                </a:solidFill>
                <a:latin typeface="Poppins" pitchFamily="2" charset="77"/>
                <a:ea typeface="Calibri"/>
                <a:cs typeface="Poppins" pitchFamily="2" charset="77"/>
                <a:sym typeface="Calibri"/>
              </a:rPr>
              <a:t>josephu2020@ieee.org</a:t>
            </a:r>
            <a:endParaRPr lang="it-IT" sz="2000" i="1" dirty="0">
              <a:solidFill>
                <a:srgbClr val="1F4A98"/>
              </a:solidFill>
              <a:latin typeface="Poppins" pitchFamily="2" charset="77"/>
              <a:ea typeface="Calibri"/>
              <a:cs typeface="Poppins" pitchFamily="2" charset="77"/>
              <a:sym typeface="Calibri"/>
            </a:endParaRPr>
          </a:p>
          <a:p>
            <a:pPr marL="0" lvl="0" indent="0" algn="ctr">
              <a:buClr>
                <a:schemeClr val="dk1"/>
              </a:buClr>
              <a:buSzPct val="25000"/>
              <a:buNone/>
            </a:pPr>
            <a:r>
              <a:rPr lang="it-IT" sz="2000" i="1" dirty="0" smtClean="0">
                <a:solidFill>
                  <a:srgbClr val="1CA692"/>
                </a:solidFill>
                <a:latin typeface="Poppins" pitchFamily="2" charset="77"/>
                <a:ea typeface="Calibri"/>
                <a:cs typeface="Poppins" pitchFamily="2" charset="77"/>
                <a:sym typeface="Calibri"/>
              </a:rPr>
              <a:t>IPRC_Kigali_Rwanda Polytechnic, Rwanda</a:t>
            </a:r>
            <a:endParaRPr lang="it" sz="2000" i="1" dirty="0">
              <a:solidFill>
                <a:srgbClr val="1CA692"/>
              </a:solidFill>
              <a:latin typeface="Poppins" pitchFamily="2" charset="77"/>
              <a:ea typeface="Calibri"/>
              <a:cs typeface="Poppins" pitchFamily="2" charset="77"/>
              <a:sym typeface="Calibri"/>
            </a:endParaRPr>
          </a:p>
        </p:txBody>
      </p:sp>
    </p:spTree>
    <p:extLst>
      <p:ext uri="{BB962C8B-B14F-4D97-AF65-F5344CB8AC3E}">
        <p14:creationId xmlns:p14="http://schemas.microsoft.com/office/powerpoint/2010/main" val="790721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358</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Calibri Light</vt:lpstr>
      <vt:lpstr>Poppins</vt:lpstr>
      <vt:lpstr>Poppins Light</vt:lpstr>
      <vt:lpstr>Poppins Medium</vt:lpstr>
      <vt:lpstr>Tema de Office</vt:lpstr>
      <vt:lpstr>Affordable and open-source emergency ventilator for COVID-19 patient and ambulances settings </vt:lpstr>
      <vt:lpstr>The Team / Workgroup</vt:lpstr>
      <vt:lpstr>Description</vt:lpstr>
      <vt:lpstr>Goals of the project and final users that will benefit</vt:lpstr>
      <vt:lpstr>Results</vt:lpstr>
      <vt:lpstr>Joseph Habiyaremye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Estefania Cajigas</dc:creator>
  <cp:lastModifiedBy>HP</cp:lastModifiedBy>
  <cp:revision>23</cp:revision>
  <dcterms:created xsi:type="dcterms:W3CDTF">2021-09-01T19:24:00Z</dcterms:created>
  <dcterms:modified xsi:type="dcterms:W3CDTF">2021-10-04T16:24:47Z</dcterms:modified>
</cp:coreProperties>
</file>