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68" r:id="rId5"/>
    <p:sldId id="265" r:id="rId6"/>
    <p:sldId id="269" r:id="rId7"/>
    <p:sldId id="261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A4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59"/>
    <p:restoredTop sz="90663" autoAdjust="0"/>
  </p:normalViewPr>
  <p:slideViewPr>
    <p:cSldViewPr snapToGrid="0" snapToObjects="1">
      <p:cViewPr varScale="1">
        <p:scale>
          <a:sx n="110" d="100"/>
          <a:sy n="110" d="100"/>
        </p:scale>
        <p:origin x="1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[2021.03.30 0900-2021.03.31 1600.xlsx]原始資料!樞紐分析表1</c:name>
    <c:fmtId val="4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原始資料!$L$3</c:f>
              <c:strCache>
                <c:ptCount val="1"/>
                <c:pt idx="0">
                  <c:v>合計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原始資料!$K$4:$K$24</c:f>
              <c:strCache>
                <c:ptCount val="20"/>
                <c:pt idx="0">
                  <c:v>MICU01</c:v>
                </c:pt>
                <c:pt idx="1">
                  <c:v>MICU02</c:v>
                </c:pt>
                <c:pt idx="2">
                  <c:v>MICU03</c:v>
                </c:pt>
                <c:pt idx="3">
                  <c:v>MICU05</c:v>
                </c:pt>
                <c:pt idx="4">
                  <c:v>MICU06</c:v>
                </c:pt>
                <c:pt idx="5">
                  <c:v>MICU07</c:v>
                </c:pt>
                <c:pt idx="6">
                  <c:v>MICU08</c:v>
                </c:pt>
                <c:pt idx="7">
                  <c:v>MICU09</c:v>
                </c:pt>
                <c:pt idx="8">
                  <c:v>MICU10</c:v>
                </c:pt>
                <c:pt idx="9">
                  <c:v>MICU11</c:v>
                </c:pt>
                <c:pt idx="10">
                  <c:v>MICU12</c:v>
                </c:pt>
                <c:pt idx="11">
                  <c:v>MICU16</c:v>
                </c:pt>
                <c:pt idx="12">
                  <c:v>MICU17</c:v>
                </c:pt>
                <c:pt idx="13">
                  <c:v>MICU18</c:v>
                </c:pt>
                <c:pt idx="14">
                  <c:v>MICU19</c:v>
                </c:pt>
                <c:pt idx="15">
                  <c:v>MICU20</c:v>
                </c:pt>
                <c:pt idx="16">
                  <c:v>MICU21</c:v>
                </c:pt>
                <c:pt idx="17">
                  <c:v>MICU22</c:v>
                </c:pt>
                <c:pt idx="18">
                  <c:v>MICU23</c:v>
                </c:pt>
                <c:pt idx="19">
                  <c:v>MICU25</c:v>
                </c:pt>
              </c:strCache>
            </c:strRef>
          </c:cat>
          <c:val>
            <c:numRef>
              <c:f>原始資料!$L$4:$L$24</c:f>
              <c:numCache>
                <c:formatCode>General</c:formatCode>
                <c:ptCount val="20"/>
                <c:pt idx="0">
                  <c:v>2</c:v>
                </c:pt>
                <c:pt idx="1">
                  <c:v>3</c:v>
                </c:pt>
                <c:pt idx="2">
                  <c:v>66</c:v>
                </c:pt>
                <c:pt idx="3">
                  <c:v>186</c:v>
                </c:pt>
                <c:pt idx="4">
                  <c:v>1</c:v>
                </c:pt>
                <c:pt idx="5">
                  <c:v>215</c:v>
                </c:pt>
                <c:pt idx="6">
                  <c:v>70</c:v>
                </c:pt>
                <c:pt idx="7">
                  <c:v>25</c:v>
                </c:pt>
                <c:pt idx="8">
                  <c:v>252</c:v>
                </c:pt>
                <c:pt idx="9">
                  <c:v>124</c:v>
                </c:pt>
                <c:pt idx="10">
                  <c:v>6</c:v>
                </c:pt>
                <c:pt idx="11">
                  <c:v>13</c:v>
                </c:pt>
                <c:pt idx="12">
                  <c:v>21</c:v>
                </c:pt>
                <c:pt idx="13">
                  <c:v>54</c:v>
                </c:pt>
                <c:pt idx="14">
                  <c:v>298</c:v>
                </c:pt>
                <c:pt idx="15">
                  <c:v>58</c:v>
                </c:pt>
                <c:pt idx="16">
                  <c:v>25</c:v>
                </c:pt>
                <c:pt idx="17">
                  <c:v>4</c:v>
                </c:pt>
                <c:pt idx="18">
                  <c:v>89</c:v>
                </c:pt>
                <c:pt idx="19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91-4BDB-93DE-457EC7EF06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43702111"/>
        <c:axId val="1362957967"/>
      </c:barChart>
      <c:catAx>
        <c:axId val="1543702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eaVert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362957967"/>
        <c:crosses val="autoZero"/>
        <c:auto val="1"/>
        <c:lblAlgn val="ctr"/>
        <c:lblOffset val="100"/>
        <c:noMultiLvlLbl val="0"/>
      </c:catAx>
      <c:valAx>
        <c:axId val="13629579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5437021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4472C4"/>
      </a:solidFill>
    </a:ln>
    <a:effectLst/>
  </c:spPr>
  <c:txPr>
    <a:bodyPr/>
    <a:lstStyle/>
    <a:p>
      <a:pPr>
        <a:defRPr/>
      </a:pPr>
      <a:endParaRPr lang="zh-TW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[2021.03.30 0900-2021.03.31 1600.xlsx]原始資料!樞紐分析表1</c:name>
    <c:fmtId val="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 sz="1200" dirty="0">
                <a:latin typeface="Poppins Light" panose="00000400000000000000" pitchFamily="2" charset="0"/>
                <a:cs typeface="Poppins Light" panose="00000400000000000000" pitchFamily="2" charset="0"/>
              </a:rPr>
              <a:t>MICU</a:t>
            </a:r>
            <a:r>
              <a:rPr lang="en-US" altLang="zh-TW" sz="1200" baseline="0" dirty="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en-US" altLang="zh-TW" sz="1200" dirty="0">
                <a:latin typeface="Poppins Light" panose="00000400000000000000" pitchFamily="2" charset="0"/>
                <a:cs typeface="Poppins Light" panose="00000400000000000000" pitchFamily="2" charset="0"/>
              </a:rPr>
              <a:t>1553/31hr</a:t>
            </a:r>
            <a:r>
              <a:rPr lang="zh-TW" altLang="en-US" sz="1200" dirty="0">
                <a:latin typeface="Poppins Light" panose="00000400000000000000" pitchFamily="2" charset="0"/>
                <a:cs typeface="Poppins Light" panose="00000400000000000000" pitchFamily="2" charset="0"/>
              </a:rPr>
              <a:t>，</a:t>
            </a:r>
            <a:r>
              <a:rPr lang="en-US" altLang="zh-TW" sz="1200" dirty="0">
                <a:latin typeface="Poppins Light" panose="00000400000000000000" pitchFamily="2" charset="0"/>
                <a:cs typeface="Poppins Light" panose="00000400000000000000" pitchFamily="2" charset="0"/>
              </a:rPr>
              <a:t>50/</a:t>
            </a:r>
            <a:r>
              <a:rPr lang="en-US" altLang="zh-TW" sz="12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hr</a:t>
            </a:r>
            <a:endParaRPr lang="zh-TW" altLang="en-US" sz="12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c:rich>
      </c:tx>
      <c:layout>
        <c:manualLayout>
          <c:xMode val="edge"/>
          <c:yMode val="edge"/>
          <c:x val="0.26604765292802762"/>
          <c:y val="4.77878190730592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原始資料!$L$3</c:f>
              <c:strCache>
                <c:ptCount val="1"/>
                <c:pt idx="0">
                  <c:v>合計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原始資料!$K$4:$K$24</c:f>
              <c:strCache>
                <c:ptCount val="20"/>
                <c:pt idx="0">
                  <c:v>MICU01</c:v>
                </c:pt>
                <c:pt idx="1">
                  <c:v>MICU02</c:v>
                </c:pt>
                <c:pt idx="2">
                  <c:v>MICU03</c:v>
                </c:pt>
                <c:pt idx="3">
                  <c:v>MICU05</c:v>
                </c:pt>
                <c:pt idx="4">
                  <c:v>MICU06</c:v>
                </c:pt>
                <c:pt idx="5">
                  <c:v>MICU07</c:v>
                </c:pt>
                <c:pt idx="6">
                  <c:v>MICU08</c:v>
                </c:pt>
                <c:pt idx="7">
                  <c:v>MICU09</c:v>
                </c:pt>
                <c:pt idx="8">
                  <c:v>MICU10</c:v>
                </c:pt>
                <c:pt idx="9">
                  <c:v>MICU11</c:v>
                </c:pt>
                <c:pt idx="10">
                  <c:v>MICU12</c:v>
                </c:pt>
                <c:pt idx="11">
                  <c:v>MICU16</c:v>
                </c:pt>
                <c:pt idx="12">
                  <c:v>MICU17</c:v>
                </c:pt>
                <c:pt idx="13">
                  <c:v>MICU18</c:v>
                </c:pt>
                <c:pt idx="14">
                  <c:v>MICU19</c:v>
                </c:pt>
                <c:pt idx="15">
                  <c:v>MICU20</c:v>
                </c:pt>
                <c:pt idx="16">
                  <c:v>MICU21</c:v>
                </c:pt>
                <c:pt idx="17">
                  <c:v>MICU22</c:v>
                </c:pt>
                <c:pt idx="18">
                  <c:v>MICU23</c:v>
                </c:pt>
                <c:pt idx="19">
                  <c:v>MICU25</c:v>
                </c:pt>
              </c:strCache>
            </c:strRef>
          </c:cat>
          <c:val>
            <c:numRef>
              <c:f>原始資料!$L$4:$L$24</c:f>
              <c:numCache>
                <c:formatCode>General</c:formatCode>
                <c:ptCount val="20"/>
                <c:pt idx="0">
                  <c:v>2</c:v>
                </c:pt>
                <c:pt idx="1">
                  <c:v>3</c:v>
                </c:pt>
                <c:pt idx="2">
                  <c:v>66</c:v>
                </c:pt>
                <c:pt idx="3">
                  <c:v>186</c:v>
                </c:pt>
                <c:pt idx="4">
                  <c:v>1</c:v>
                </c:pt>
                <c:pt idx="5">
                  <c:v>215</c:v>
                </c:pt>
                <c:pt idx="6">
                  <c:v>70</c:v>
                </c:pt>
                <c:pt idx="7">
                  <c:v>25</c:v>
                </c:pt>
                <c:pt idx="8">
                  <c:v>252</c:v>
                </c:pt>
                <c:pt idx="9">
                  <c:v>124</c:v>
                </c:pt>
                <c:pt idx="10">
                  <c:v>6</c:v>
                </c:pt>
                <c:pt idx="11">
                  <c:v>13</c:v>
                </c:pt>
                <c:pt idx="12">
                  <c:v>21</c:v>
                </c:pt>
                <c:pt idx="13">
                  <c:v>54</c:v>
                </c:pt>
                <c:pt idx="14">
                  <c:v>298</c:v>
                </c:pt>
                <c:pt idx="15">
                  <c:v>58</c:v>
                </c:pt>
                <c:pt idx="16">
                  <c:v>25</c:v>
                </c:pt>
                <c:pt idx="17">
                  <c:v>4</c:v>
                </c:pt>
                <c:pt idx="18">
                  <c:v>89</c:v>
                </c:pt>
                <c:pt idx="19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28-48E9-ADD3-34B9704BCE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43702111"/>
        <c:axId val="1362957967"/>
      </c:barChart>
      <c:catAx>
        <c:axId val="1543702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eaVert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362957967"/>
        <c:crosses val="autoZero"/>
        <c:auto val="1"/>
        <c:lblAlgn val="ctr"/>
        <c:lblOffset val="100"/>
        <c:noMultiLvlLbl val="0"/>
      </c:catAx>
      <c:valAx>
        <c:axId val="13629579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5437021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zh-TW"/>
    </a:p>
  </c:txPr>
  <c:externalData r:id="rId4">
    <c:autoUpdate val="0"/>
  </c:externalData>
  <c:userShapes r:id="rId5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[2021.03.30 0900-2021.03.31 1600.xlsx]床號VS警報內容篩選!樞紐分析表3</c:name>
    <c:fmtId val="6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 sz="1200" dirty="0">
                <a:latin typeface="Poppins Light" panose="00000400000000000000" pitchFamily="2" charset="0"/>
                <a:cs typeface="Poppins Light" panose="00000400000000000000" pitchFamily="2" charset="0"/>
              </a:rPr>
              <a:t>MICU-19</a:t>
            </a:r>
            <a:r>
              <a:rPr lang="en-US" altLang="zh-TW" sz="1200" baseline="0" dirty="0">
                <a:latin typeface="Poppins Light" panose="00000400000000000000" pitchFamily="2" charset="0"/>
                <a:cs typeface="Poppins Light" panose="00000400000000000000" pitchFamily="2" charset="0"/>
              </a:rPr>
              <a:t> 72Y,Female </a:t>
            </a:r>
            <a:r>
              <a:rPr lang="zh-TW" altLang="en-US" sz="1200" baseline="0" dirty="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en-US" altLang="zh-TW" sz="1200" baseline="0" dirty="0">
                <a:latin typeface="Poppins Light" panose="00000400000000000000" pitchFamily="2" charset="0"/>
                <a:cs typeface="Poppins Light" panose="00000400000000000000" pitchFamily="2" charset="0"/>
              </a:rPr>
              <a:t>298/31hr(9.6/</a:t>
            </a:r>
            <a:r>
              <a:rPr lang="en-US" altLang="zh-TW" sz="1200" baseline="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hr</a:t>
            </a:r>
            <a:r>
              <a:rPr lang="en-US" altLang="zh-TW" sz="1200" baseline="0" dirty="0">
                <a:latin typeface="Poppins Light" panose="00000400000000000000" pitchFamily="2" charset="0"/>
                <a:cs typeface="Poppins Light" panose="00000400000000000000" pitchFamily="2" charset="0"/>
              </a:rPr>
              <a:t>)</a:t>
            </a:r>
            <a:endParaRPr lang="zh-TW" altLang="en-US" sz="12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c:rich>
      </c:tx>
      <c:layout>
        <c:manualLayout>
          <c:xMode val="edge"/>
          <c:yMode val="edge"/>
          <c:x val="0.25902698385391176"/>
          <c:y val="1.72615623004529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床號VS警報內容篩選!$F$3</c:f>
              <c:strCache>
                <c:ptCount val="1"/>
                <c:pt idx="0">
                  <c:v>合計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床號VS警報內容篩選!$E$4:$E$35</c:f>
              <c:strCache>
                <c:ptCount val="31"/>
                <c:pt idx="0">
                  <c:v>* AFIB            </c:v>
                </c:pt>
                <c:pt idx="1">
                  <c:v>* HR     121 &gt; 120</c:v>
                </c:pt>
                <c:pt idx="2">
                  <c:v>* HR     122 &gt; 120</c:v>
                </c:pt>
                <c:pt idx="3">
                  <c:v>* HR     123 &gt; 120</c:v>
                </c:pt>
                <c:pt idx="4">
                  <c:v>* HR     124 &gt; 120</c:v>
                </c:pt>
                <c:pt idx="5">
                  <c:v>* HR     125 &gt; 120</c:v>
                </c:pt>
                <c:pt idx="6">
                  <c:v>* HR     126 &gt; 120</c:v>
                </c:pt>
                <c:pt idx="7">
                  <c:v>* HR     127 &gt; 120</c:v>
                </c:pt>
                <c:pt idx="8">
                  <c:v>* HR     128 &gt; 120</c:v>
                </c:pt>
                <c:pt idx="9">
                  <c:v>* HR     129 &gt; 120</c:v>
                </c:pt>
                <c:pt idx="10">
                  <c:v>* HR     130 &gt; 120</c:v>
                </c:pt>
                <c:pt idx="11">
                  <c:v>* HR     132 &gt; 120</c:v>
                </c:pt>
                <c:pt idx="12">
                  <c:v>* HR     133 &gt; 120</c:v>
                </c:pt>
                <c:pt idx="13">
                  <c:v>* HR     134 &gt; 120</c:v>
                </c:pt>
                <c:pt idx="14">
                  <c:v>* HR     136 &gt; 120</c:v>
                </c:pt>
                <c:pt idx="15">
                  <c:v>* HR     138 &gt; 120</c:v>
                </c:pt>
                <c:pt idx="16">
                  <c:v>* HR     46 &lt; 50  </c:v>
                </c:pt>
                <c:pt idx="17">
                  <c:v>* HR     48 &lt; 50  </c:v>
                </c:pt>
                <c:pt idx="18">
                  <c:v>* HR     49 &lt; 50  </c:v>
                </c:pt>
                <c:pt idx="19">
                  <c:v>* Irregular HR    </c:v>
                </c:pt>
                <c:pt idx="20">
                  <c:v>* Missed Beat     </c:v>
                </c:pt>
                <c:pt idx="21">
                  <c:v>* Multiform PVCs  </c:v>
                </c:pt>
                <c:pt idx="22">
                  <c:v>* Non-Sustain VT  </c:v>
                </c:pt>
                <c:pt idx="23">
                  <c:v>* Pair PVCs       </c:v>
                </c:pt>
                <c:pt idx="24">
                  <c:v>* PVCs/min High   </c:v>
                </c:pt>
                <c:pt idx="25">
                  <c:v>* Run PVCs High   </c:v>
                </c:pt>
                <c:pt idx="26">
                  <c:v>* Vent Bigeminy   </c:v>
                </c:pt>
                <c:pt idx="27">
                  <c:v>*** Apnea         </c:v>
                </c:pt>
                <c:pt idx="28">
                  <c:v>*** VTach         </c:v>
                </c:pt>
                <c:pt idx="29">
                  <c:v>***xTachy 143&gt;140 </c:v>
                </c:pt>
                <c:pt idx="30">
                  <c:v>***xTachy 151&gt;140 </c:v>
                </c:pt>
              </c:strCache>
            </c:strRef>
          </c:cat>
          <c:val>
            <c:numRef>
              <c:f>床號VS警報內容篩選!$F$4:$F$35</c:f>
              <c:numCache>
                <c:formatCode>General</c:formatCode>
                <c:ptCount val="31"/>
                <c:pt idx="0">
                  <c:v>14</c:v>
                </c:pt>
                <c:pt idx="1">
                  <c:v>10</c:v>
                </c:pt>
                <c:pt idx="2">
                  <c:v>12</c:v>
                </c:pt>
                <c:pt idx="3">
                  <c:v>12</c:v>
                </c:pt>
                <c:pt idx="4">
                  <c:v>7</c:v>
                </c:pt>
                <c:pt idx="5">
                  <c:v>3</c:v>
                </c:pt>
                <c:pt idx="6">
                  <c:v>6</c:v>
                </c:pt>
                <c:pt idx="7">
                  <c:v>6</c:v>
                </c:pt>
                <c:pt idx="8">
                  <c:v>5</c:v>
                </c:pt>
                <c:pt idx="9">
                  <c:v>1</c:v>
                </c:pt>
                <c:pt idx="10">
                  <c:v>3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11</c:v>
                </c:pt>
                <c:pt idx="18">
                  <c:v>9</c:v>
                </c:pt>
                <c:pt idx="19">
                  <c:v>58</c:v>
                </c:pt>
                <c:pt idx="20">
                  <c:v>1</c:v>
                </c:pt>
                <c:pt idx="21">
                  <c:v>44</c:v>
                </c:pt>
                <c:pt idx="22">
                  <c:v>8</c:v>
                </c:pt>
                <c:pt idx="23">
                  <c:v>26</c:v>
                </c:pt>
                <c:pt idx="24">
                  <c:v>28</c:v>
                </c:pt>
                <c:pt idx="25">
                  <c:v>1</c:v>
                </c:pt>
                <c:pt idx="26">
                  <c:v>13</c:v>
                </c:pt>
                <c:pt idx="27">
                  <c:v>9</c:v>
                </c:pt>
                <c:pt idx="28">
                  <c:v>2</c:v>
                </c:pt>
                <c:pt idx="29">
                  <c:v>1</c:v>
                </c:pt>
                <c:pt idx="3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EC-408A-B826-269EC99CF6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42940047"/>
        <c:axId val="1542940879"/>
      </c:barChart>
      <c:catAx>
        <c:axId val="1542940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eaVert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542940879"/>
        <c:crosses val="autoZero"/>
        <c:auto val="1"/>
        <c:lblAlgn val="ctr"/>
        <c:lblOffset val="100"/>
        <c:noMultiLvlLbl val="0"/>
      </c:catAx>
      <c:valAx>
        <c:axId val="15429408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5429400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zh-TW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[2021.04.02 0900-2021.04.03 1600.xlsx]床號VS警報內容篩選!樞紐分析表3</c:name>
    <c:fmtId val="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 sz="1200" b="0" i="0" baseline="0" dirty="0"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MICU-19 72Y,Female 104/31hr(3.4/</a:t>
            </a:r>
            <a:r>
              <a:rPr lang="en-US" altLang="zh-TW" sz="1200" b="0" i="0" baseline="0" dirty="0" err="1"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hr</a:t>
            </a:r>
            <a:r>
              <a:rPr lang="en-US" altLang="zh-TW" sz="1200" b="0" i="0" baseline="0" dirty="0"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)</a:t>
            </a:r>
            <a:endParaRPr lang="zh-TW" altLang="zh-TW" sz="1200" dirty="0">
              <a:effectLst/>
              <a:latin typeface="Poppins Light" panose="00000400000000000000" pitchFamily="2" charset="0"/>
              <a:cs typeface="Poppins Light" panose="00000400000000000000" pitchFamily="2" charset="0"/>
            </a:endParaRPr>
          </a:p>
        </c:rich>
      </c:tx>
      <c:layout>
        <c:manualLayout>
          <c:xMode val="edge"/>
          <c:yMode val="edge"/>
          <c:x val="0.28371337631522636"/>
          <c:y val="6.22475982144557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5.2243221789776959E-2"/>
          <c:y val="0.26596600036828438"/>
          <c:w val="0.82927651806318103"/>
          <c:h val="0.330661816530888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床號VS警報內容篩選!$G$3</c:f>
              <c:strCache>
                <c:ptCount val="1"/>
                <c:pt idx="0">
                  <c:v>合計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床號VS警報內容篩選!$F$4:$F$22</c:f>
              <c:strCache>
                <c:ptCount val="18"/>
                <c:pt idx="0">
                  <c:v>* AFIB            </c:v>
                </c:pt>
                <c:pt idx="1">
                  <c:v>* HR     121 &gt; 120</c:v>
                </c:pt>
                <c:pt idx="2">
                  <c:v>* HR     122 &gt; 120</c:v>
                </c:pt>
                <c:pt idx="3">
                  <c:v>* HR     123 &gt; 120</c:v>
                </c:pt>
                <c:pt idx="4">
                  <c:v>* HR     124 &gt; 120</c:v>
                </c:pt>
                <c:pt idx="5">
                  <c:v>* HR     125 &gt; 120</c:v>
                </c:pt>
                <c:pt idx="6">
                  <c:v>* HR     130 &gt; 120</c:v>
                </c:pt>
                <c:pt idx="7">
                  <c:v>* HR     47 &lt; 50  </c:v>
                </c:pt>
                <c:pt idx="8">
                  <c:v>* HR     48 &lt; 50  </c:v>
                </c:pt>
                <c:pt idx="9">
                  <c:v>* HR     49 &lt; 50  </c:v>
                </c:pt>
                <c:pt idx="10">
                  <c:v>* Irregular HR    </c:v>
                </c:pt>
                <c:pt idx="11">
                  <c:v>* Missed Beat     </c:v>
                </c:pt>
                <c:pt idx="12">
                  <c:v>* Multiform PVCs  </c:v>
                </c:pt>
                <c:pt idx="13">
                  <c:v>* Non-Sustain VT  </c:v>
                </c:pt>
                <c:pt idx="14">
                  <c:v>* Pair PVCs       </c:v>
                </c:pt>
                <c:pt idx="15">
                  <c:v>* PVCs/min High   </c:v>
                </c:pt>
                <c:pt idx="16">
                  <c:v>* Vent Bigeminy   </c:v>
                </c:pt>
                <c:pt idx="17">
                  <c:v>*** Desat 77 &lt; 80 </c:v>
                </c:pt>
              </c:strCache>
            </c:strRef>
          </c:cat>
          <c:val>
            <c:numRef>
              <c:f>床號VS警報內容篩選!$G$4:$G$22</c:f>
              <c:numCache>
                <c:formatCode>General</c:formatCode>
                <c:ptCount val="18"/>
                <c:pt idx="0">
                  <c:v>3</c:v>
                </c:pt>
                <c:pt idx="1">
                  <c:v>8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4</c:v>
                </c:pt>
                <c:pt idx="10">
                  <c:v>18</c:v>
                </c:pt>
                <c:pt idx="11">
                  <c:v>1</c:v>
                </c:pt>
                <c:pt idx="12">
                  <c:v>26</c:v>
                </c:pt>
                <c:pt idx="13">
                  <c:v>2</c:v>
                </c:pt>
                <c:pt idx="14">
                  <c:v>19</c:v>
                </c:pt>
                <c:pt idx="15">
                  <c:v>7</c:v>
                </c:pt>
                <c:pt idx="16">
                  <c:v>3</c:v>
                </c:pt>
                <c:pt idx="1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69-4FE3-A95A-79496BC15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93855488"/>
        <c:axId val="1493867552"/>
      </c:barChart>
      <c:catAx>
        <c:axId val="1493855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eaVert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493867552"/>
        <c:crosses val="autoZero"/>
        <c:auto val="1"/>
        <c:lblAlgn val="ctr"/>
        <c:lblOffset val="100"/>
        <c:noMultiLvlLbl val="0"/>
      </c:catAx>
      <c:valAx>
        <c:axId val="1493867552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493855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zh-TW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[2021.03.30 0900-2021.03.31 1600.xlsx]床號VS警報內容篩選!樞紐分析表3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 sz="1200" b="0" i="0" baseline="0" dirty="0">
                <a:effectLst/>
                <a:latin typeface="Poppins Light" panose="00000400000000000000"/>
              </a:rPr>
              <a:t>MICU-11 69Y,Male </a:t>
            </a:r>
            <a:r>
              <a:rPr lang="zh-TW" altLang="zh-TW" sz="1200" b="0" i="0" baseline="0" dirty="0">
                <a:effectLst/>
                <a:latin typeface="Poppins Light" panose="00000400000000000000"/>
              </a:rPr>
              <a:t> </a:t>
            </a:r>
            <a:r>
              <a:rPr lang="en-US" altLang="zh-TW" sz="1200" b="0" i="0" baseline="0" dirty="0">
                <a:effectLst/>
                <a:latin typeface="Poppins Light" panose="00000400000000000000"/>
              </a:rPr>
              <a:t>215/31hr(6.9/</a:t>
            </a:r>
            <a:r>
              <a:rPr lang="en-US" altLang="zh-TW" sz="1200" b="0" i="0" baseline="0" dirty="0" err="1">
                <a:effectLst/>
                <a:latin typeface="Poppins Light" panose="00000400000000000000"/>
              </a:rPr>
              <a:t>hr</a:t>
            </a:r>
            <a:r>
              <a:rPr lang="en-US" altLang="zh-TW" sz="1200" b="0" i="0" baseline="0" dirty="0">
                <a:effectLst/>
                <a:latin typeface="Poppins Light" panose="00000400000000000000"/>
              </a:rPr>
              <a:t>)</a:t>
            </a:r>
            <a:endParaRPr lang="zh-TW" altLang="zh-TW" sz="1200" dirty="0">
              <a:effectLst/>
              <a:latin typeface="Poppins Light" panose="00000400000000000000"/>
            </a:endParaRPr>
          </a:p>
        </c:rich>
      </c:tx>
      <c:layout>
        <c:manualLayout>
          <c:xMode val="edge"/>
          <c:yMode val="edge"/>
          <c:x val="0.30225164214698519"/>
          <c:y val="3.69417467175753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床號VS警報內容篩選!$F$3</c:f>
              <c:strCache>
                <c:ptCount val="1"/>
                <c:pt idx="0">
                  <c:v>合計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床號VS警報內容篩選!$E$4:$E$65</c:f>
              <c:strCache>
                <c:ptCount val="61"/>
                <c:pt idx="0">
                  <c:v>* AFIB            </c:v>
                </c:pt>
                <c:pt idx="1">
                  <c:v>* HR     121 &gt; 120</c:v>
                </c:pt>
                <c:pt idx="2">
                  <c:v>* HR     122 &gt; 120</c:v>
                </c:pt>
                <c:pt idx="3">
                  <c:v>* HR     123 &gt; 120</c:v>
                </c:pt>
                <c:pt idx="4">
                  <c:v>* HR     124 &gt; 120</c:v>
                </c:pt>
                <c:pt idx="5">
                  <c:v>* HR     125 &gt; 120</c:v>
                </c:pt>
                <c:pt idx="6">
                  <c:v>* HR     126 &gt; 120</c:v>
                </c:pt>
                <c:pt idx="7">
                  <c:v>* HR     127 &gt; 120</c:v>
                </c:pt>
                <c:pt idx="8">
                  <c:v>* HR     129 &gt; 120</c:v>
                </c:pt>
                <c:pt idx="9">
                  <c:v>* HR     131 &gt; 120</c:v>
                </c:pt>
                <c:pt idx="10">
                  <c:v>* HR     132 &gt; 120</c:v>
                </c:pt>
                <c:pt idx="11">
                  <c:v>* HR     134 &gt; 120</c:v>
                </c:pt>
                <c:pt idx="12">
                  <c:v>* HR     135 &gt; 120</c:v>
                </c:pt>
                <c:pt idx="13">
                  <c:v>* HR     138 &gt; 120</c:v>
                </c:pt>
                <c:pt idx="14">
                  <c:v>* HR     142 &gt; 140</c:v>
                </c:pt>
                <c:pt idx="15">
                  <c:v>* HR     144 &gt; 140</c:v>
                </c:pt>
                <c:pt idx="16">
                  <c:v>* HR     145 &gt; 140</c:v>
                </c:pt>
                <c:pt idx="17">
                  <c:v>* HR     147 &gt; 140</c:v>
                </c:pt>
                <c:pt idx="18">
                  <c:v>* HR     149 &gt; 140</c:v>
                </c:pt>
                <c:pt idx="19">
                  <c:v>* HR     151 &gt; 140</c:v>
                </c:pt>
                <c:pt idx="20">
                  <c:v>* HR     156 &gt; 140</c:v>
                </c:pt>
                <c:pt idx="21">
                  <c:v>* HR     165 &gt; 160</c:v>
                </c:pt>
                <c:pt idx="22">
                  <c:v>* Irregular HR    </c:v>
                </c:pt>
                <c:pt idx="23">
                  <c:v>* Missed Beat     </c:v>
                </c:pt>
                <c:pt idx="24">
                  <c:v>* Pair PVCs       </c:v>
                </c:pt>
                <c:pt idx="25">
                  <c:v>* SVT             </c:v>
                </c:pt>
                <c:pt idx="26">
                  <c:v>***xTachy 141&gt;140 </c:v>
                </c:pt>
                <c:pt idx="27">
                  <c:v>***xTachy 142&gt;140 </c:v>
                </c:pt>
                <c:pt idx="28">
                  <c:v>***xTachy 143&gt;140 </c:v>
                </c:pt>
                <c:pt idx="29">
                  <c:v>***xTachy 145&gt;140 </c:v>
                </c:pt>
                <c:pt idx="30">
                  <c:v>***xTachy 146&gt;140 </c:v>
                </c:pt>
                <c:pt idx="31">
                  <c:v>***xTachy 147&gt;140 </c:v>
                </c:pt>
                <c:pt idx="32">
                  <c:v>***xTachy 148&gt;140 </c:v>
                </c:pt>
                <c:pt idx="33">
                  <c:v>***xTachy 149&gt;140 </c:v>
                </c:pt>
                <c:pt idx="34">
                  <c:v>***xTachy 150&gt;140 </c:v>
                </c:pt>
                <c:pt idx="35">
                  <c:v>***xTachy 160&gt;140 </c:v>
                </c:pt>
                <c:pt idx="36">
                  <c:v>***xTachy 161&gt;140 </c:v>
                </c:pt>
                <c:pt idx="37">
                  <c:v>***xTachy 161&gt;160 </c:v>
                </c:pt>
                <c:pt idx="38">
                  <c:v>***xTachy 162&gt;160 </c:v>
                </c:pt>
                <c:pt idx="39">
                  <c:v>***xTachy 165&gt;140 </c:v>
                </c:pt>
                <c:pt idx="40">
                  <c:v>***xTachy 166&gt;160 </c:v>
                </c:pt>
                <c:pt idx="41">
                  <c:v>***xTachy 167&gt;140 </c:v>
                </c:pt>
                <c:pt idx="42">
                  <c:v>***xTachy 167&gt;160 </c:v>
                </c:pt>
                <c:pt idx="43">
                  <c:v>***xTachy 168&gt;140 </c:v>
                </c:pt>
                <c:pt idx="44">
                  <c:v>***xTachy 168&gt;160 </c:v>
                </c:pt>
                <c:pt idx="45">
                  <c:v>***xTachy 169&gt;140 </c:v>
                </c:pt>
                <c:pt idx="46">
                  <c:v>***xTachy 169&gt;160 </c:v>
                </c:pt>
                <c:pt idx="47">
                  <c:v>***xTachy 170&gt;160 </c:v>
                </c:pt>
                <c:pt idx="48">
                  <c:v>***xTachy 171&gt;160 </c:v>
                </c:pt>
                <c:pt idx="49">
                  <c:v>***xTachy 172&gt;160 </c:v>
                </c:pt>
                <c:pt idx="50">
                  <c:v>***xTachy 173&gt;140 </c:v>
                </c:pt>
                <c:pt idx="51">
                  <c:v>***xTachy 173&gt;160 </c:v>
                </c:pt>
                <c:pt idx="52">
                  <c:v>***xTachy 178&gt;140 </c:v>
                </c:pt>
                <c:pt idx="53">
                  <c:v>***xTachy 183&gt;140 </c:v>
                </c:pt>
                <c:pt idx="54">
                  <c:v>**SpO2 83 &lt; 90    </c:v>
                </c:pt>
                <c:pt idx="55">
                  <c:v>**SpO2 84 &lt; 90    </c:v>
                </c:pt>
                <c:pt idx="56">
                  <c:v>**SpO2 85 &lt; 90    </c:v>
                </c:pt>
                <c:pt idx="57">
                  <c:v>**SpO2 86 &lt; 90    </c:v>
                </c:pt>
                <c:pt idx="58">
                  <c:v>**SpO2 87 &lt; 90    </c:v>
                </c:pt>
                <c:pt idx="59">
                  <c:v>**SpO2 88 &lt; 90    </c:v>
                </c:pt>
                <c:pt idx="60">
                  <c:v>**SpO2 89 &lt; 90    </c:v>
                </c:pt>
              </c:strCache>
            </c:strRef>
          </c:cat>
          <c:val>
            <c:numRef>
              <c:f>床號VS警報內容篩選!$F$4:$F$65</c:f>
              <c:numCache>
                <c:formatCode>General</c:formatCode>
                <c:ptCount val="61"/>
                <c:pt idx="0">
                  <c:v>4</c:v>
                </c:pt>
                <c:pt idx="1">
                  <c:v>6</c:v>
                </c:pt>
                <c:pt idx="2">
                  <c:v>6</c:v>
                </c:pt>
                <c:pt idx="3">
                  <c:v>7</c:v>
                </c:pt>
                <c:pt idx="4">
                  <c:v>4</c:v>
                </c:pt>
                <c:pt idx="5">
                  <c:v>4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4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2</c:v>
                </c:pt>
                <c:pt idx="17">
                  <c:v>1</c:v>
                </c:pt>
                <c:pt idx="18">
                  <c:v>2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21</c:v>
                </c:pt>
                <c:pt idx="23">
                  <c:v>70</c:v>
                </c:pt>
                <c:pt idx="24">
                  <c:v>1</c:v>
                </c:pt>
                <c:pt idx="25">
                  <c:v>1</c:v>
                </c:pt>
                <c:pt idx="26">
                  <c:v>2</c:v>
                </c:pt>
                <c:pt idx="27">
                  <c:v>1</c:v>
                </c:pt>
                <c:pt idx="28">
                  <c:v>4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2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3</c:v>
                </c:pt>
                <c:pt idx="40">
                  <c:v>3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2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2</c:v>
                </c:pt>
                <c:pt idx="56">
                  <c:v>2</c:v>
                </c:pt>
                <c:pt idx="57">
                  <c:v>4</c:v>
                </c:pt>
                <c:pt idx="58">
                  <c:v>5</c:v>
                </c:pt>
                <c:pt idx="59">
                  <c:v>5</c:v>
                </c:pt>
                <c:pt idx="6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8D-4263-95A5-82CFC47701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42940047"/>
        <c:axId val="1542940879"/>
      </c:barChart>
      <c:catAx>
        <c:axId val="1542940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eaVert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542940879"/>
        <c:crosses val="autoZero"/>
        <c:auto val="1"/>
        <c:lblAlgn val="ctr"/>
        <c:lblOffset val="100"/>
        <c:noMultiLvlLbl val="0"/>
      </c:catAx>
      <c:valAx>
        <c:axId val="15429408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5429400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zh-TW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0.0181</cdr:x>
      <cdr:y>0.50281</cdr:y>
    </cdr:from>
    <cdr:to>
      <cdr:x>0.06074</cdr:x>
      <cdr:y>0.56261</cdr:y>
    </cdr:to>
    <cdr:sp macro="" textlink="">
      <cdr:nvSpPr>
        <cdr:cNvPr id="2" name="矩形 1">
          <a:extLst xmlns:a="http://schemas.openxmlformats.org/drawingml/2006/main">
            <a:ext uri="{FF2B5EF4-FFF2-40B4-BE49-F238E27FC236}">
              <a16:creationId xmlns:a16="http://schemas.microsoft.com/office/drawing/2014/main" id="{1BDE7C86-CF9F-4F7E-8F63-2D8910FD614F}"/>
            </a:ext>
          </a:extLst>
        </cdr:cNvPr>
        <cdr:cNvSpPr/>
      </cdr:nvSpPr>
      <cdr:spPr>
        <a:xfrm xmlns:a="http://schemas.openxmlformats.org/drawingml/2006/main">
          <a:off x="80772" y="1336248"/>
          <a:ext cx="190296" cy="1589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zh-TW"/>
        </a:p>
      </cdr:txBody>
    </cdr:sp>
  </cdr:relSizeAnchor>
  <cdr:relSizeAnchor xmlns:cdr="http://schemas.openxmlformats.org/drawingml/2006/chartDrawing">
    <cdr:from>
      <cdr:x>0.06351</cdr:x>
      <cdr:y>0.53662</cdr:y>
    </cdr:from>
    <cdr:to>
      <cdr:x>0.92607</cdr:x>
      <cdr:y>0.53662</cdr:y>
    </cdr:to>
    <cdr:cxnSp macro="">
      <cdr:nvCxnSpPr>
        <cdr:cNvPr id="4" name="直線接點 3">
          <a:extLst xmlns:a="http://schemas.openxmlformats.org/drawingml/2006/main">
            <a:ext uri="{FF2B5EF4-FFF2-40B4-BE49-F238E27FC236}">
              <a16:creationId xmlns:a16="http://schemas.microsoft.com/office/drawing/2014/main" id="{0C35B7F6-EA94-49BA-A7E8-6A8C7C507043}"/>
            </a:ext>
          </a:extLst>
        </cdr:cNvPr>
        <cdr:cNvCxnSpPr/>
      </cdr:nvCxnSpPr>
      <cdr:spPr>
        <a:xfrm xmlns:a="http://schemas.openxmlformats.org/drawingml/2006/main">
          <a:off x="283412" y="1426100"/>
          <a:ext cx="3849152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8B0ED1-768B-0C47-8169-E96E9DCEF8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7F1A172-18CD-BE4D-BD81-AEACD188C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A5C318-3091-6A43-8B9D-07DB1CFFB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10/10/2021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0FC366-2E97-594D-ABB6-77A318335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98242A-B6D5-CE46-9354-6607AEB60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0553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3B12BC-05F4-2743-865B-A567C30AD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7DE5064-9233-E945-BC86-54A956BD3D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7379F0-76E8-394A-A7ED-7FA3A2854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10/10/2021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222A6B-83D9-AC4E-A42A-A53C690BE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F21101-8F6B-4A42-AF7E-9B3AA5056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9860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2BF40B-B617-744F-A388-2A08555BBA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E98FCCC-680F-894C-96DB-2FA3A0D0C2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19397A-43C4-6C4C-9C87-4FD3D72BB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10/10/2021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B716AD-B236-BC40-BF4D-E35EFD65E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9F753A-F82A-764A-AB8E-989B9CCEA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0085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9A25E2-BA5E-3843-B28B-5F67E27EB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388914-D38D-1A4F-BDA1-4F15F66FA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097349-F444-D343-A15D-6C3679F2B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10/10/2021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2F0645-1916-2941-A4EF-78E4C9771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07AE25-3BB5-184C-9772-CBB819406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346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57110C-2C33-3B4D-B23F-6F61ADB4C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D5981E-38AD-5B49-A167-D8B23D10F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8D5648-F297-4546-A5E1-0E3DFEFC5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10/10/2021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0E0910-21CD-BE41-B51E-CB6241DCB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6E9CED-7ACB-524E-8F02-BA31F1661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8605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870347-1AD8-A14B-9028-3E1619BE6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9F9A90-C2C1-334B-82A3-5BCFBB825F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3B5CE7-ABBC-CE4B-8E81-2ED799808D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B4A0C-1D3D-9A4B-BCB0-C67DB268E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10/10/2021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30B375-C8EA-E342-AAD5-E940A8F70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715118-9732-C246-BEA5-E3FDAF717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292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5DE75-C0FB-5540-9C80-5F32A473B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222D90-E245-964A-BAFF-89808BBB7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371311-608F-A04C-882E-6D5186B7D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3CDB719-9889-904B-A01E-62C0C82ECE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4A7251-DBF5-7B40-8D0F-CE8223100A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699418D-A2B5-CC4F-B23F-26E077B62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10/10/2021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B822598-5EFB-CC41-86D6-304FF9DEB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D47ADA2-D615-3148-A23C-CC71FC52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3040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26CFB-4CCB-7844-8C5A-F8BE7EDA4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0657ABA-1D69-DE44-A76D-E763710A3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10/10/2021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7CAA2F0-8A6D-604A-93E9-701BFAD1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687990-F555-5942-BBDF-064E8D9EE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681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CF33EA3-DD5A-D449-99A3-EF693C160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10/10/2021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8F21913-B779-D24C-B074-DC2054904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CB19C8-5ED1-0A49-8D88-4CFEBC36A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854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E1BD53-EAB7-1E4B-A286-D106753AC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DAE8FB-BE39-6C4C-B873-C92BD02C8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235DA41-1006-144E-A4C4-21C4C4783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07975B-558A-ED49-9C35-27406C103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10/10/2021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10C23C-8931-8E47-B9FD-28BB82E70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7A3C1F6-37B5-E048-9C14-8B11A24E4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7384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306654-0943-0945-A3DC-4ACEF0F00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01B6BE1-B19A-C148-BB49-BB355C751D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7A05E66-9F51-2848-BC76-1F8916962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D15DF3-C1EA-634A-B0AE-50DB578F1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10/10/2021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5F86AC9-2786-654D-99A7-27ED6F3DD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D1F359-7560-7643-ADA2-6A73F6EA7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728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91E4233-B371-4D42-AF5D-91F49D956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78B424-05A9-D748-BF84-37490AF03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00299C-4C31-5348-A4E0-798C34A60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2D97F-1855-7940-BD30-9CA7CE069233}" type="datetimeFigureOut">
              <a:rPr lang="es-MX" smtClean="0"/>
              <a:t>10/10/2021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B3F8D8-6848-BB43-891B-F22F265DA1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17FABD-0405-C04A-B8B2-F62CD8E38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375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tm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tmp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tmp"/><Relationship Id="rId4" Type="http://schemas.openxmlformats.org/officeDocument/2006/relationships/image" Target="../media/image16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8C3199-293F-834B-85A8-F48E3D90A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0" y="3639671"/>
            <a:ext cx="11226800" cy="1227697"/>
          </a:xfrm>
        </p:spPr>
        <p:txBody>
          <a:bodyPr anchor="t">
            <a:normAutofit fontScale="90000"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Alarm management with Physiologic Monitor in Medical Intensive Care Unit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31DB3D8-FADF-BC44-99E1-CF6CF3286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267" y="4867369"/>
            <a:ext cx="11226800" cy="761999"/>
          </a:xfrm>
        </p:spPr>
        <p:txBody>
          <a:bodyPr>
            <a:normAutofit/>
          </a:bodyPr>
          <a:lstStyle/>
          <a:p>
            <a:r>
              <a:rPr lang="es-MX" sz="2000" dirty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Yi-Chieh Lin</a:t>
            </a:r>
          </a:p>
          <a:p>
            <a:r>
              <a:rPr lang="en-US" sz="1600" dirty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China Medical University Hospital, Taiwan</a:t>
            </a:r>
          </a:p>
        </p:txBody>
      </p:sp>
    </p:spTree>
    <p:extLst>
      <p:ext uri="{BB962C8B-B14F-4D97-AF65-F5344CB8AC3E}">
        <p14:creationId xmlns:p14="http://schemas.microsoft.com/office/powerpoint/2010/main" val="8579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40">
        <p:cut/>
      </p:transition>
    </mc:Choice>
    <mc:Fallback xmlns="">
      <p:transition spd="slow" advTm="26240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7"/>
            <a:ext cx="10117667" cy="507302"/>
          </a:xfrm>
        </p:spPr>
        <p:txBody>
          <a:bodyPr anchor="t">
            <a:normAutofit fontScale="90000"/>
          </a:bodyPr>
          <a:lstStyle/>
          <a:p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The Team / Workgroup</a:t>
            </a:r>
            <a:endParaRPr lang="es-MX" sz="3600" dirty="0">
              <a:solidFill>
                <a:srgbClr val="0070C0"/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42CB47C-F9D4-4864-B2F0-686D1FEAE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739" y="3916393"/>
            <a:ext cx="1156351" cy="1484932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898CA6DB-5750-45A3-8863-94345CF6F9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45" t="898" b="15716"/>
          <a:stretch/>
        </p:blipFill>
        <p:spPr>
          <a:xfrm>
            <a:off x="664514" y="1777782"/>
            <a:ext cx="1300241" cy="1405660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0EF0D9C5-1F39-4DB0-BAD5-E121E44E62FE}"/>
              </a:ext>
            </a:extLst>
          </p:cNvPr>
          <p:cNvSpPr txBox="1"/>
          <p:nvPr/>
        </p:nvSpPr>
        <p:spPr>
          <a:xfrm>
            <a:off x="541050" y="5386250"/>
            <a:ext cx="16251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MX" altLang="zh-TW" sz="1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Hsin-Tai Chen</a:t>
            </a:r>
          </a:p>
          <a:p>
            <a:pPr marL="0" indent="0">
              <a:buNone/>
            </a:pPr>
            <a:r>
              <a:rPr lang="es-MX" altLang="zh-TW" sz="9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Director of Medical engineering  Office,CMUH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DA57E1A-C75A-4FD3-AD7E-7A6A4B56EAD5}"/>
              </a:ext>
            </a:extLst>
          </p:cNvPr>
          <p:cNvSpPr txBox="1"/>
          <p:nvPr/>
        </p:nvSpPr>
        <p:spPr>
          <a:xfrm>
            <a:off x="2246237" y="3064929"/>
            <a:ext cx="16779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altLang="zh-TW" sz="1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Wei-Cheng Chen</a:t>
            </a:r>
          </a:p>
          <a:p>
            <a:r>
              <a:rPr lang="en-US" altLang="zh-TW" sz="9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Director of Respiratory Intensive Care Unit , CMUH</a:t>
            </a:r>
            <a:endParaRPr lang="es-MX" altLang="zh-TW" sz="900" dirty="0">
              <a:solidFill>
                <a:schemeClr val="bg2">
                  <a:lumMod val="25000"/>
                </a:schemeClr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12" name="矩形 1">
            <a:extLst>
              <a:ext uri="{FF2B5EF4-FFF2-40B4-BE49-F238E27FC236}">
                <a16:creationId xmlns:a16="http://schemas.microsoft.com/office/drawing/2014/main" id="{0D121475-1670-47B4-BB8C-29FC56C01CF0}"/>
              </a:ext>
            </a:extLst>
          </p:cNvPr>
          <p:cNvSpPr/>
          <p:nvPr/>
        </p:nvSpPr>
        <p:spPr>
          <a:xfrm>
            <a:off x="558930" y="1741714"/>
            <a:ext cx="1510055" cy="1933303"/>
          </a:xfrm>
          <a:custGeom>
            <a:avLst/>
            <a:gdLst>
              <a:gd name="connsiteX0" fmla="*/ 0 w 1510055"/>
              <a:gd name="connsiteY0" fmla="*/ 0 h 1933303"/>
              <a:gd name="connsiteX1" fmla="*/ 377514 w 1510055"/>
              <a:gd name="connsiteY1" fmla="*/ 0 h 1933303"/>
              <a:gd name="connsiteX2" fmla="*/ 755027 w 1510055"/>
              <a:gd name="connsiteY2" fmla="*/ 0 h 1933303"/>
              <a:gd name="connsiteX3" fmla="*/ 1117440 w 1510055"/>
              <a:gd name="connsiteY3" fmla="*/ 0 h 1933303"/>
              <a:gd name="connsiteX4" fmla="*/ 1510055 w 1510055"/>
              <a:gd name="connsiteY4" fmla="*/ 0 h 1933303"/>
              <a:gd name="connsiteX5" fmla="*/ 1510055 w 1510055"/>
              <a:gd name="connsiteY5" fmla="*/ 360882 h 1933303"/>
              <a:gd name="connsiteX6" fmla="*/ 1510055 w 1510055"/>
              <a:gd name="connsiteY6" fmla="*/ 721766 h 1933303"/>
              <a:gd name="connsiteX7" fmla="*/ 1510055 w 1510055"/>
              <a:gd name="connsiteY7" fmla="*/ 1082649 h 1933303"/>
              <a:gd name="connsiteX8" fmla="*/ 1510055 w 1510055"/>
              <a:gd name="connsiteY8" fmla="*/ 1346867 h 1933303"/>
              <a:gd name="connsiteX9" fmla="*/ 1510055 w 1510055"/>
              <a:gd name="connsiteY9" fmla="*/ 1611085 h 1933303"/>
              <a:gd name="connsiteX10" fmla="*/ 1510055 w 1510055"/>
              <a:gd name="connsiteY10" fmla="*/ 1933303 h 1933303"/>
              <a:gd name="connsiteX11" fmla="*/ 1102340 w 1510055"/>
              <a:gd name="connsiteY11" fmla="*/ 1933303 h 1933303"/>
              <a:gd name="connsiteX12" fmla="*/ 755027 w 1510055"/>
              <a:gd name="connsiteY12" fmla="*/ 1933303 h 1933303"/>
              <a:gd name="connsiteX13" fmla="*/ 377514 w 1510055"/>
              <a:gd name="connsiteY13" fmla="*/ 1933303 h 1933303"/>
              <a:gd name="connsiteX14" fmla="*/ 0 w 1510055"/>
              <a:gd name="connsiteY14" fmla="*/ 1933303 h 1933303"/>
              <a:gd name="connsiteX15" fmla="*/ 0 w 1510055"/>
              <a:gd name="connsiteY15" fmla="*/ 1630418 h 1933303"/>
              <a:gd name="connsiteX16" fmla="*/ 0 w 1510055"/>
              <a:gd name="connsiteY16" fmla="*/ 1269535 h 1933303"/>
              <a:gd name="connsiteX17" fmla="*/ 0 w 1510055"/>
              <a:gd name="connsiteY17" fmla="*/ 985984 h 1933303"/>
              <a:gd name="connsiteX18" fmla="*/ 0 w 1510055"/>
              <a:gd name="connsiteY18" fmla="*/ 663767 h 1933303"/>
              <a:gd name="connsiteX19" fmla="*/ 0 w 1510055"/>
              <a:gd name="connsiteY19" fmla="*/ 341550 h 1933303"/>
              <a:gd name="connsiteX20" fmla="*/ 0 w 1510055"/>
              <a:gd name="connsiteY20" fmla="*/ 0 h 193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10055" h="1933303" extrusionOk="0">
                <a:moveTo>
                  <a:pt x="0" y="0"/>
                </a:moveTo>
                <a:cubicBezTo>
                  <a:pt x="105499" y="-39366"/>
                  <a:pt x="248487" y="67991"/>
                  <a:pt x="377514" y="0"/>
                </a:cubicBezTo>
                <a:cubicBezTo>
                  <a:pt x="532179" y="-13477"/>
                  <a:pt x="554498" y="53223"/>
                  <a:pt x="755027" y="0"/>
                </a:cubicBezTo>
                <a:cubicBezTo>
                  <a:pt x="954732" y="-10686"/>
                  <a:pt x="977940" y="23304"/>
                  <a:pt x="1117440" y="0"/>
                </a:cubicBezTo>
                <a:cubicBezTo>
                  <a:pt x="1235597" y="8524"/>
                  <a:pt x="1329869" y="3944"/>
                  <a:pt x="1510055" y="0"/>
                </a:cubicBezTo>
                <a:cubicBezTo>
                  <a:pt x="1549456" y="161799"/>
                  <a:pt x="1516376" y="255129"/>
                  <a:pt x="1510055" y="360882"/>
                </a:cubicBezTo>
                <a:cubicBezTo>
                  <a:pt x="1486456" y="489346"/>
                  <a:pt x="1497587" y="623700"/>
                  <a:pt x="1510055" y="721766"/>
                </a:cubicBezTo>
                <a:cubicBezTo>
                  <a:pt x="1520598" y="887922"/>
                  <a:pt x="1468417" y="936827"/>
                  <a:pt x="1510055" y="1082649"/>
                </a:cubicBezTo>
                <a:cubicBezTo>
                  <a:pt x="1516972" y="1199428"/>
                  <a:pt x="1473420" y="1260646"/>
                  <a:pt x="1510055" y="1346867"/>
                </a:cubicBezTo>
                <a:cubicBezTo>
                  <a:pt x="1551749" y="1461143"/>
                  <a:pt x="1490862" y="1487274"/>
                  <a:pt x="1510055" y="1611085"/>
                </a:cubicBezTo>
                <a:cubicBezTo>
                  <a:pt x="1510347" y="1730817"/>
                  <a:pt x="1495916" y="1798276"/>
                  <a:pt x="1510055" y="1933303"/>
                </a:cubicBezTo>
                <a:cubicBezTo>
                  <a:pt x="1302043" y="1949453"/>
                  <a:pt x="1240242" y="1939482"/>
                  <a:pt x="1102340" y="1933303"/>
                </a:cubicBezTo>
                <a:cubicBezTo>
                  <a:pt x="926844" y="1925602"/>
                  <a:pt x="806990" y="1907990"/>
                  <a:pt x="755027" y="1933303"/>
                </a:cubicBezTo>
                <a:cubicBezTo>
                  <a:pt x="649874" y="1938636"/>
                  <a:pt x="508297" y="1921799"/>
                  <a:pt x="377514" y="1933303"/>
                </a:cubicBezTo>
                <a:cubicBezTo>
                  <a:pt x="212330" y="1948823"/>
                  <a:pt x="133643" y="1908431"/>
                  <a:pt x="0" y="1933303"/>
                </a:cubicBezTo>
                <a:cubicBezTo>
                  <a:pt x="-24745" y="1745654"/>
                  <a:pt x="60056" y="1703983"/>
                  <a:pt x="0" y="1630418"/>
                </a:cubicBezTo>
                <a:cubicBezTo>
                  <a:pt x="8747" y="1566410"/>
                  <a:pt x="15380" y="1427546"/>
                  <a:pt x="0" y="1269535"/>
                </a:cubicBezTo>
                <a:cubicBezTo>
                  <a:pt x="-22256" y="1165879"/>
                  <a:pt x="54950" y="1113704"/>
                  <a:pt x="0" y="985984"/>
                </a:cubicBezTo>
                <a:cubicBezTo>
                  <a:pt x="-70158" y="862504"/>
                  <a:pt x="24532" y="740691"/>
                  <a:pt x="0" y="663767"/>
                </a:cubicBezTo>
                <a:cubicBezTo>
                  <a:pt x="11923" y="537681"/>
                  <a:pt x="1282" y="493443"/>
                  <a:pt x="0" y="341550"/>
                </a:cubicBezTo>
                <a:cubicBezTo>
                  <a:pt x="-24707" y="206203"/>
                  <a:pt x="25237" y="187849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851065843">
                  <a:custGeom>
                    <a:avLst/>
                    <a:gdLst>
                      <a:gd name="connsiteX0" fmla="*/ 0 w 2750918"/>
                      <a:gd name="connsiteY0" fmla="*/ 0 h 3317965"/>
                      <a:gd name="connsiteX1" fmla="*/ 687730 w 2750918"/>
                      <a:gd name="connsiteY1" fmla="*/ 0 h 3317965"/>
                      <a:gd name="connsiteX2" fmla="*/ 1375459 w 2750918"/>
                      <a:gd name="connsiteY2" fmla="*/ 0 h 3317965"/>
                      <a:gd name="connsiteX3" fmla="*/ 2035679 w 2750918"/>
                      <a:gd name="connsiteY3" fmla="*/ 0 h 3317965"/>
                      <a:gd name="connsiteX4" fmla="*/ 2750918 w 2750918"/>
                      <a:gd name="connsiteY4" fmla="*/ 0 h 3317965"/>
                      <a:gd name="connsiteX5" fmla="*/ 2750918 w 2750918"/>
                      <a:gd name="connsiteY5" fmla="*/ 619353 h 3317965"/>
                      <a:gd name="connsiteX6" fmla="*/ 2750918 w 2750918"/>
                      <a:gd name="connsiteY6" fmla="*/ 1238707 h 3317965"/>
                      <a:gd name="connsiteX7" fmla="*/ 2750918 w 2750918"/>
                      <a:gd name="connsiteY7" fmla="*/ 1858060 h 3317965"/>
                      <a:gd name="connsiteX8" fmla="*/ 2750918 w 2750918"/>
                      <a:gd name="connsiteY8" fmla="*/ 2311516 h 3317965"/>
                      <a:gd name="connsiteX9" fmla="*/ 2750918 w 2750918"/>
                      <a:gd name="connsiteY9" fmla="*/ 2764971 h 3317965"/>
                      <a:gd name="connsiteX10" fmla="*/ 2750918 w 2750918"/>
                      <a:gd name="connsiteY10" fmla="*/ 3317965 h 3317965"/>
                      <a:gd name="connsiteX11" fmla="*/ 2008170 w 2750918"/>
                      <a:gd name="connsiteY11" fmla="*/ 3317965 h 3317965"/>
                      <a:gd name="connsiteX12" fmla="*/ 1375459 w 2750918"/>
                      <a:gd name="connsiteY12" fmla="*/ 3317965 h 3317965"/>
                      <a:gd name="connsiteX13" fmla="*/ 687730 w 2750918"/>
                      <a:gd name="connsiteY13" fmla="*/ 3317965 h 3317965"/>
                      <a:gd name="connsiteX14" fmla="*/ 0 w 2750918"/>
                      <a:gd name="connsiteY14" fmla="*/ 3317965 h 3317965"/>
                      <a:gd name="connsiteX15" fmla="*/ 0 w 2750918"/>
                      <a:gd name="connsiteY15" fmla="*/ 2798150 h 3317965"/>
                      <a:gd name="connsiteX16" fmla="*/ 0 w 2750918"/>
                      <a:gd name="connsiteY16" fmla="*/ 2178797 h 3317965"/>
                      <a:gd name="connsiteX17" fmla="*/ 0 w 2750918"/>
                      <a:gd name="connsiteY17" fmla="*/ 1692162 h 3317965"/>
                      <a:gd name="connsiteX18" fmla="*/ 0 w 2750918"/>
                      <a:gd name="connsiteY18" fmla="*/ 1139168 h 3317965"/>
                      <a:gd name="connsiteX19" fmla="*/ 0 w 2750918"/>
                      <a:gd name="connsiteY19" fmla="*/ 586174 h 3317965"/>
                      <a:gd name="connsiteX20" fmla="*/ 0 w 2750918"/>
                      <a:gd name="connsiteY20" fmla="*/ 0 h 3317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750918" h="3317965" extrusionOk="0">
                        <a:moveTo>
                          <a:pt x="0" y="0"/>
                        </a:moveTo>
                        <a:cubicBezTo>
                          <a:pt x="201439" y="-66910"/>
                          <a:pt x="453885" y="92537"/>
                          <a:pt x="687730" y="0"/>
                        </a:cubicBezTo>
                        <a:cubicBezTo>
                          <a:pt x="937944" y="-38084"/>
                          <a:pt x="1017861" y="73270"/>
                          <a:pt x="1375459" y="0"/>
                        </a:cubicBezTo>
                        <a:cubicBezTo>
                          <a:pt x="1729228" y="-26892"/>
                          <a:pt x="1782537" y="23903"/>
                          <a:pt x="2035679" y="0"/>
                        </a:cubicBezTo>
                        <a:cubicBezTo>
                          <a:pt x="2260675" y="7996"/>
                          <a:pt x="2418864" y="35517"/>
                          <a:pt x="2750918" y="0"/>
                        </a:cubicBezTo>
                        <a:cubicBezTo>
                          <a:pt x="2819407" y="260620"/>
                          <a:pt x="2728773" y="453501"/>
                          <a:pt x="2750918" y="619353"/>
                        </a:cubicBezTo>
                        <a:cubicBezTo>
                          <a:pt x="2748270" y="807836"/>
                          <a:pt x="2718840" y="1025907"/>
                          <a:pt x="2750918" y="1238707"/>
                        </a:cubicBezTo>
                        <a:cubicBezTo>
                          <a:pt x="2772782" y="1516304"/>
                          <a:pt x="2690511" y="1612589"/>
                          <a:pt x="2750918" y="1858060"/>
                        </a:cubicBezTo>
                        <a:cubicBezTo>
                          <a:pt x="2768409" y="2086468"/>
                          <a:pt x="2688015" y="2147623"/>
                          <a:pt x="2750918" y="2311516"/>
                        </a:cubicBezTo>
                        <a:cubicBezTo>
                          <a:pt x="2815256" y="2492932"/>
                          <a:pt x="2738312" y="2552353"/>
                          <a:pt x="2750918" y="2764971"/>
                        </a:cubicBezTo>
                        <a:cubicBezTo>
                          <a:pt x="2757166" y="2975007"/>
                          <a:pt x="2721923" y="3105357"/>
                          <a:pt x="2750918" y="3317965"/>
                        </a:cubicBezTo>
                        <a:cubicBezTo>
                          <a:pt x="2391411" y="3354210"/>
                          <a:pt x="2278731" y="3319954"/>
                          <a:pt x="2008170" y="3317965"/>
                        </a:cubicBezTo>
                        <a:cubicBezTo>
                          <a:pt x="1707199" y="3325364"/>
                          <a:pt x="1485145" y="3283940"/>
                          <a:pt x="1375459" y="3317965"/>
                        </a:cubicBezTo>
                        <a:cubicBezTo>
                          <a:pt x="1190219" y="3327717"/>
                          <a:pt x="916713" y="3300841"/>
                          <a:pt x="687730" y="3317965"/>
                        </a:cubicBezTo>
                        <a:cubicBezTo>
                          <a:pt x="418832" y="3339087"/>
                          <a:pt x="233829" y="3269613"/>
                          <a:pt x="0" y="3317965"/>
                        </a:cubicBezTo>
                        <a:cubicBezTo>
                          <a:pt x="-31955" y="3031418"/>
                          <a:pt x="68695" y="2929305"/>
                          <a:pt x="0" y="2798150"/>
                        </a:cubicBezTo>
                        <a:cubicBezTo>
                          <a:pt x="-22169" y="2665988"/>
                          <a:pt x="29495" y="2401944"/>
                          <a:pt x="0" y="2178797"/>
                        </a:cubicBezTo>
                        <a:cubicBezTo>
                          <a:pt x="-31635" y="1972227"/>
                          <a:pt x="92777" y="1905980"/>
                          <a:pt x="0" y="1692162"/>
                        </a:cubicBezTo>
                        <a:cubicBezTo>
                          <a:pt x="-92417" y="1489115"/>
                          <a:pt x="32124" y="1289720"/>
                          <a:pt x="0" y="1139168"/>
                        </a:cubicBezTo>
                        <a:cubicBezTo>
                          <a:pt x="6954" y="938846"/>
                          <a:pt x="14393" y="826477"/>
                          <a:pt x="0" y="586174"/>
                        </a:cubicBezTo>
                        <a:cubicBezTo>
                          <a:pt x="-39044" y="354705"/>
                          <a:pt x="37210" y="30870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4" name="矩形 1">
            <a:extLst>
              <a:ext uri="{FF2B5EF4-FFF2-40B4-BE49-F238E27FC236}">
                <a16:creationId xmlns:a16="http://schemas.microsoft.com/office/drawing/2014/main" id="{F2629CB9-B694-4B1E-8BF4-B8993C8D132B}"/>
              </a:ext>
            </a:extLst>
          </p:cNvPr>
          <p:cNvSpPr/>
          <p:nvPr/>
        </p:nvSpPr>
        <p:spPr>
          <a:xfrm>
            <a:off x="558928" y="3976635"/>
            <a:ext cx="1510055" cy="1927055"/>
          </a:xfrm>
          <a:custGeom>
            <a:avLst/>
            <a:gdLst>
              <a:gd name="connsiteX0" fmla="*/ 0 w 1510055"/>
              <a:gd name="connsiteY0" fmla="*/ 0 h 1927055"/>
              <a:gd name="connsiteX1" fmla="*/ 377514 w 1510055"/>
              <a:gd name="connsiteY1" fmla="*/ 0 h 1927055"/>
              <a:gd name="connsiteX2" fmla="*/ 755027 w 1510055"/>
              <a:gd name="connsiteY2" fmla="*/ 0 h 1927055"/>
              <a:gd name="connsiteX3" fmla="*/ 1117440 w 1510055"/>
              <a:gd name="connsiteY3" fmla="*/ 0 h 1927055"/>
              <a:gd name="connsiteX4" fmla="*/ 1510055 w 1510055"/>
              <a:gd name="connsiteY4" fmla="*/ 0 h 1927055"/>
              <a:gd name="connsiteX5" fmla="*/ 1510055 w 1510055"/>
              <a:gd name="connsiteY5" fmla="*/ 359716 h 1927055"/>
              <a:gd name="connsiteX6" fmla="*/ 1510055 w 1510055"/>
              <a:gd name="connsiteY6" fmla="*/ 719433 h 1927055"/>
              <a:gd name="connsiteX7" fmla="*/ 1510055 w 1510055"/>
              <a:gd name="connsiteY7" fmla="*/ 1079150 h 1927055"/>
              <a:gd name="connsiteX8" fmla="*/ 1510055 w 1510055"/>
              <a:gd name="connsiteY8" fmla="*/ 1342515 h 1927055"/>
              <a:gd name="connsiteX9" fmla="*/ 1510055 w 1510055"/>
              <a:gd name="connsiteY9" fmla="*/ 1605879 h 1927055"/>
              <a:gd name="connsiteX10" fmla="*/ 1510055 w 1510055"/>
              <a:gd name="connsiteY10" fmla="*/ 1927055 h 1927055"/>
              <a:gd name="connsiteX11" fmla="*/ 1102340 w 1510055"/>
              <a:gd name="connsiteY11" fmla="*/ 1927055 h 1927055"/>
              <a:gd name="connsiteX12" fmla="*/ 755027 w 1510055"/>
              <a:gd name="connsiteY12" fmla="*/ 1927055 h 1927055"/>
              <a:gd name="connsiteX13" fmla="*/ 377514 w 1510055"/>
              <a:gd name="connsiteY13" fmla="*/ 1927055 h 1927055"/>
              <a:gd name="connsiteX14" fmla="*/ 0 w 1510055"/>
              <a:gd name="connsiteY14" fmla="*/ 1927055 h 1927055"/>
              <a:gd name="connsiteX15" fmla="*/ 0 w 1510055"/>
              <a:gd name="connsiteY15" fmla="*/ 1625149 h 1927055"/>
              <a:gd name="connsiteX16" fmla="*/ 0 w 1510055"/>
              <a:gd name="connsiteY16" fmla="*/ 1265432 h 1927055"/>
              <a:gd name="connsiteX17" fmla="*/ 0 w 1510055"/>
              <a:gd name="connsiteY17" fmla="*/ 982797 h 1927055"/>
              <a:gd name="connsiteX18" fmla="*/ 0 w 1510055"/>
              <a:gd name="connsiteY18" fmla="*/ 661622 h 1927055"/>
              <a:gd name="connsiteX19" fmla="*/ 0 w 1510055"/>
              <a:gd name="connsiteY19" fmla="*/ 340446 h 1927055"/>
              <a:gd name="connsiteX20" fmla="*/ 0 w 1510055"/>
              <a:gd name="connsiteY20" fmla="*/ 0 h 1927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10055" h="1927055" extrusionOk="0">
                <a:moveTo>
                  <a:pt x="0" y="0"/>
                </a:moveTo>
                <a:cubicBezTo>
                  <a:pt x="103542" y="-39386"/>
                  <a:pt x="247200" y="95136"/>
                  <a:pt x="377514" y="0"/>
                </a:cubicBezTo>
                <a:cubicBezTo>
                  <a:pt x="518041" y="-20519"/>
                  <a:pt x="552642" y="57703"/>
                  <a:pt x="755027" y="0"/>
                </a:cubicBezTo>
                <a:cubicBezTo>
                  <a:pt x="954519" y="-10828"/>
                  <a:pt x="978213" y="18534"/>
                  <a:pt x="1117440" y="0"/>
                </a:cubicBezTo>
                <a:cubicBezTo>
                  <a:pt x="1234964" y="8965"/>
                  <a:pt x="1329942" y="3287"/>
                  <a:pt x="1510055" y="0"/>
                </a:cubicBezTo>
                <a:cubicBezTo>
                  <a:pt x="1550781" y="168597"/>
                  <a:pt x="1515436" y="254739"/>
                  <a:pt x="1510055" y="359716"/>
                </a:cubicBezTo>
                <a:cubicBezTo>
                  <a:pt x="1489272" y="485455"/>
                  <a:pt x="1496798" y="617789"/>
                  <a:pt x="1510055" y="719433"/>
                </a:cubicBezTo>
                <a:cubicBezTo>
                  <a:pt x="1520816" y="884408"/>
                  <a:pt x="1465605" y="932864"/>
                  <a:pt x="1510055" y="1079150"/>
                </a:cubicBezTo>
                <a:cubicBezTo>
                  <a:pt x="1517010" y="1195730"/>
                  <a:pt x="1472435" y="1260942"/>
                  <a:pt x="1510055" y="1342515"/>
                </a:cubicBezTo>
                <a:cubicBezTo>
                  <a:pt x="1551958" y="1456730"/>
                  <a:pt x="1489828" y="1482473"/>
                  <a:pt x="1510055" y="1605879"/>
                </a:cubicBezTo>
                <a:cubicBezTo>
                  <a:pt x="1507334" y="1722667"/>
                  <a:pt x="1495667" y="1793988"/>
                  <a:pt x="1510055" y="1927055"/>
                </a:cubicBezTo>
                <a:cubicBezTo>
                  <a:pt x="1302405" y="1943304"/>
                  <a:pt x="1244630" y="1931155"/>
                  <a:pt x="1102340" y="1927055"/>
                </a:cubicBezTo>
                <a:cubicBezTo>
                  <a:pt x="930358" y="1923445"/>
                  <a:pt x="813024" y="1905820"/>
                  <a:pt x="755027" y="1927055"/>
                </a:cubicBezTo>
                <a:cubicBezTo>
                  <a:pt x="645422" y="1931922"/>
                  <a:pt x="505756" y="1916345"/>
                  <a:pt x="377514" y="1927055"/>
                </a:cubicBezTo>
                <a:cubicBezTo>
                  <a:pt x="225854" y="1940063"/>
                  <a:pt x="138032" y="1905014"/>
                  <a:pt x="0" y="1927055"/>
                </a:cubicBezTo>
                <a:cubicBezTo>
                  <a:pt x="-23091" y="1744694"/>
                  <a:pt x="45677" y="1700305"/>
                  <a:pt x="0" y="1625149"/>
                </a:cubicBezTo>
                <a:cubicBezTo>
                  <a:pt x="944" y="1556541"/>
                  <a:pt x="16010" y="1401259"/>
                  <a:pt x="0" y="1265432"/>
                </a:cubicBezTo>
                <a:cubicBezTo>
                  <a:pt x="-20311" y="1155519"/>
                  <a:pt x="54942" y="1110108"/>
                  <a:pt x="0" y="982797"/>
                </a:cubicBezTo>
                <a:cubicBezTo>
                  <a:pt x="-57685" y="863019"/>
                  <a:pt x="21821" y="742506"/>
                  <a:pt x="0" y="661622"/>
                </a:cubicBezTo>
                <a:cubicBezTo>
                  <a:pt x="5987" y="542769"/>
                  <a:pt x="2863" y="489051"/>
                  <a:pt x="0" y="340446"/>
                </a:cubicBezTo>
                <a:cubicBezTo>
                  <a:pt x="-31703" y="204519"/>
                  <a:pt x="27077" y="190318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851065843">
                  <a:custGeom>
                    <a:avLst/>
                    <a:gdLst>
                      <a:gd name="connsiteX0" fmla="*/ 0 w 2750918"/>
                      <a:gd name="connsiteY0" fmla="*/ 0 h 3317965"/>
                      <a:gd name="connsiteX1" fmla="*/ 687730 w 2750918"/>
                      <a:gd name="connsiteY1" fmla="*/ 0 h 3317965"/>
                      <a:gd name="connsiteX2" fmla="*/ 1375459 w 2750918"/>
                      <a:gd name="connsiteY2" fmla="*/ 0 h 3317965"/>
                      <a:gd name="connsiteX3" fmla="*/ 2035679 w 2750918"/>
                      <a:gd name="connsiteY3" fmla="*/ 0 h 3317965"/>
                      <a:gd name="connsiteX4" fmla="*/ 2750918 w 2750918"/>
                      <a:gd name="connsiteY4" fmla="*/ 0 h 3317965"/>
                      <a:gd name="connsiteX5" fmla="*/ 2750918 w 2750918"/>
                      <a:gd name="connsiteY5" fmla="*/ 619353 h 3317965"/>
                      <a:gd name="connsiteX6" fmla="*/ 2750918 w 2750918"/>
                      <a:gd name="connsiteY6" fmla="*/ 1238707 h 3317965"/>
                      <a:gd name="connsiteX7" fmla="*/ 2750918 w 2750918"/>
                      <a:gd name="connsiteY7" fmla="*/ 1858060 h 3317965"/>
                      <a:gd name="connsiteX8" fmla="*/ 2750918 w 2750918"/>
                      <a:gd name="connsiteY8" fmla="*/ 2311516 h 3317965"/>
                      <a:gd name="connsiteX9" fmla="*/ 2750918 w 2750918"/>
                      <a:gd name="connsiteY9" fmla="*/ 2764971 h 3317965"/>
                      <a:gd name="connsiteX10" fmla="*/ 2750918 w 2750918"/>
                      <a:gd name="connsiteY10" fmla="*/ 3317965 h 3317965"/>
                      <a:gd name="connsiteX11" fmla="*/ 2008170 w 2750918"/>
                      <a:gd name="connsiteY11" fmla="*/ 3317965 h 3317965"/>
                      <a:gd name="connsiteX12" fmla="*/ 1375459 w 2750918"/>
                      <a:gd name="connsiteY12" fmla="*/ 3317965 h 3317965"/>
                      <a:gd name="connsiteX13" fmla="*/ 687730 w 2750918"/>
                      <a:gd name="connsiteY13" fmla="*/ 3317965 h 3317965"/>
                      <a:gd name="connsiteX14" fmla="*/ 0 w 2750918"/>
                      <a:gd name="connsiteY14" fmla="*/ 3317965 h 3317965"/>
                      <a:gd name="connsiteX15" fmla="*/ 0 w 2750918"/>
                      <a:gd name="connsiteY15" fmla="*/ 2798150 h 3317965"/>
                      <a:gd name="connsiteX16" fmla="*/ 0 w 2750918"/>
                      <a:gd name="connsiteY16" fmla="*/ 2178797 h 3317965"/>
                      <a:gd name="connsiteX17" fmla="*/ 0 w 2750918"/>
                      <a:gd name="connsiteY17" fmla="*/ 1692162 h 3317965"/>
                      <a:gd name="connsiteX18" fmla="*/ 0 w 2750918"/>
                      <a:gd name="connsiteY18" fmla="*/ 1139168 h 3317965"/>
                      <a:gd name="connsiteX19" fmla="*/ 0 w 2750918"/>
                      <a:gd name="connsiteY19" fmla="*/ 586174 h 3317965"/>
                      <a:gd name="connsiteX20" fmla="*/ 0 w 2750918"/>
                      <a:gd name="connsiteY20" fmla="*/ 0 h 3317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750918" h="3317965" extrusionOk="0">
                        <a:moveTo>
                          <a:pt x="0" y="0"/>
                        </a:moveTo>
                        <a:cubicBezTo>
                          <a:pt x="201439" y="-66910"/>
                          <a:pt x="453885" y="92537"/>
                          <a:pt x="687730" y="0"/>
                        </a:cubicBezTo>
                        <a:cubicBezTo>
                          <a:pt x="937944" y="-38084"/>
                          <a:pt x="1017861" y="73270"/>
                          <a:pt x="1375459" y="0"/>
                        </a:cubicBezTo>
                        <a:cubicBezTo>
                          <a:pt x="1729228" y="-26892"/>
                          <a:pt x="1782537" y="23903"/>
                          <a:pt x="2035679" y="0"/>
                        </a:cubicBezTo>
                        <a:cubicBezTo>
                          <a:pt x="2260675" y="7996"/>
                          <a:pt x="2418864" y="35517"/>
                          <a:pt x="2750918" y="0"/>
                        </a:cubicBezTo>
                        <a:cubicBezTo>
                          <a:pt x="2819407" y="260620"/>
                          <a:pt x="2728773" y="453501"/>
                          <a:pt x="2750918" y="619353"/>
                        </a:cubicBezTo>
                        <a:cubicBezTo>
                          <a:pt x="2748270" y="807836"/>
                          <a:pt x="2718840" y="1025907"/>
                          <a:pt x="2750918" y="1238707"/>
                        </a:cubicBezTo>
                        <a:cubicBezTo>
                          <a:pt x="2772782" y="1516304"/>
                          <a:pt x="2690511" y="1612589"/>
                          <a:pt x="2750918" y="1858060"/>
                        </a:cubicBezTo>
                        <a:cubicBezTo>
                          <a:pt x="2768409" y="2086468"/>
                          <a:pt x="2688015" y="2147623"/>
                          <a:pt x="2750918" y="2311516"/>
                        </a:cubicBezTo>
                        <a:cubicBezTo>
                          <a:pt x="2815256" y="2492932"/>
                          <a:pt x="2738312" y="2552353"/>
                          <a:pt x="2750918" y="2764971"/>
                        </a:cubicBezTo>
                        <a:cubicBezTo>
                          <a:pt x="2757166" y="2975007"/>
                          <a:pt x="2721923" y="3105357"/>
                          <a:pt x="2750918" y="3317965"/>
                        </a:cubicBezTo>
                        <a:cubicBezTo>
                          <a:pt x="2391411" y="3354210"/>
                          <a:pt x="2278731" y="3319954"/>
                          <a:pt x="2008170" y="3317965"/>
                        </a:cubicBezTo>
                        <a:cubicBezTo>
                          <a:pt x="1707199" y="3325364"/>
                          <a:pt x="1485145" y="3283940"/>
                          <a:pt x="1375459" y="3317965"/>
                        </a:cubicBezTo>
                        <a:cubicBezTo>
                          <a:pt x="1190219" y="3327717"/>
                          <a:pt x="916713" y="3300841"/>
                          <a:pt x="687730" y="3317965"/>
                        </a:cubicBezTo>
                        <a:cubicBezTo>
                          <a:pt x="418832" y="3339087"/>
                          <a:pt x="233829" y="3269613"/>
                          <a:pt x="0" y="3317965"/>
                        </a:cubicBezTo>
                        <a:cubicBezTo>
                          <a:pt x="-31955" y="3031418"/>
                          <a:pt x="68695" y="2929305"/>
                          <a:pt x="0" y="2798150"/>
                        </a:cubicBezTo>
                        <a:cubicBezTo>
                          <a:pt x="-22169" y="2665988"/>
                          <a:pt x="29495" y="2401944"/>
                          <a:pt x="0" y="2178797"/>
                        </a:cubicBezTo>
                        <a:cubicBezTo>
                          <a:pt x="-31635" y="1972227"/>
                          <a:pt x="92777" y="1905980"/>
                          <a:pt x="0" y="1692162"/>
                        </a:cubicBezTo>
                        <a:cubicBezTo>
                          <a:pt x="-92417" y="1489115"/>
                          <a:pt x="32124" y="1289720"/>
                          <a:pt x="0" y="1139168"/>
                        </a:cubicBezTo>
                        <a:cubicBezTo>
                          <a:pt x="6954" y="938846"/>
                          <a:pt x="14393" y="826477"/>
                          <a:pt x="0" y="586174"/>
                        </a:cubicBezTo>
                        <a:cubicBezTo>
                          <a:pt x="-39044" y="354705"/>
                          <a:pt x="37210" y="30870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" name="矩形 1">
            <a:extLst>
              <a:ext uri="{FF2B5EF4-FFF2-40B4-BE49-F238E27FC236}">
                <a16:creationId xmlns:a16="http://schemas.microsoft.com/office/drawing/2014/main" id="{BEAF4E26-10C5-4119-B720-D9E9802A6357}"/>
              </a:ext>
            </a:extLst>
          </p:cNvPr>
          <p:cNvSpPr/>
          <p:nvPr/>
        </p:nvSpPr>
        <p:spPr>
          <a:xfrm>
            <a:off x="2295581" y="3976635"/>
            <a:ext cx="1562887" cy="1911077"/>
          </a:xfrm>
          <a:custGeom>
            <a:avLst/>
            <a:gdLst>
              <a:gd name="connsiteX0" fmla="*/ 0 w 1562887"/>
              <a:gd name="connsiteY0" fmla="*/ 0 h 1911077"/>
              <a:gd name="connsiteX1" fmla="*/ 390722 w 1562887"/>
              <a:gd name="connsiteY1" fmla="*/ 0 h 1911077"/>
              <a:gd name="connsiteX2" fmla="*/ 781443 w 1562887"/>
              <a:gd name="connsiteY2" fmla="*/ 0 h 1911077"/>
              <a:gd name="connsiteX3" fmla="*/ 1156536 w 1562887"/>
              <a:gd name="connsiteY3" fmla="*/ 0 h 1911077"/>
              <a:gd name="connsiteX4" fmla="*/ 1562886 w 1562887"/>
              <a:gd name="connsiteY4" fmla="*/ 0 h 1911077"/>
              <a:gd name="connsiteX5" fmla="*/ 1562886 w 1562887"/>
              <a:gd name="connsiteY5" fmla="*/ 356734 h 1911077"/>
              <a:gd name="connsiteX6" fmla="*/ 1562886 w 1562887"/>
              <a:gd name="connsiteY6" fmla="*/ 713468 h 1911077"/>
              <a:gd name="connsiteX7" fmla="*/ 1562886 w 1562887"/>
              <a:gd name="connsiteY7" fmla="*/ 1070202 h 1911077"/>
              <a:gd name="connsiteX8" fmla="*/ 1562886 w 1562887"/>
              <a:gd name="connsiteY8" fmla="*/ 1331383 h 1911077"/>
              <a:gd name="connsiteX9" fmla="*/ 1562886 w 1562887"/>
              <a:gd name="connsiteY9" fmla="*/ 1592564 h 1911077"/>
              <a:gd name="connsiteX10" fmla="*/ 1562886 w 1562887"/>
              <a:gd name="connsiteY10" fmla="*/ 1911077 h 1911077"/>
              <a:gd name="connsiteX11" fmla="*/ 1140907 w 1562887"/>
              <a:gd name="connsiteY11" fmla="*/ 1911077 h 1911077"/>
              <a:gd name="connsiteX12" fmla="*/ 781443 w 1562887"/>
              <a:gd name="connsiteY12" fmla="*/ 1911077 h 1911077"/>
              <a:gd name="connsiteX13" fmla="*/ 390722 w 1562887"/>
              <a:gd name="connsiteY13" fmla="*/ 1911077 h 1911077"/>
              <a:gd name="connsiteX14" fmla="*/ 0 w 1562887"/>
              <a:gd name="connsiteY14" fmla="*/ 1911077 h 1911077"/>
              <a:gd name="connsiteX15" fmla="*/ 0 w 1562887"/>
              <a:gd name="connsiteY15" fmla="*/ 1611674 h 1911077"/>
              <a:gd name="connsiteX16" fmla="*/ 0 w 1562887"/>
              <a:gd name="connsiteY16" fmla="*/ 1254940 h 1911077"/>
              <a:gd name="connsiteX17" fmla="*/ 0 w 1562887"/>
              <a:gd name="connsiteY17" fmla="*/ 974649 h 1911077"/>
              <a:gd name="connsiteX18" fmla="*/ 0 w 1562887"/>
              <a:gd name="connsiteY18" fmla="*/ 656136 h 1911077"/>
              <a:gd name="connsiteX19" fmla="*/ 0 w 1562887"/>
              <a:gd name="connsiteY19" fmla="*/ 337623 h 1911077"/>
              <a:gd name="connsiteX20" fmla="*/ 0 w 1562887"/>
              <a:gd name="connsiteY20" fmla="*/ 0 h 191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62887" h="1911077" extrusionOk="0">
                <a:moveTo>
                  <a:pt x="0" y="0"/>
                </a:moveTo>
                <a:cubicBezTo>
                  <a:pt x="100170" y="-39604"/>
                  <a:pt x="257149" y="68527"/>
                  <a:pt x="390722" y="0"/>
                </a:cubicBezTo>
                <a:cubicBezTo>
                  <a:pt x="552163" y="-12230"/>
                  <a:pt x="574745" y="50994"/>
                  <a:pt x="781443" y="0"/>
                </a:cubicBezTo>
                <a:cubicBezTo>
                  <a:pt x="986779" y="-11558"/>
                  <a:pt x="1012212" y="22473"/>
                  <a:pt x="1156536" y="0"/>
                </a:cubicBezTo>
                <a:cubicBezTo>
                  <a:pt x="1276793" y="10073"/>
                  <a:pt x="1376314" y="3782"/>
                  <a:pt x="1562886" y="0"/>
                </a:cubicBezTo>
                <a:cubicBezTo>
                  <a:pt x="1606314" y="174970"/>
                  <a:pt x="1559648" y="256597"/>
                  <a:pt x="1562886" y="356734"/>
                </a:cubicBezTo>
                <a:cubicBezTo>
                  <a:pt x="1544173" y="479780"/>
                  <a:pt x="1546094" y="598122"/>
                  <a:pt x="1562886" y="713468"/>
                </a:cubicBezTo>
                <a:cubicBezTo>
                  <a:pt x="1569365" y="891325"/>
                  <a:pt x="1523265" y="927070"/>
                  <a:pt x="1562886" y="1070202"/>
                </a:cubicBezTo>
                <a:cubicBezTo>
                  <a:pt x="1571106" y="1191324"/>
                  <a:pt x="1526276" y="1240832"/>
                  <a:pt x="1562886" y="1331383"/>
                </a:cubicBezTo>
                <a:cubicBezTo>
                  <a:pt x="1605716" y="1444310"/>
                  <a:pt x="1552275" y="1470121"/>
                  <a:pt x="1562886" y="1592564"/>
                </a:cubicBezTo>
                <a:cubicBezTo>
                  <a:pt x="1550907" y="1700414"/>
                  <a:pt x="1547184" y="1783785"/>
                  <a:pt x="1562886" y="1911077"/>
                </a:cubicBezTo>
                <a:cubicBezTo>
                  <a:pt x="1346485" y="1926292"/>
                  <a:pt x="1286824" y="1915910"/>
                  <a:pt x="1140907" y="1911077"/>
                </a:cubicBezTo>
                <a:cubicBezTo>
                  <a:pt x="965165" y="1909789"/>
                  <a:pt x="831733" y="1883477"/>
                  <a:pt x="781443" y="1911077"/>
                </a:cubicBezTo>
                <a:cubicBezTo>
                  <a:pt x="640899" y="1913146"/>
                  <a:pt x="536564" y="1896489"/>
                  <a:pt x="390722" y="1911077"/>
                </a:cubicBezTo>
                <a:cubicBezTo>
                  <a:pt x="223640" y="1925858"/>
                  <a:pt x="152692" y="1895620"/>
                  <a:pt x="0" y="1911077"/>
                </a:cubicBezTo>
                <a:cubicBezTo>
                  <a:pt x="-20033" y="1740641"/>
                  <a:pt x="63074" y="1684144"/>
                  <a:pt x="0" y="1611674"/>
                </a:cubicBezTo>
                <a:cubicBezTo>
                  <a:pt x="-2953" y="1541545"/>
                  <a:pt x="16498" y="1392412"/>
                  <a:pt x="0" y="1254940"/>
                </a:cubicBezTo>
                <a:cubicBezTo>
                  <a:pt x="-22898" y="1152788"/>
                  <a:pt x="70144" y="1111381"/>
                  <a:pt x="0" y="974649"/>
                </a:cubicBezTo>
                <a:cubicBezTo>
                  <a:pt x="-65869" y="854143"/>
                  <a:pt x="28929" y="726134"/>
                  <a:pt x="0" y="656136"/>
                </a:cubicBezTo>
                <a:cubicBezTo>
                  <a:pt x="15701" y="527182"/>
                  <a:pt x="1120" y="488695"/>
                  <a:pt x="0" y="337623"/>
                </a:cubicBezTo>
                <a:cubicBezTo>
                  <a:pt x="-26558" y="203667"/>
                  <a:pt x="25312" y="184719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851065843">
                  <a:custGeom>
                    <a:avLst/>
                    <a:gdLst>
                      <a:gd name="connsiteX0" fmla="*/ 0 w 2750918"/>
                      <a:gd name="connsiteY0" fmla="*/ 0 h 3317965"/>
                      <a:gd name="connsiteX1" fmla="*/ 687730 w 2750918"/>
                      <a:gd name="connsiteY1" fmla="*/ 0 h 3317965"/>
                      <a:gd name="connsiteX2" fmla="*/ 1375459 w 2750918"/>
                      <a:gd name="connsiteY2" fmla="*/ 0 h 3317965"/>
                      <a:gd name="connsiteX3" fmla="*/ 2035679 w 2750918"/>
                      <a:gd name="connsiteY3" fmla="*/ 0 h 3317965"/>
                      <a:gd name="connsiteX4" fmla="*/ 2750918 w 2750918"/>
                      <a:gd name="connsiteY4" fmla="*/ 0 h 3317965"/>
                      <a:gd name="connsiteX5" fmla="*/ 2750918 w 2750918"/>
                      <a:gd name="connsiteY5" fmla="*/ 619353 h 3317965"/>
                      <a:gd name="connsiteX6" fmla="*/ 2750918 w 2750918"/>
                      <a:gd name="connsiteY6" fmla="*/ 1238707 h 3317965"/>
                      <a:gd name="connsiteX7" fmla="*/ 2750918 w 2750918"/>
                      <a:gd name="connsiteY7" fmla="*/ 1858060 h 3317965"/>
                      <a:gd name="connsiteX8" fmla="*/ 2750918 w 2750918"/>
                      <a:gd name="connsiteY8" fmla="*/ 2311516 h 3317965"/>
                      <a:gd name="connsiteX9" fmla="*/ 2750918 w 2750918"/>
                      <a:gd name="connsiteY9" fmla="*/ 2764971 h 3317965"/>
                      <a:gd name="connsiteX10" fmla="*/ 2750918 w 2750918"/>
                      <a:gd name="connsiteY10" fmla="*/ 3317965 h 3317965"/>
                      <a:gd name="connsiteX11" fmla="*/ 2008170 w 2750918"/>
                      <a:gd name="connsiteY11" fmla="*/ 3317965 h 3317965"/>
                      <a:gd name="connsiteX12" fmla="*/ 1375459 w 2750918"/>
                      <a:gd name="connsiteY12" fmla="*/ 3317965 h 3317965"/>
                      <a:gd name="connsiteX13" fmla="*/ 687730 w 2750918"/>
                      <a:gd name="connsiteY13" fmla="*/ 3317965 h 3317965"/>
                      <a:gd name="connsiteX14" fmla="*/ 0 w 2750918"/>
                      <a:gd name="connsiteY14" fmla="*/ 3317965 h 3317965"/>
                      <a:gd name="connsiteX15" fmla="*/ 0 w 2750918"/>
                      <a:gd name="connsiteY15" fmla="*/ 2798150 h 3317965"/>
                      <a:gd name="connsiteX16" fmla="*/ 0 w 2750918"/>
                      <a:gd name="connsiteY16" fmla="*/ 2178797 h 3317965"/>
                      <a:gd name="connsiteX17" fmla="*/ 0 w 2750918"/>
                      <a:gd name="connsiteY17" fmla="*/ 1692162 h 3317965"/>
                      <a:gd name="connsiteX18" fmla="*/ 0 w 2750918"/>
                      <a:gd name="connsiteY18" fmla="*/ 1139168 h 3317965"/>
                      <a:gd name="connsiteX19" fmla="*/ 0 w 2750918"/>
                      <a:gd name="connsiteY19" fmla="*/ 586174 h 3317965"/>
                      <a:gd name="connsiteX20" fmla="*/ 0 w 2750918"/>
                      <a:gd name="connsiteY20" fmla="*/ 0 h 3317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750918" h="3317965" extrusionOk="0">
                        <a:moveTo>
                          <a:pt x="0" y="0"/>
                        </a:moveTo>
                        <a:cubicBezTo>
                          <a:pt x="201439" y="-66910"/>
                          <a:pt x="453885" y="92537"/>
                          <a:pt x="687730" y="0"/>
                        </a:cubicBezTo>
                        <a:cubicBezTo>
                          <a:pt x="937944" y="-38084"/>
                          <a:pt x="1017861" y="73270"/>
                          <a:pt x="1375459" y="0"/>
                        </a:cubicBezTo>
                        <a:cubicBezTo>
                          <a:pt x="1729228" y="-26892"/>
                          <a:pt x="1782537" y="23903"/>
                          <a:pt x="2035679" y="0"/>
                        </a:cubicBezTo>
                        <a:cubicBezTo>
                          <a:pt x="2260675" y="7996"/>
                          <a:pt x="2418864" y="35517"/>
                          <a:pt x="2750918" y="0"/>
                        </a:cubicBezTo>
                        <a:cubicBezTo>
                          <a:pt x="2819407" y="260620"/>
                          <a:pt x="2728773" y="453501"/>
                          <a:pt x="2750918" y="619353"/>
                        </a:cubicBezTo>
                        <a:cubicBezTo>
                          <a:pt x="2748270" y="807836"/>
                          <a:pt x="2718840" y="1025907"/>
                          <a:pt x="2750918" y="1238707"/>
                        </a:cubicBezTo>
                        <a:cubicBezTo>
                          <a:pt x="2772782" y="1516304"/>
                          <a:pt x="2690511" y="1612589"/>
                          <a:pt x="2750918" y="1858060"/>
                        </a:cubicBezTo>
                        <a:cubicBezTo>
                          <a:pt x="2768409" y="2086468"/>
                          <a:pt x="2688015" y="2147623"/>
                          <a:pt x="2750918" y="2311516"/>
                        </a:cubicBezTo>
                        <a:cubicBezTo>
                          <a:pt x="2815256" y="2492932"/>
                          <a:pt x="2738312" y="2552353"/>
                          <a:pt x="2750918" y="2764971"/>
                        </a:cubicBezTo>
                        <a:cubicBezTo>
                          <a:pt x="2757166" y="2975007"/>
                          <a:pt x="2721923" y="3105357"/>
                          <a:pt x="2750918" y="3317965"/>
                        </a:cubicBezTo>
                        <a:cubicBezTo>
                          <a:pt x="2391411" y="3354210"/>
                          <a:pt x="2278731" y="3319954"/>
                          <a:pt x="2008170" y="3317965"/>
                        </a:cubicBezTo>
                        <a:cubicBezTo>
                          <a:pt x="1707199" y="3325364"/>
                          <a:pt x="1485145" y="3283940"/>
                          <a:pt x="1375459" y="3317965"/>
                        </a:cubicBezTo>
                        <a:cubicBezTo>
                          <a:pt x="1190219" y="3327717"/>
                          <a:pt x="916713" y="3300841"/>
                          <a:pt x="687730" y="3317965"/>
                        </a:cubicBezTo>
                        <a:cubicBezTo>
                          <a:pt x="418832" y="3339087"/>
                          <a:pt x="233829" y="3269613"/>
                          <a:pt x="0" y="3317965"/>
                        </a:cubicBezTo>
                        <a:cubicBezTo>
                          <a:pt x="-31955" y="3031418"/>
                          <a:pt x="68695" y="2929305"/>
                          <a:pt x="0" y="2798150"/>
                        </a:cubicBezTo>
                        <a:cubicBezTo>
                          <a:pt x="-22169" y="2665988"/>
                          <a:pt x="29495" y="2401944"/>
                          <a:pt x="0" y="2178797"/>
                        </a:cubicBezTo>
                        <a:cubicBezTo>
                          <a:pt x="-31635" y="1972227"/>
                          <a:pt x="92777" y="1905980"/>
                          <a:pt x="0" y="1692162"/>
                        </a:cubicBezTo>
                        <a:cubicBezTo>
                          <a:pt x="-92417" y="1489115"/>
                          <a:pt x="32124" y="1289720"/>
                          <a:pt x="0" y="1139168"/>
                        </a:cubicBezTo>
                        <a:cubicBezTo>
                          <a:pt x="6954" y="938846"/>
                          <a:pt x="14393" y="826477"/>
                          <a:pt x="0" y="586174"/>
                        </a:cubicBezTo>
                        <a:cubicBezTo>
                          <a:pt x="-39044" y="354705"/>
                          <a:pt x="37210" y="30870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3701DCF-F7CE-4138-9F47-C5D59F123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8985" y="1858471"/>
            <a:ext cx="1413874" cy="1222489"/>
          </a:xfrm>
          <a:prstGeom prst="rect">
            <a:avLst/>
          </a:prstGeom>
        </p:spPr>
      </p:pic>
      <p:sp>
        <p:nvSpPr>
          <p:cNvPr id="13" name="矩形 1">
            <a:extLst>
              <a:ext uri="{FF2B5EF4-FFF2-40B4-BE49-F238E27FC236}">
                <a16:creationId xmlns:a16="http://schemas.microsoft.com/office/drawing/2014/main" id="{6CF47395-C5D4-4195-B776-EE51AF6D6560}"/>
              </a:ext>
            </a:extLst>
          </p:cNvPr>
          <p:cNvSpPr/>
          <p:nvPr/>
        </p:nvSpPr>
        <p:spPr>
          <a:xfrm>
            <a:off x="2298472" y="1741714"/>
            <a:ext cx="1559997" cy="1933302"/>
          </a:xfrm>
          <a:custGeom>
            <a:avLst/>
            <a:gdLst>
              <a:gd name="connsiteX0" fmla="*/ 0 w 1559997"/>
              <a:gd name="connsiteY0" fmla="*/ 0 h 1933302"/>
              <a:gd name="connsiteX1" fmla="*/ 389999 w 1559997"/>
              <a:gd name="connsiteY1" fmla="*/ 0 h 1933302"/>
              <a:gd name="connsiteX2" fmla="*/ 779998 w 1559997"/>
              <a:gd name="connsiteY2" fmla="*/ 0 h 1933302"/>
              <a:gd name="connsiteX3" fmla="*/ 1154397 w 1559997"/>
              <a:gd name="connsiteY3" fmla="*/ 0 h 1933302"/>
              <a:gd name="connsiteX4" fmla="*/ 1559997 w 1559997"/>
              <a:gd name="connsiteY4" fmla="*/ 0 h 1933302"/>
              <a:gd name="connsiteX5" fmla="*/ 1559997 w 1559997"/>
              <a:gd name="connsiteY5" fmla="*/ 360882 h 1933302"/>
              <a:gd name="connsiteX6" fmla="*/ 1559997 w 1559997"/>
              <a:gd name="connsiteY6" fmla="*/ 721766 h 1933302"/>
              <a:gd name="connsiteX7" fmla="*/ 1559997 w 1559997"/>
              <a:gd name="connsiteY7" fmla="*/ 1082648 h 1933302"/>
              <a:gd name="connsiteX8" fmla="*/ 1559997 w 1559997"/>
              <a:gd name="connsiteY8" fmla="*/ 1346867 h 1933302"/>
              <a:gd name="connsiteX9" fmla="*/ 1559997 w 1559997"/>
              <a:gd name="connsiteY9" fmla="*/ 1611085 h 1933302"/>
              <a:gd name="connsiteX10" fmla="*/ 1559997 w 1559997"/>
              <a:gd name="connsiteY10" fmla="*/ 1933302 h 1933302"/>
              <a:gd name="connsiteX11" fmla="*/ 1138797 w 1559997"/>
              <a:gd name="connsiteY11" fmla="*/ 1933302 h 1933302"/>
              <a:gd name="connsiteX12" fmla="*/ 779998 w 1559997"/>
              <a:gd name="connsiteY12" fmla="*/ 1933302 h 1933302"/>
              <a:gd name="connsiteX13" fmla="*/ 389999 w 1559997"/>
              <a:gd name="connsiteY13" fmla="*/ 1933302 h 1933302"/>
              <a:gd name="connsiteX14" fmla="*/ 0 w 1559997"/>
              <a:gd name="connsiteY14" fmla="*/ 1933302 h 1933302"/>
              <a:gd name="connsiteX15" fmla="*/ 0 w 1559997"/>
              <a:gd name="connsiteY15" fmla="*/ 1630417 h 1933302"/>
              <a:gd name="connsiteX16" fmla="*/ 0 w 1559997"/>
              <a:gd name="connsiteY16" fmla="*/ 1269534 h 1933302"/>
              <a:gd name="connsiteX17" fmla="*/ 0 w 1559997"/>
              <a:gd name="connsiteY17" fmla="*/ 985983 h 1933302"/>
              <a:gd name="connsiteX18" fmla="*/ 0 w 1559997"/>
              <a:gd name="connsiteY18" fmla="*/ 663767 h 1933302"/>
              <a:gd name="connsiteX19" fmla="*/ 0 w 1559997"/>
              <a:gd name="connsiteY19" fmla="*/ 341550 h 1933302"/>
              <a:gd name="connsiteX20" fmla="*/ 0 w 1559997"/>
              <a:gd name="connsiteY20" fmla="*/ 0 h 1933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59997" h="1933302" extrusionOk="0">
                <a:moveTo>
                  <a:pt x="0" y="0"/>
                </a:moveTo>
                <a:cubicBezTo>
                  <a:pt x="88369" y="-40917"/>
                  <a:pt x="256014" y="83128"/>
                  <a:pt x="389999" y="0"/>
                </a:cubicBezTo>
                <a:cubicBezTo>
                  <a:pt x="547007" y="-14584"/>
                  <a:pt x="573600" y="51671"/>
                  <a:pt x="779998" y="0"/>
                </a:cubicBezTo>
                <a:cubicBezTo>
                  <a:pt x="985551" y="-11205"/>
                  <a:pt x="1010351" y="22446"/>
                  <a:pt x="1154397" y="0"/>
                </a:cubicBezTo>
                <a:cubicBezTo>
                  <a:pt x="1261074" y="19766"/>
                  <a:pt x="1374723" y="-3604"/>
                  <a:pt x="1559997" y="0"/>
                </a:cubicBezTo>
                <a:cubicBezTo>
                  <a:pt x="1602762" y="173468"/>
                  <a:pt x="1555575" y="260230"/>
                  <a:pt x="1559997" y="360882"/>
                </a:cubicBezTo>
                <a:cubicBezTo>
                  <a:pt x="1542264" y="484368"/>
                  <a:pt x="1544734" y="612541"/>
                  <a:pt x="1559997" y="721766"/>
                </a:cubicBezTo>
                <a:cubicBezTo>
                  <a:pt x="1570674" y="888719"/>
                  <a:pt x="1520709" y="937961"/>
                  <a:pt x="1559997" y="1082648"/>
                </a:cubicBezTo>
                <a:cubicBezTo>
                  <a:pt x="1568548" y="1207430"/>
                  <a:pt x="1520901" y="1266456"/>
                  <a:pt x="1559997" y="1346867"/>
                </a:cubicBezTo>
                <a:cubicBezTo>
                  <a:pt x="1605501" y="1464695"/>
                  <a:pt x="1549084" y="1487220"/>
                  <a:pt x="1559997" y="1611085"/>
                </a:cubicBezTo>
                <a:cubicBezTo>
                  <a:pt x="1553747" y="1725190"/>
                  <a:pt x="1544082" y="1806109"/>
                  <a:pt x="1559997" y="1933302"/>
                </a:cubicBezTo>
                <a:cubicBezTo>
                  <a:pt x="1348500" y="1950869"/>
                  <a:pt x="1285397" y="1937691"/>
                  <a:pt x="1138797" y="1933302"/>
                </a:cubicBezTo>
                <a:cubicBezTo>
                  <a:pt x="964780" y="1933710"/>
                  <a:pt x="829079" y="1904746"/>
                  <a:pt x="779998" y="1933302"/>
                </a:cubicBezTo>
                <a:cubicBezTo>
                  <a:pt x="668216" y="1938307"/>
                  <a:pt x="545095" y="1915753"/>
                  <a:pt x="389999" y="1933302"/>
                </a:cubicBezTo>
                <a:cubicBezTo>
                  <a:pt x="226475" y="1947627"/>
                  <a:pt x="156928" y="1920319"/>
                  <a:pt x="0" y="1933302"/>
                </a:cubicBezTo>
                <a:cubicBezTo>
                  <a:pt x="-20741" y="1758818"/>
                  <a:pt x="47145" y="1705792"/>
                  <a:pt x="0" y="1630417"/>
                </a:cubicBezTo>
                <a:cubicBezTo>
                  <a:pt x="-2409" y="1559726"/>
                  <a:pt x="15716" y="1434465"/>
                  <a:pt x="0" y="1269534"/>
                </a:cubicBezTo>
                <a:cubicBezTo>
                  <a:pt x="-18686" y="1151721"/>
                  <a:pt x="69976" y="1124092"/>
                  <a:pt x="0" y="985983"/>
                </a:cubicBezTo>
                <a:cubicBezTo>
                  <a:pt x="-60493" y="865522"/>
                  <a:pt x="19682" y="749196"/>
                  <a:pt x="0" y="663767"/>
                </a:cubicBezTo>
                <a:cubicBezTo>
                  <a:pt x="15107" y="534148"/>
                  <a:pt x="7349" y="483028"/>
                  <a:pt x="0" y="341550"/>
                </a:cubicBezTo>
                <a:cubicBezTo>
                  <a:pt x="-31283" y="205351"/>
                  <a:pt x="28008" y="191321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851065843">
                  <a:custGeom>
                    <a:avLst/>
                    <a:gdLst>
                      <a:gd name="connsiteX0" fmla="*/ 0 w 2750918"/>
                      <a:gd name="connsiteY0" fmla="*/ 0 h 3317965"/>
                      <a:gd name="connsiteX1" fmla="*/ 687730 w 2750918"/>
                      <a:gd name="connsiteY1" fmla="*/ 0 h 3317965"/>
                      <a:gd name="connsiteX2" fmla="*/ 1375459 w 2750918"/>
                      <a:gd name="connsiteY2" fmla="*/ 0 h 3317965"/>
                      <a:gd name="connsiteX3" fmla="*/ 2035679 w 2750918"/>
                      <a:gd name="connsiteY3" fmla="*/ 0 h 3317965"/>
                      <a:gd name="connsiteX4" fmla="*/ 2750918 w 2750918"/>
                      <a:gd name="connsiteY4" fmla="*/ 0 h 3317965"/>
                      <a:gd name="connsiteX5" fmla="*/ 2750918 w 2750918"/>
                      <a:gd name="connsiteY5" fmla="*/ 619353 h 3317965"/>
                      <a:gd name="connsiteX6" fmla="*/ 2750918 w 2750918"/>
                      <a:gd name="connsiteY6" fmla="*/ 1238707 h 3317965"/>
                      <a:gd name="connsiteX7" fmla="*/ 2750918 w 2750918"/>
                      <a:gd name="connsiteY7" fmla="*/ 1858060 h 3317965"/>
                      <a:gd name="connsiteX8" fmla="*/ 2750918 w 2750918"/>
                      <a:gd name="connsiteY8" fmla="*/ 2311516 h 3317965"/>
                      <a:gd name="connsiteX9" fmla="*/ 2750918 w 2750918"/>
                      <a:gd name="connsiteY9" fmla="*/ 2764971 h 3317965"/>
                      <a:gd name="connsiteX10" fmla="*/ 2750918 w 2750918"/>
                      <a:gd name="connsiteY10" fmla="*/ 3317965 h 3317965"/>
                      <a:gd name="connsiteX11" fmla="*/ 2008170 w 2750918"/>
                      <a:gd name="connsiteY11" fmla="*/ 3317965 h 3317965"/>
                      <a:gd name="connsiteX12" fmla="*/ 1375459 w 2750918"/>
                      <a:gd name="connsiteY12" fmla="*/ 3317965 h 3317965"/>
                      <a:gd name="connsiteX13" fmla="*/ 687730 w 2750918"/>
                      <a:gd name="connsiteY13" fmla="*/ 3317965 h 3317965"/>
                      <a:gd name="connsiteX14" fmla="*/ 0 w 2750918"/>
                      <a:gd name="connsiteY14" fmla="*/ 3317965 h 3317965"/>
                      <a:gd name="connsiteX15" fmla="*/ 0 w 2750918"/>
                      <a:gd name="connsiteY15" fmla="*/ 2798150 h 3317965"/>
                      <a:gd name="connsiteX16" fmla="*/ 0 w 2750918"/>
                      <a:gd name="connsiteY16" fmla="*/ 2178797 h 3317965"/>
                      <a:gd name="connsiteX17" fmla="*/ 0 w 2750918"/>
                      <a:gd name="connsiteY17" fmla="*/ 1692162 h 3317965"/>
                      <a:gd name="connsiteX18" fmla="*/ 0 w 2750918"/>
                      <a:gd name="connsiteY18" fmla="*/ 1139168 h 3317965"/>
                      <a:gd name="connsiteX19" fmla="*/ 0 w 2750918"/>
                      <a:gd name="connsiteY19" fmla="*/ 586174 h 3317965"/>
                      <a:gd name="connsiteX20" fmla="*/ 0 w 2750918"/>
                      <a:gd name="connsiteY20" fmla="*/ 0 h 3317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750918" h="3317965" extrusionOk="0">
                        <a:moveTo>
                          <a:pt x="0" y="0"/>
                        </a:moveTo>
                        <a:cubicBezTo>
                          <a:pt x="201439" y="-66910"/>
                          <a:pt x="453885" y="92537"/>
                          <a:pt x="687730" y="0"/>
                        </a:cubicBezTo>
                        <a:cubicBezTo>
                          <a:pt x="937944" y="-38084"/>
                          <a:pt x="1017861" y="73270"/>
                          <a:pt x="1375459" y="0"/>
                        </a:cubicBezTo>
                        <a:cubicBezTo>
                          <a:pt x="1729228" y="-26892"/>
                          <a:pt x="1782537" y="23903"/>
                          <a:pt x="2035679" y="0"/>
                        </a:cubicBezTo>
                        <a:cubicBezTo>
                          <a:pt x="2260675" y="7996"/>
                          <a:pt x="2418864" y="35517"/>
                          <a:pt x="2750918" y="0"/>
                        </a:cubicBezTo>
                        <a:cubicBezTo>
                          <a:pt x="2819407" y="260620"/>
                          <a:pt x="2728773" y="453501"/>
                          <a:pt x="2750918" y="619353"/>
                        </a:cubicBezTo>
                        <a:cubicBezTo>
                          <a:pt x="2748270" y="807836"/>
                          <a:pt x="2718840" y="1025907"/>
                          <a:pt x="2750918" y="1238707"/>
                        </a:cubicBezTo>
                        <a:cubicBezTo>
                          <a:pt x="2772782" y="1516304"/>
                          <a:pt x="2690511" y="1612589"/>
                          <a:pt x="2750918" y="1858060"/>
                        </a:cubicBezTo>
                        <a:cubicBezTo>
                          <a:pt x="2768409" y="2086468"/>
                          <a:pt x="2688015" y="2147623"/>
                          <a:pt x="2750918" y="2311516"/>
                        </a:cubicBezTo>
                        <a:cubicBezTo>
                          <a:pt x="2815256" y="2492932"/>
                          <a:pt x="2738312" y="2552353"/>
                          <a:pt x="2750918" y="2764971"/>
                        </a:cubicBezTo>
                        <a:cubicBezTo>
                          <a:pt x="2757166" y="2975007"/>
                          <a:pt x="2721923" y="3105357"/>
                          <a:pt x="2750918" y="3317965"/>
                        </a:cubicBezTo>
                        <a:cubicBezTo>
                          <a:pt x="2391411" y="3354210"/>
                          <a:pt x="2278731" y="3319954"/>
                          <a:pt x="2008170" y="3317965"/>
                        </a:cubicBezTo>
                        <a:cubicBezTo>
                          <a:pt x="1707199" y="3325364"/>
                          <a:pt x="1485145" y="3283940"/>
                          <a:pt x="1375459" y="3317965"/>
                        </a:cubicBezTo>
                        <a:cubicBezTo>
                          <a:pt x="1190219" y="3327717"/>
                          <a:pt x="916713" y="3300841"/>
                          <a:pt x="687730" y="3317965"/>
                        </a:cubicBezTo>
                        <a:cubicBezTo>
                          <a:pt x="418832" y="3339087"/>
                          <a:pt x="233829" y="3269613"/>
                          <a:pt x="0" y="3317965"/>
                        </a:cubicBezTo>
                        <a:cubicBezTo>
                          <a:pt x="-31955" y="3031418"/>
                          <a:pt x="68695" y="2929305"/>
                          <a:pt x="0" y="2798150"/>
                        </a:cubicBezTo>
                        <a:cubicBezTo>
                          <a:pt x="-22169" y="2665988"/>
                          <a:pt x="29495" y="2401944"/>
                          <a:pt x="0" y="2178797"/>
                        </a:cubicBezTo>
                        <a:cubicBezTo>
                          <a:pt x="-31635" y="1972227"/>
                          <a:pt x="92777" y="1905980"/>
                          <a:pt x="0" y="1692162"/>
                        </a:cubicBezTo>
                        <a:cubicBezTo>
                          <a:pt x="-92417" y="1489115"/>
                          <a:pt x="32124" y="1289720"/>
                          <a:pt x="0" y="1139168"/>
                        </a:cubicBezTo>
                        <a:cubicBezTo>
                          <a:pt x="6954" y="938846"/>
                          <a:pt x="14393" y="826477"/>
                          <a:pt x="0" y="586174"/>
                        </a:cubicBezTo>
                        <a:cubicBezTo>
                          <a:pt x="-39044" y="354705"/>
                          <a:pt x="37210" y="30870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8" name="圖片 7" descr="一張含有 地圖 的圖片&#10;&#10;自動產生的描述">
            <a:extLst>
              <a:ext uri="{FF2B5EF4-FFF2-40B4-BE49-F238E27FC236}">
                <a16:creationId xmlns:a16="http://schemas.microsoft.com/office/drawing/2014/main" id="{B03645BC-CE7D-4DCD-A2D5-865A1016F5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4469" y="978628"/>
            <a:ext cx="3540340" cy="5335243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D4623963-3A94-4626-967B-34A721BA601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931"/>
          <a:stretch/>
        </p:blipFill>
        <p:spPr>
          <a:xfrm>
            <a:off x="4436542" y="1837975"/>
            <a:ext cx="2464526" cy="11079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1"/>
            </a:solidFill>
          </a:ln>
          <a:effectLst/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0F45FB4F-114C-4911-BEB4-9E5379C330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8564" y="5310675"/>
            <a:ext cx="1783459" cy="10031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105904C9-74D8-45CC-909E-BCCE26166C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69840" y="4203072"/>
            <a:ext cx="1620575" cy="9115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B61BDAB2-0DF8-4AEB-AC57-3A464B1B09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04469" y="782246"/>
            <a:ext cx="1528354" cy="8596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8C2881DE-AA87-4E7E-A0BB-9697E2BA05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56663" y="3154345"/>
            <a:ext cx="1500977" cy="844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EF98955F-5997-471B-9E4D-2A0775BB670D}"/>
              </a:ext>
            </a:extLst>
          </p:cNvPr>
          <p:cNvCxnSpPr/>
          <p:nvPr/>
        </p:nvCxnSpPr>
        <p:spPr>
          <a:xfrm>
            <a:off x="7743604" y="1272633"/>
            <a:ext cx="571989" cy="59509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403FA6C2-718E-4DD4-85B2-1F103CCFE979}"/>
              </a:ext>
            </a:extLst>
          </p:cNvPr>
          <p:cNvCxnSpPr>
            <a:cxnSpLocks/>
          </p:cNvCxnSpPr>
          <p:nvPr/>
        </p:nvCxnSpPr>
        <p:spPr>
          <a:xfrm flipV="1">
            <a:off x="5948405" y="2978089"/>
            <a:ext cx="1757041" cy="66816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6FCAD9E4-7F2A-4DE9-A7E2-026F5349DDB3}"/>
              </a:ext>
            </a:extLst>
          </p:cNvPr>
          <p:cNvCxnSpPr>
            <a:cxnSpLocks/>
          </p:cNvCxnSpPr>
          <p:nvPr/>
        </p:nvCxnSpPr>
        <p:spPr>
          <a:xfrm>
            <a:off x="6882023" y="2691394"/>
            <a:ext cx="977725" cy="12656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7A1CB70E-8E8C-4893-8E23-953AF4D53414}"/>
              </a:ext>
            </a:extLst>
          </p:cNvPr>
          <p:cNvCxnSpPr>
            <a:cxnSpLocks/>
          </p:cNvCxnSpPr>
          <p:nvPr/>
        </p:nvCxnSpPr>
        <p:spPr>
          <a:xfrm flipV="1">
            <a:off x="6671972" y="3532158"/>
            <a:ext cx="767119" cy="67091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00BB36D7-E1EF-48E5-98E9-6A6CDF2B4083}"/>
              </a:ext>
            </a:extLst>
          </p:cNvPr>
          <p:cNvCxnSpPr>
            <a:cxnSpLocks/>
          </p:cNvCxnSpPr>
          <p:nvPr/>
        </p:nvCxnSpPr>
        <p:spPr>
          <a:xfrm flipV="1">
            <a:off x="6826925" y="4645981"/>
            <a:ext cx="493324" cy="66469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1" name="圖片 30">
            <a:extLst>
              <a:ext uri="{FF2B5EF4-FFF2-40B4-BE49-F238E27FC236}">
                <a16:creationId xmlns:a16="http://schemas.microsoft.com/office/drawing/2014/main" id="{3D9A769F-C7A1-4702-9155-7E154B8CEC0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31201" y="0"/>
            <a:ext cx="873713" cy="873713"/>
          </a:xfrm>
          <a:prstGeom prst="rect">
            <a:avLst/>
          </a:prstGeom>
        </p:spPr>
      </p:pic>
      <p:pic>
        <p:nvPicPr>
          <p:cNvPr id="32" name="圖片 31">
            <a:extLst>
              <a:ext uri="{FF2B5EF4-FFF2-40B4-BE49-F238E27FC236}">
                <a16:creationId xmlns:a16="http://schemas.microsoft.com/office/drawing/2014/main" id="{0D84846C-78FC-4064-B4F2-A99AD798322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81708" y="978276"/>
            <a:ext cx="772698" cy="772698"/>
          </a:xfrm>
          <a:prstGeom prst="rect">
            <a:avLst/>
          </a:prstGeom>
        </p:spPr>
      </p:pic>
      <p:sp>
        <p:nvSpPr>
          <p:cNvPr id="33" name="文字方塊 32">
            <a:extLst>
              <a:ext uri="{FF2B5EF4-FFF2-40B4-BE49-F238E27FC236}">
                <a16:creationId xmlns:a16="http://schemas.microsoft.com/office/drawing/2014/main" id="{65671967-4100-4AF0-A51E-3076A781A8DB}"/>
              </a:ext>
            </a:extLst>
          </p:cNvPr>
          <p:cNvSpPr txBox="1"/>
          <p:nvPr/>
        </p:nvSpPr>
        <p:spPr>
          <a:xfrm>
            <a:off x="4357070" y="2891081"/>
            <a:ext cx="1877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latin typeface="Poppins Light" panose="00000400000000000000"/>
              </a:rPr>
              <a:t>CMUH(Taichung)</a:t>
            </a:r>
            <a:endParaRPr lang="zh-TW" altLang="en-US" sz="1400" dirty="0">
              <a:latin typeface="Poppins Light" panose="00000400000000000000"/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4A607728-0325-4609-ACAD-95F259808EF5}"/>
              </a:ext>
            </a:extLst>
          </p:cNvPr>
          <p:cNvSpPr txBox="1"/>
          <p:nvPr/>
        </p:nvSpPr>
        <p:spPr>
          <a:xfrm>
            <a:off x="4356487" y="3929135"/>
            <a:ext cx="1478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>
                <a:latin typeface="Poppins Light" panose="00000400000000000000"/>
              </a:rPr>
              <a:t>CMUCH (Taichung)</a:t>
            </a:r>
            <a:endParaRPr lang="zh-TW" altLang="en-US" sz="1200" dirty="0">
              <a:latin typeface="Poppins Light" panose="00000400000000000000"/>
            </a:endParaRP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320480D4-8D54-4547-81E5-903A900EF8BE}"/>
              </a:ext>
            </a:extLst>
          </p:cNvPr>
          <p:cNvSpPr txBox="1"/>
          <p:nvPr/>
        </p:nvSpPr>
        <p:spPr>
          <a:xfrm>
            <a:off x="5162761" y="5046198"/>
            <a:ext cx="18158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200" dirty="0">
                <a:latin typeface="Poppins Light" panose="00000400000000000000"/>
              </a:rPr>
              <a:t>CMUBH(Yunlin)</a:t>
            </a:r>
            <a:endParaRPr lang="zh-TW" altLang="en-US" sz="1200" dirty="0">
              <a:latin typeface="Poppins Light" panose="00000400000000000000"/>
            </a:endParaRP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79EEDEFF-7402-4560-8470-FEF97D68B77A}"/>
              </a:ext>
            </a:extLst>
          </p:cNvPr>
          <p:cNvSpPr txBox="1"/>
          <p:nvPr/>
        </p:nvSpPr>
        <p:spPr>
          <a:xfrm>
            <a:off x="5001973" y="6269557"/>
            <a:ext cx="150570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200" dirty="0">
                <a:latin typeface="Poppins Light" panose="00000400000000000000"/>
              </a:rPr>
              <a:t>ANH(Tainan)</a:t>
            </a:r>
            <a:endParaRPr lang="zh-TW" altLang="en-US" sz="1200" dirty="0">
              <a:latin typeface="Poppins Light" panose="00000400000000000000"/>
            </a:endParaRP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C735F8B0-4181-4452-B4D2-BB1C61F21251}"/>
              </a:ext>
            </a:extLst>
          </p:cNvPr>
          <p:cNvSpPr txBox="1"/>
          <p:nvPr/>
        </p:nvSpPr>
        <p:spPr>
          <a:xfrm>
            <a:off x="6114836" y="1572072"/>
            <a:ext cx="1927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latin typeface="Poppins Light" panose="00000400000000000000"/>
              </a:rPr>
              <a:t>CMUHH(Hsinchu) </a:t>
            </a:r>
            <a:endParaRPr lang="zh-TW" altLang="en-US" sz="1200" dirty="0">
              <a:latin typeface="Poppins Light" panose="00000400000000000000"/>
            </a:endParaRP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85070C9A-11F9-4016-AFAD-3FDD9C8F55D5}"/>
              </a:ext>
            </a:extLst>
          </p:cNvPr>
          <p:cNvSpPr txBox="1"/>
          <p:nvPr/>
        </p:nvSpPr>
        <p:spPr>
          <a:xfrm>
            <a:off x="8135027" y="4033654"/>
            <a:ext cx="396988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400" dirty="0">
                <a:latin typeface="Poppins" panose="00000500000000000000" pitchFamily="2" charset="0"/>
                <a:cs typeface="Poppins" panose="00000500000000000000" pitchFamily="2" charset="0"/>
              </a:rPr>
              <a:t>China Medical University Hospital(CMUH) since 1980.</a:t>
            </a:r>
          </a:p>
          <a:p>
            <a:endParaRPr lang="en-US" altLang="zh-TW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altLang="zh-TW" sz="1400" dirty="0">
                <a:latin typeface="Poppins" panose="00000500000000000000" pitchFamily="2" charset="0"/>
                <a:cs typeface="Poppins" panose="00000500000000000000" pitchFamily="2" charset="0"/>
              </a:rPr>
              <a:t>There are 2,200 beds.</a:t>
            </a:r>
          </a:p>
          <a:p>
            <a:endParaRPr lang="en-US" altLang="zh-TW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altLang="zh-TW" sz="1400" dirty="0">
                <a:latin typeface="Poppins" panose="00000500000000000000" pitchFamily="2" charset="0"/>
                <a:cs typeface="Poppins" panose="00000500000000000000" pitchFamily="2" charset="0"/>
              </a:rPr>
              <a:t>6000 employees</a:t>
            </a:r>
          </a:p>
          <a:p>
            <a:r>
              <a:rPr lang="en-US" altLang="zh-TW" sz="1400" dirty="0">
                <a:latin typeface="Poppins" panose="00000500000000000000" pitchFamily="2" charset="0"/>
                <a:cs typeface="Poppins" panose="00000500000000000000" pitchFamily="2" charset="0"/>
              </a:rPr>
              <a:t>(884 Physician &amp;2,615Nurses)</a:t>
            </a:r>
            <a:endParaRPr lang="zh-TW" altLang="en-US" sz="1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64B68308-2D04-4CC4-B65C-7EE2AEA425E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31229" y="4202074"/>
            <a:ext cx="1507930" cy="1141136"/>
          </a:xfrm>
          <a:prstGeom prst="rect">
            <a:avLst/>
          </a:prstGeom>
        </p:spPr>
      </p:pic>
      <p:sp>
        <p:nvSpPr>
          <p:cNvPr id="39" name="文字方塊 38">
            <a:extLst>
              <a:ext uri="{FF2B5EF4-FFF2-40B4-BE49-F238E27FC236}">
                <a16:creationId xmlns:a16="http://schemas.microsoft.com/office/drawing/2014/main" id="{44B41698-9749-4B8D-8155-6E68FF3D7CA3}"/>
              </a:ext>
            </a:extLst>
          </p:cNvPr>
          <p:cNvSpPr txBox="1"/>
          <p:nvPr/>
        </p:nvSpPr>
        <p:spPr>
          <a:xfrm>
            <a:off x="558199" y="3207961"/>
            <a:ext cx="1543268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altLang="zh-TW" sz="1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Yi-Chieh Lin</a:t>
            </a:r>
          </a:p>
          <a:p>
            <a:r>
              <a:rPr lang="en-US" altLang="zh-TW" sz="9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Clinical engineer ,CMUH </a:t>
            </a:r>
            <a:endParaRPr lang="zh-TW" altLang="en-US" sz="900" dirty="0">
              <a:solidFill>
                <a:schemeClr val="bg2">
                  <a:lumMod val="25000"/>
                </a:schemeClr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CE8446B5-0917-459B-8B45-A002BD5FB852}"/>
              </a:ext>
            </a:extLst>
          </p:cNvPr>
          <p:cNvSpPr txBox="1"/>
          <p:nvPr/>
        </p:nvSpPr>
        <p:spPr>
          <a:xfrm>
            <a:off x="2554344" y="5414866"/>
            <a:ext cx="10431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200" dirty="0">
                <a:latin typeface="Poppins Light" panose="00000400000000000000" pitchFamily="2" charset="0"/>
                <a:cs typeface="Poppins Light" panose="00000400000000000000" pitchFamily="2" charset="0"/>
              </a:rPr>
              <a:t>MICU team</a:t>
            </a:r>
            <a:endParaRPr lang="zh-TW" altLang="en-US" sz="12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572">
        <p:cut/>
      </p:transition>
    </mc:Choice>
    <mc:Fallback xmlns="">
      <p:transition spd="slow" advTm="42572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407" y="866701"/>
            <a:ext cx="2601057" cy="556632"/>
          </a:xfrm>
        </p:spPr>
        <p:txBody>
          <a:bodyPr anchor="t">
            <a:normAutofit fontScale="90000"/>
          </a:bodyPr>
          <a:lstStyle/>
          <a:p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Description</a:t>
            </a:r>
            <a:endParaRPr lang="es-MX" sz="3600" dirty="0">
              <a:solidFill>
                <a:srgbClr val="0070C0"/>
              </a:solidFill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>
          <a:xfrm>
            <a:off x="275067" y="1567144"/>
            <a:ext cx="6521249" cy="396841"/>
          </a:xfrm>
        </p:spPr>
        <p:txBody>
          <a:bodyPr>
            <a:noAutofit/>
          </a:bodyPr>
          <a:lstStyle/>
          <a:p>
            <a:r>
              <a:rPr lang="en-US" altLang="zh-TW" dirty="0">
                <a:latin typeface="Poppins Light" panose="00000400000000000000" pitchFamily="2" charset="0"/>
                <a:cs typeface="Poppins Light" panose="00000400000000000000" pitchFamily="2" charset="0"/>
              </a:rPr>
              <a:t>Clinical engineer collects data &amp; analysis</a:t>
            </a:r>
            <a:endParaRPr lang="zh-TW" altLang="en-US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0A1AEBB8-DCA0-4B27-9D28-23CDA39776D1}"/>
              </a:ext>
            </a:extLst>
          </p:cNvPr>
          <p:cNvGrpSpPr/>
          <p:nvPr/>
        </p:nvGrpSpPr>
        <p:grpSpPr>
          <a:xfrm>
            <a:off x="483410" y="2217015"/>
            <a:ext cx="10705369" cy="3073841"/>
            <a:chOff x="370937" y="2076127"/>
            <a:chExt cx="10705369" cy="3073841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88DFEDEE-837B-4AEB-989F-AE42F608F978}"/>
                </a:ext>
              </a:extLst>
            </p:cNvPr>
            <p:cNvSpPr/>
            <p:nvPr/>
          </p:nvSpPr>
          <p:spPr>
            <a:xfrm>
              <a:off x="370937" y="2076127"/>
              <a:ext cx="2475450" cy="2590763"/>
            </a:xfrm>
            <a:prstGeom prst="rect">
              <a:avLst/>
            </a:prstGeom>
            <a:blipFill rotWithShape="1">
              <a:blip r:embed="rId2"/>
              <a:srcRect/>
              <a:stretch>
                <a:fillRect l="-34000" r="-34000"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 dirty="0"/>
            </a:p>
          </p:txBody>
        </p:sp>
        <p:sp>
          <p:nvSpPr>
            <p:cNvPr id="31" name="手繪多邊形: 圖案 30">
              <a:extLst>
                <a:ext uri="{FF2B5EF4-FFF2-40B4-BE49-F238E27FC236}">
                  <a16:creationId xmlns:a16="http://schemas.microsoft.com/office/drawing/2014/main" id="{45E61991-6AE2-4B3F-B043-5F1822446CD0}"/>
                </a:ext>
              </a:extLst>
            </p:cNvPr>
            <p:cNvSpPr/>
            <p:nvPr/>
          </p:nvSpPr>
          <p:spPr>
            <a:xfrm>
              <a:off x="483409" y="4925685"/>
              <a:ext cx="2475450" cy="224283"/>
            </a:xfrm>
            <a:custGeom>
              <a:avLst/>
              <a:gdLst>
                <a:gd name="connsiteX0" fmla="*/ 0 w 2475450"/>
                <a:gd name="connsiteY0" fmla="*/ 0 h 224283"/>
                <a:gd name="connsiteX1" fmla="*/ 2475450 w 2475450"/>
                <a:gd name="connsiteY1" fmla="*/ 0 h 224283"/>
                <a:gd name="connsiteX2" fmla="*/ 2475450 w 2475450"/>
                <a:gd name="connsiteY2" fmla="*/ 224283 h 224283"/>
                <a:gd name="connsiteX3" fmla="*/ 0 w 2475450"/>
                <a:gd name="connsiteY3" fmla="*/ 224283 h 224283"/>
                <a:gd name="connsiteX4" fmla="*/ 0 w 2475450"/>
                <a:gd name="connsiteY4" fmla="*/ 0 h 224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5450" h="224283">
                  <a:moveTo>
                    <a:pt x="0" y="0"/>
                  </a:moveTo>
                  <a:lnTo>
                    <a:pt x="2475450" y="0"/>
                  </a:lnTo>
                  <a:lnTo>
                    <a:pt x="2475450" y="224283"/>
                  </a:lnTo>
                  <a:lnTo>
                    <a:pt x="0" y="22428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TW" sz="1400" kern="1200" dirty="0">
                  <a:latin typeface="Poppins Light" panose="00000400000000000000" pitchFamily="2" charset="0"/>
                  <a:cs typeface="Poppins Light" panose="00000400000000000000" pitchFamily="2" charset="0"/>
                </a:rPr>
                <a:t>1. Export raw  data</a:t>
              </a:r>
              <a:endParaRPr lang="zh-TW" altLang="en-US" sz="1400" kern="1200" dirty="0">
                <a:latin typeface="Poppins Light" panose="00000400000000000000" pitchFamily="2" charset="0"/>
                <a:cs typeface="Poppins Light" panose="00000400000000000000" pitchFamily="2" charset="0"/>
              </a:endParaRPr>
            </a:p>
          </p:txBody>
        </p:sp>
        <p:sp>
          <p:nvSpPr>
            <p:cNvPr id="34" name="手繪多邊形: 圖案 33">
              <a:extLst>
                <a:ext uri="{FF2B5EF4-FFF2-40B4-BE49-F238E27FC236}">
                  <a16:creationId xmlns:a16="http://schemas.microsoft.com/office/drawing/2014/main" id="{0BDF239D-8864-46F7-AF49-AC8F11F24A02}"/>
                </a:ext>
              </a:extLst>
            </p:cNvPr>
            <p:cNvSpPr/>
            <p:nvPr/>
          </p:nvSpPr>
          <p:spPr>
            <a:xfrm>
              <a:off x="3189225" y="4925685"/>
              <a:ext cx="2475450" cy="224283"/>
            </a:xfrm>
            <a:custGeom>
              <a:avLst/>
              <a:gdLst>
                <a:gd name="connsiteX0" fmla="*/ 0 w 2475450"/>
                <a:gd name="connsiteY0" fmla="*/ 0 h 224283"/>
                <a:gd name="connsiteX1" fmla="*/ 2475450 w 2475450"/>
                <a:gd name="connsiteY1" fmla="*/ 0 h 224283"/>
                <a:gd name="connsiteX2" fmla="*/ 2475450 w 2475450"/>
                <a:gd name="connsiteY2" fmla="*/ 224283 h 224283"/>
                <a:gd name="connsiteX3" fmla="*/ 0 w 2475450"/>
                <a:gd name="connsiteY3" fmla="*/ 224283 h 224283"/>
                <a:gd name="connsiteX4" fmla="*/ 0 w 2475450"/>
                <a:gd name="connsiteY4" fmla="*/ 0 h 224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5450" h="224283">
                  <a:moveTo>
                    <a:pt x="0" y="0"/>
                  </a:moveTo>
                  <a:lnTo>
                    <a:pt x="2475450" y="0"/>
                  </a:lnTo>
                  <a:lnTo>
                    <a:pt x="2475450" y="224283"/>
                  </a:lnTo>
                  <a:lnTo>
                    <a:pt x="0" y="22428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TW" sz="1400" kern="1200" dirty="0">
                  <a:latin typeface="Poppins Light" panose="00000400000000000000" pitchFamily="2" charset="0"/>
                  <a:cs typeface="Poppins Light" panose="00000400000000000000" pitchFamily="2" charset="0"/>
                </a:rPr>
                <a:t>2. data partitioning</a:t>
              </a:r>
              <a:endParaRPr lang="zh-TW" altLang="en-US" sz="1400" kern="1200" dirty="0">
                <a:latin typeface="Poppins Light" panose="00000400000000000000" pitchFamily="2" charset="0"/>
                <a:cs typeface="Poppins Light" panose="00000400000000000000" pitchFamily="2" charset="0"/>
              </a:endParaRPr>
            </a:p>
          </p:txBody>
        </p:sp>
        <p:sp>
          <p:nvSpPr>
            <p:cNvPr id="37" name="手繪多邊形: 圖案 36">
              <a:extLst>
                <a:ext uri="{FF2B5EF4-FFF2-40B4-BE49-F238E27FC236}">
                  <a16:creationId xmlns:a16="http://schemas.microsoft.com/office/drawing/2014/main" id="{4D33168F-A773-421B-9047-D0AAE5613BDE}"/>
                </a:ext>
              </a:extLst>
            </p:cNvPr>
            <p:cNvSpPr/>
            <p:nvPr/>
          </p:nvSpPr>
          <p:spPr>
            <a:xfrm>
              <a:off x="5895040" y="4925685"/>
              <a:ext cx="2475450" cy="224283"/>
            </a:xfrm>
            <a:custGeom>
              <a:avLst/>
              <a:gdLst>
                <a:gd name="connsiteX0" fmla="*/ 0 w 2475450"/>
                <a:gd name="connsiteY0" fmla="*/ 0 h 224283"/>
                <a:gd name="connsiteX1" fmla="*/ 2475450 w 2475450"/>
                <a:gd name="connsiteY1" fmla="*/ 0 h 224283"/>
                <a:gd name="connsiteX2" fmla="*/ 2475450 w 2475450"/>
                <a:gd name="connsiteY2" fmla="*/ 224283 h 224283"/>
                <a:gd name="connsiteX3" fmla="*/ 0 w 2475450"/>
                <a:gd name="connsiteY3" fmla="*/ 224283 h 224283"/>
                <a:gd name="connsiteX4" fmla="*/ 0 w 2475450"/>
                <a:gd name="connsiteY4" fmla="*/ 0 h 224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5450" h="224283">
                  <a:moveTo>
                    <a:pt x="0" y="0"/>
                  </a:moveTo>
                  <a:lnTo>
                    <a:pt x="2475450" y="0"/>
                  </a:lnTo>
                  <a:lnTo>
                    <a:pt x="2475450" y="224283"/>
                  </a:lnTo>
                  <a:lnTo>
                    <a:pt x="0" y="22428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TW" sz="1400" kern="1200" dirty="0">
                  <a:latin typeface="Poppins Light" panose="00000400000000000000" pitchFamily="2" charset="0"/>
                  <a:cs typeface="Poppins Light" panose="00000400000000000000" pitchFamily="2" charset="0"/>
                </a:rPr>
                <a:t>3. parameter selection</a:t>
              </a:r>
              <a:endParaRPr lang="zh-TW" altLang="en-US" sz="1400" kern="1200" dirty="0">
                <a:latin typeface="Poppins Light" panose="00000400000000000000" pitchFamily="2" charset="0"/>
                <a:cs typeface="Poppins Light" panose="00000400000000000000" pitchFamily="2" charset="0"/>
              </a:endParaRPr>
            </a:p>
          </p:txBody>
        </p:sp>
        <p:sp>
          <p:nvSpPr>
            <p:cNvPr id="40" name="手繪多邊形: 圖案 39">
              <a:extLst>
                <a:ext uri="{FF2B5EF4-FFF2-40B4-BE49-F238E27FC236}">
                  <a16:creationId xmlns:a16="http://schemas.microsoft.com/office/drawing/2014/main" id="{208EF63E-9843-4CE5-8F18-08F24676DA67}"/>
                </a:ext>
              </a:extLst>
            </p:cNvPr>
            <p:cNvSpPr/>
            <p:nvPr/>
          </p:nvSpPr>
          <p:spPr>
            <a:xfrm>
              <a:off x="8600856" y="4925685"/>
              <a:ext cx="2475450" cy="224283"/>
            </a:xfrm>
            <a:custGeom>
              <a:avLst/>
              <a:gdLst>
                <a:gd name="connsiteX0" fmla="*/ 0 w 2475450"/>
                <a:gd name="connsiteY0" fmla="*/ 0 h 224283"/>
                <a:gd name="connsiteX1" fmla="*/ 2475450 w 2475450"/>
                <a:gd name="connsiteY1" fmla="*/ 0 h 224283"/>
                <a:gd name="connsiteX2" fmla="*/ 2475450 w 2475450"/>
                <a:gd name="connsiteY2" fmla="*/ 224283 h 224283"/>
                <a:gd name="connsiteX3" fmla="*/ 0 w 2475450"/>
                <a:gd name="connsiteY3" fmla="*/ 224283 h 224283"/>
                <a:gd name="connsiteX4" fmla="*/ 0 w 2475450"/>
                <a:gd name="connsiteY4" fmla="*/ 0 h 224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5450" h="224283">
                  <a:moveTo>
                    <a:pt x="0" y="0"/>
                  </a:moveTo>
                  <a:lnTo>
                    <a:pt x="2475450" y="0"/>
                  </a:lnTo>
                  <a:lnTo>
                    <a:pt x="2475450" y="224283"/>
                  </a:lnTo>
                  <a:lnTo>
                    <a:pt x="0" y="22428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TW" sz="1400" kern="1200" dirty="0">
                  <a:latin typeface="Poppins Light" panose="00000400000000000000" pitchFamily="2" charset="0"/>
                  <a:cs typeface="Poppins Light" panose="00000400000000000000" pitchFamily="2" charset="0"/>
                </a:rPr>
                <a:t>4. Make a dashboard</a:t>
              </a:r>
              <a:endParaRPr lang="zh-TW" altLang="en-US" sz="1400" kern="1200" dirty="0">
                <a:latin typeface="Poppins Light" panose="00000400000000000000" pitchFamily="2" charset="0"/>
                <a:cs typeface="Poppins Light" panose="00000400000000000000" pitchFamily="2" charset="0"/>
              </a:endParaRPr>
            </a:p>
          </p:txBody>
        </p:sp>
      </p:grpSp>
      <p:graphicFrame>
        <p:nvGraphicFramePr>
          <p:cNvPr id="13" name="圖表 12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7603247"/>
              </p:ext>
            </p:extLst>
          </p:nvPr>
        </p:nvGraphicFramePr>
        <p:xfrm>
          <a:off x="5863574" y="2214380"/>
          <a:ext cx="2763328" cy="2590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圖片 10">
            <a:extLst>
              <a:ext uri="{FF2B5EF4-FFF2-40B4-BE49-F238E27FC236}">
                <a16:creationId xmlns:a16="http://schemas.microsoft.com/office/drawing/2014/main" id="{4895008B-A6A0-49B9-999D-8B69F7EEF4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2502" y="2214379"/>
            <a:ext cx="2764646" cy="25907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79565717-28C7-4F4D-81EC-CBEE0AB2B4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3328" y="2214379"/>
            <a:ext cx="2995262" cy="25907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橢圓 3">
            <a:extLst>
              <a:ext uri="{FF2B5EF4-FFF2-40B4-BE49-F238E27FC236}">
                <a16:creationId xmlns:a16="http://schemas.microsoft.com/office/drawing/2014/main" id="{2907AB18-DD69-4F75-87AC-04B6AE7229A5}"/>
              </a:ext>
            </a:extLst>
          </p:cNvPr>
          <p:cNvSpPr/>
          <p:nvPr/>
        </p:nvSpPr>
        <p:spPr>
          <a:xfrm>
            <a:off x="1475117" y="5549651"/>
            <a:ext cx="750498" cy="638355"/>
          </a:xfrm>
          <a:prstGeom prst="ellipse">
            <a:avLst/>
          </a:prstGeom>
          <a:solidFill>
            <a:srgbClr val="01A4D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１</a:t>
            </a: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1801F14B-BE23-4808-8B5E-D20FA7624249}"/>
              </a:ext>
            </a:extLst>
          </p:cNvPr>
          <p:cNvSpPr/>
          <p:nvPr/>
        </p:nvSpPr>
        <p:spPr>
          <a:xfrm>
            <a:off x="9697687" y="5549650"/>
            <a:ext cx="750498" cy="638355"/>
          </a:xfrm>
          <a:prstGeom prst="ellipse">
            <a:avLst/>
          </a:prstGeom>
          <a:solidFill>
            <a:srgbClr val="01A4D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４</a:t>
            </a: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7E5935F4-2314-4733-BBDE-FF4BB7F49713}"/>
              </a:ext>
            </a:extLst>
          </p:cNvPr>
          <p:cNvSpPr/>
          <p:nvPr/>
        </p:nvSpPr>
        <p:spPr>
          <a:xfrm>
            <a:off x="6853231" y="5535273"/>
            <a:ext cx="750498" cy="638355"/>
          </a:xfrm>
          <a:prstGeom prst="ellipse">
            <a:avLst/>
          </a:prstGeom>
          <a:solidFill>
            <a:srgbClr val="01A4D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３</a:t>
            </a:r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253B277A-F897-4BBF-9D7E-38314802A6FF}"/>
              </a:ext>
            </a:extLst>
          </p:cNvPr>
          <p:cNvSpPr/>
          <p:nvPr/>
        </p:nvSpPr>
        <p:spPr>
          <a:xfrm>
            <a:off x="4164174" y="5535272"/>
            <a:ext cx="750498" cy="638355"/>
          </a:xfrm>
          <a:prstGeom prst="ellipse">
            <a:avLst/>
          </a:prstGeom>
          <a:solidFill>
            <a:srgbClr val="01A4D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２</a:t>
            </a:r>
          </a:p>
        </p:txBody>
      </p:sp>
      <p:sp>
        <p:nvSpPr>
          <p:cNvPr id="5" name="箭號: 向右 4">
            <a:extLst>
              <a:ext uri="{FF2B5EF4-FFF2-40B4-BE49-F238E27FC236}">
                <a16:creationId xmlns:a16="http://schemas.microsoft.com/office/drawing/2014/main" id="{DDDEB8A1-8AB4-49E0-A50D-49CB8B81830B}"/>
              </a:ext>
            </a:extLst>
          </p:cNvPr>
          <p:cNvSpPr/>
          <p:nvPr/>
        </p:nvSpPr>
        <p:spPr>
          <a:xfrm>
            <a:off x="2829464" y="5727940"/>
            <a:ext cx="750498" cy="2633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箭號: 向右 18">
            <a:extLst>
              <a:ext uri="{FF2B5EF4-FFF2-40B4-BE49-F238E27FC236}">
                <a16:creationId xmlns:a16="http://schemas.microsoft.com/office/drawing/2014/main" id="{FDD9CA5B-D808-4FF0-B28F-D7ABB5C2F819}"/>
              </a:ext>
            </a:extLst>
          </p:cNvPr>
          <p:cNvSpPr/>
          <p:nvPr/>
        </p:nvSpPr>
        <p:spPr>
          <a:xfrm>
            <a:off x="8362977" y="5769381"/>
            <a:ext cx="750498" cy="2633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箭號: 向右 19">
            <a:extLst>
              <a:ext uri="{FF2B5EF4-FFF2-40B4-BE49-F238E27FC236}">
                <a16:creationId xmlns:a16="http://schemas.microsoft.com/office/drawing/2014/main" id="{3EF83858-084A-4F6A-84BC-AFB2CEE93C26}"/>
              </a:ext>
            </a:extLst>
          </p:cNvPr>
          <p:cNvSpPr/>
          <p:nvPr/>
        </p:nvSpPr>
        <p:spPr>
          <a:xfrm>
            <a:off x="5518521" y="5769381"/>
            <a:ext cx="750498" cy="2633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024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F1AF4797-33B4-4CA6-8C6F-41CB4BB16804}"/>
              </a:ext>
            </a:extLst>
          </p:cNvPr>
          <p:cNvSpPr txBox="1">
            <a:spLocks/>
          </p:cNvSpPr>
          <p:nvPr/>
        </p:nvSpPr>
        <p:spPr>
          <a:xfrm>
            <a:off x="231285" y="810859"/>
            <a:ext cx="7773378" cy="39684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400" b="1" dirty="0">
                <a:latin typeface="Poppins Light" panose="00000400000000000000" pitchFamily="2" charset="0"/>
                <a:cs typeface="Poppins Light" panose="00000400000000000000" pitchFamily="2" charset="0"/>
              </a:rPr>
              <a:t>Clinician analysis data &amp; treatment plan</a:t>
            </a:r>
            <a:endParaRPr lang="zh-TW" altLang="en-US" sz="2400" b="1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0D0D2634-90A2-462D-991B-396BC8A1B96D}"/>
              </a:ext>
            </a:extLst>
          </p:cNvPr>
          <p:cNvGrpSpPr/>
          <p:nvPr/>
        </p:nvGrpSpPr>
        <p:grpSpPr>
          <a:xfrm>
            <a:off x="367288" y="1917225"/>
            <a:ext cx="4462475" cy="2657581"/>
            <a:chOff x="324547" y="2326770"/>
            <a:chExt cx="4284620" cy="2661145"/>
          </a:xfrm>
        </p:grpSpPr>
        <p:graphicFrame>
          <p:nvGraphicFramePr>
            <p:cNvPr id="8" name="圖表 7">
              <a:extLst>
                <a:ext uri="{FF2B5EF4-FFF2-40B4-BE49-F238E27FC236}">
                  <a16:creationId xmlns:a16="http://schemas.microsoft.com/office/drawing/2014/main" id="{00000000-0008-0000-0000-000002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36671869"/>
                </p:ext>
              </p:extLst>
            </p:nvPr>
          </p:nvGraphicFramePr>
          <p:xfrm>
            <a:off x="324547" y="2326770"/>
            <a:ext cx="4284620" cy="266114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709FC52D-FDFE-4E1B-A664-BB48FF4FB86B}"/>
                </a:ext>
              </a:extLst>
            </p:cNvPr>
            <p:cNvSpPr/>
            <p:nvPr/>
          </p:nvSpPr>
          <p:spPr>
            <a:xfrm>
              <a:off x="1226734" y="4425597"/>
              <a:ext cx="190500" cy="546496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F95DE327-7F04-4E91-B29A-0F3FE3A2F9C7}"/>
                </a:ext>
              </a:extLst>
            </p:cNvPr>
            <p:cNvSpPr/>
            <p:nvPr/>
          </p:nvSpPr>
          <p:spPr>
            <a:xfrm>
              <a:off x="1571038" y="4425597"/>
              <a:ext cx="190500" cy="546496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2B161BF6-5533-4489-A667-975C78FEA2E7}"/>
                </a:ext>
              </a:extLst>
            </p:cNvPr>
            <p:cNvSpPr/>
            <p:nvPr/>
          </p:nvSpPr>
          <p:spPr>
            <a:xfrm>
              <a:off x="2109200" y="4429167"/>
              <a:ext cx="190500" cy="546496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A6D24086-3A76-4C37-B73C-AA8E9838F385}"/>
                </a:ext>
              </a:extLst>
            </p:cNvPr>
            <p:cNvSpPr/>
            <p:nvPr/>
          </p:nvSpPr>
          <p:spPr>
            <a:xfrm>
              <a:off x="3154388" y="4429167"/>
              <a:ext cx="190500" cy="546496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8C3EFACE-71AB-4906-8666-D7FD67C1B311}"/>
              </a:ext>
            </a:extLst>
          </p:cNvPr>
          <p:cNvGrpSpPr/>
          <p:nvPr/>
        </p:nvGrpSpPr>
        <p:grpSpPr>
          <a:xfrm>
            <a:off x="5021651" y="1235019"/>
            <a:ext cx="6295209" cy="2657581"/>
            <a:chOff x="4417877" y="2217741"/>
            <a:chExt cx="6295209" cy="2750344"/>
          </a:xfrm>
        </p:grpSpPr>
        <p:graphicFrame>
          <p:nvGraphicFramePr>
            <p:cNvPr id="13" name="圖表 12">
              <a:extLst>
                <a:ext uri="{FF2B5EF4-FFF2-40B4-BE49-F238E27FC236}">
                  <a16:creationId xmlns:a16="http://schemas.microsoft.com/office/drawing/2014/main" id="{00000000-0008-0000-0200-000002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03197627"/>
                </p:ext>
              </p:extLst>
            </p:nvPr>
          </p:nvGraphicFramePr>
          <p:xfrm>
            <a:off x="4417877" y="2217741"/>
            <a:ext cx="6295209" cy="27503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1A2895B-A6F5-4008-9B17-6573A2B53D78}"/>
                </a:ext>
              </a:extLst>
            </p:cNvPr>
            <p:cNvSpPr/>
            <p:nvPr/>
          </p:nvSpPr>
          <p:spPr>
            <a:xfrm>
              <a:off x="8444561" y="3939762"/>
              <a:ext cx="1423339" cy="956087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4B94DE3B-2CC9-4EB3-A4F2-88684C1F3DA4}"/>
                </a:ext>
              </a:extLst>
            </p:cNvPr>
            <p:cNvSpPr/>
            <p:nvPr/>
          </p:nvSpPr>
          <p:spPr>
            <a:xfrm>
              <a:off x="8125314" y="3939761"/>
              <a:ext cx="174831" cy="95608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6A43F263-1BDB-46A8-A26D-DCE323523615}"/>
              </a:ext>
            </a:extLst>
          </p:cNvPr>
          <p:cNvSpPr txBox="1"/>
          <p:nvPr/>
        </p:nvSpPr>
        <p:spPr>
          <a:xfrm>
            <a:off x="8457752" y="1660536"/>
            <a:ext cx="8226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dirty="0">
                <a:latin typeface="Poppins Light" panose="00000400000000000000" pitchFamily="2" charset="0"/>
                <a:cs typeface="Poppins Light" panose="00000400000000000000" pitchFamily="2" charset="0"/>
              </a:rPr>
              <a:t>58(19.5%)</a:t>
            </a:r>
            <a:endParaRPr lang="zh-TW" altLang="en-US" sz="11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62EB7CA8-BC4D-4491-9680-875BD4ABE032}"/>
              </a:ext>
            </a:extLst>
          </p:cNvPr>
          <p:cNvSpPr txBox="1"/>
          <p:nvPr/>
        </p:nvSpPr>
        <p:spPr>
          <a:xfrm>
            <a:off x="9199401" y="1991946"/>
            <a:ext cx="8883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dirty="0">
                <a:latin typeface="Poppins Light" panose="00000400000000000000" pitchFamily="2" charset="0"/>
                <a:cs typeface="Poppins Light" panose="00000400000000000000" pitchFamily="2" charset="0"/>
              </a:rPr>
              <a:t>102(34.2%)</a:t>
            </a:r>
            <a:endParaRPr lang="zh-TW" altLang="en-US" sz="11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graphicFrame>
        <p:nvGraphicFramePr>
          <p:cNvPr id="20" name="圖表 19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4316422"/>
              </p:ext>
            </p:extLst>
          </p:nvPr>
        </p:nvGraphicFramePr>
        <p:xfrm>
          <a:off x="5021652" y="3892600"/>
          <a:ext cx="6295209" cy="2519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文字方塊 21">
            <a:extLst>
              <a:ext uri="{FF2B5EF4-FFF2-40B4-BE49-F238E27FC236}">
                <a16:creationId xmlns:a16="http://schemas.microsoft.com/office/drawing/2014/main" id="{98093B08-C4FE-41EA-ACA0-66DDB1FB6BC1}"/>
              </a:ext>
            </a:extLst>
          </p:cNvPr>
          <p:cNvSpPr txBox="1"/>
          <p:nvPr/>
        </p:nvSpPr>
        <p:spPr>
          <a:xfrm>
            <a:off x="8045568" y="4836416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dirty="0">
                <a:latin typeface="Poppins Light" panose="00000400000000000000" pitchFamily="2" charset="0"/>
                <a:cs typeface="Poppins Light" panose="00000400000000000000" pitchFamily="2" charset="0"/>
              </a:rPr>
              <a:t>18(0.9%)</a:t>
            </a:r>
            <a:endParaRPr lang="zh-TW" altLang="en-US" sz="11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170CF5EB-92B7-4BE7-96DF-FE1F302C0896}"/>
              </a:ext>
            </a:extLst>
          </p:cNvPr>
          <p:cNvSpPr/>
          <p:nvPr/>
        </p:nvSpPr>
        <p:spPr>
          <a:xfrm>
            <a:off x="8282920" y="5440927"/>
            <a:ext cx="174831" cy="923840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0F6CDA75-2C66-4E85-AC28-5B14B4465EFD}"/>
              </a:ext>
            </a:extLst>
          </p:cNvPr>
          <p:cNvSpPr/>
          <p:nvPr/>
        </p:nvSpPr>
        <p:spPr>
          <a:xfrm>
            <a:off x="8840881" y="5440927"/>
            <a:ext cx="1423339" cy="9238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489C0D2B-61D0-457A-A44D-8114F0E097AF}"/>
              </a:ext>
            </a:extLst>
          </p:cNvPr>
          <p:cNvSpPr txBox="1"/>
          <p:nvPr/>
        </p:nvSpPr>
        <p:spPr>
          <a:xfrm>
            <a:off x="9105539" y="4854509"/>
            <a:ext cx="8547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dirty="0">
                <a:latin typeface="Poppins Light" panose="00000400000000000000" pitchFamily="2" charset="0"/>
                <a:cs typeface="Poppins Light" panose="00000400000000000000" pitchFamily="2" charset="0"/>
              </a:rPr>
              <a:t>57(54.8%)</a:t>
            </a:r>
            <a:endParaRPr lang="zh-TW" altLang="en-US" sz="11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7382098F-0AB4-4C2C-B78A-EB15EF246471}"/>
              </a:ext>
            </a:extLst>
          </p:cNvPr>
          <p:cNvSpPr txBox="1"/>
          <p:nvPr/>
        </p:nvSpPr>
        <p:spPr>
          <a:xfrm>
            <a:off x="556286" y="5284331"/>
            <a:ext cx="39321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Antibiotics and arrhythmia medications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2367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CB22C5-A001-476D-87A9-2AD9F1D09700}"/>
              </a:ext>
            </a:extLst>
          </p:cNvPr>
          <p:cNvSpPr txBox="1">
            <a:spLocks/>
          </p:cNvSpPr>
          <p:nvPr/>
        </p:nvSpPr>
        <p:spPr>
          <a:xfrm>
            <a:off x="231420" y="978276"/>
            <a:ext cx="10117667" cy="63281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Results</a:t>
            </a:r>
            <a:endParaRPr lang="es-MX" sz="3600" dirty="0">
              <a:solidFill>
                <a:srgbClr val="0070C0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C448518-900E-4A4B-B2BA-0A76E87C7F03}"/>
              </a:ext>
            </a:extLst>
          </p:cNvPr>
          <p:cNvSpPr txBox="1"/>
          <p:nvPr/>
        </p:nvSpPr>
        <p:spPr>
          <a:xfrm>
            <a:off x="231420" y="1542882"/>
            <a:ext cx="7333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Detected undetected condition on the general vital signs.</a:t>
            </a:r>
            <a:endParaRPr lang="zh-TW" altLang="zh-TW" sz="16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5918204" y="2391609"/>
            <a:ext cx="5776584" cy="3235337"/>
            <a:chOff x="5024769" y="2756950"/>
            <a:chExt cx="6381751" cy="3281363"/>
          </a:xfrm>
        </p:grpSpPr>
        <p:graphicFrame>
          <p:nvGraphicFramePr>
            <p:cNvPr id="10" name="圖表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64749898"/>
                </p:ext>
              </p:extLst>
            </p:nvPr>
          </p:nvGraphicFramePr>
          <p:xfrm>
            <a:off x="5024769" y="2756950"/>
            <a:ext cx="6381751" cy="32813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11A2895B-A6F5-4008-9B17-6573A2B53D78}"/>
                </a:ext>
              </a:extLst>
            </p:cNvPr>
            <p:cNvSpPr/>
            <p:nvPr/>
          </p:nvSpPr>
          <p:spPr>
            <a:xfrm>
              <a:off x="7497101" y="4999571"/>
              <a:ext cx="2384820" cy="958777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4B94DE3B-2CC9-4EB3-A4F2-88684C1F3DA4}"/>
                </a:ext>
              </a:extLst>
            </p:cNvPr>
            <p:cNvSpPr/>
            <p:nvPr/>
          </p:nvSpPr>
          <p:spPr>
            <a:xfrm>
              <a:off x="7278330" y="3447373"/>
              <a:ext cx="123170" cy="147960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11A2895B-A6F5-4008-9B17-6573A2B53D78}"/>
                </a:ext>
              </a:extLst>
            </p:cNvPr>
            <p:cNvSpPr/>
            <p:nvPr/>
          </p:nvSpPr>
          <p:spPr>
            <a:xfrm>
              <a:off x="5484209" y="4999570"/>
              <a:ext cx="1705630" cy="958777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7401500" y="3447373"/>
              <a:ext cx="971741" cy="43088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TW" sz="1100" dirty="0">
                  <a:latin typeface="Poppins Light" panose="00000400000000000000" pitchFamily="2" charset="0"/>
                  <a:cs typeface="Poppins Light" panose="00000400000000000000" pitchFamily="2" charset="0"/>
                </a:rPr>
                <a:t>missing beat</a:t>
              </a:r>
            </a:p>
            <a:p>
              <a:r>
                <a:rPr lang="en-US" altLang="zh-TW" sz="1100" dirty="0">
                  <a:latin typeface="Poppins Light" panose="00000400000000000000" pitchFamily="2" charset="0"/>
                  <a:cs typeface="Poppins Light" panose="00000400000000000000" pitchFamily="2" charset="0"/>
                </a:rPr>
                <a:t>79(32.5%)</a:t>
              </a:r>
              <a:endParaRPr lang="zh-TW" altLang="en-US" sz="1100" dirty="0">
                <a:latin typeface="Poppins Light" panose="00000400000000000000" pitchFamily="2" charset="0"/>
                <a:cs typeface="Poppins Light" panose="00000400000000000000" pitchFamily="2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8689511" y="4527407"/>
              <a:ext cx="793807" cy="26161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TW" sz="1100" dirty="0">
                  <a:latin typeface="Poppins Light" panose="00000400000000000000" pitchFamily="2" charset="0"/>
                  <a:cs typeface="Poppins Light" panose="00000400000000000000" pitchFamily="2" charset="0"/>
                </a:rPr>
                <a:t>88(40.9%)</a:t>
              </a:r>
              <a:endParaRPr lang="zh-TW" altLang="en-US" sz="1100" dirty="0">
                <a:latin typeface="Poppins Light" panose="00000400000000000000" pitchFamily="2" charset="0"/>
                <a:cs typeface="Poppins Light" panose="00000400000000000000" pitchFamily="2" charset="0"/>
              </a:endParaRPr>
            </a:p>
          </p:txBody>
        </p:sp>
      </p:grpSp>
      <p:pic>
        <p:nvPicPr>
          <p:cNvPr id="11" name="圖片 1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5" t="10401" r="10396"/>
          <a:stretch/>
        </p:blipFill>
        <p:spPr>
          <a:xfrm>
            <a:off x="390651" y="2346945"/>
            <a:ext cx="5199266" cy="3324667"/>
          </a:xfrm>
          <a:prstGeom prst="rect">
            <a:avLst/>
          </a:prstGeom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2705505" y="5637715"/>
            <a:ext cx="1274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Tachycardia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3243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形 2" descr="狼 外框">
            <a:extLst>
              <a:ext uri="{FF2B5EF4-FFF2-40B4-BE49-F238E27FC236}">
                <a16:creationId xmlns:a16="http://schemas.microsoft.com/office/drawing/2014/main" id="{DEE8678E-9E5A-4E93-972B-192981CBD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0349" y="990494"/>
            <a:ext cx="1991360" cy="1991360"/>
          </a:xfrm>
          <a:prstGeom prst="rect">
            <a:avLst/>
          </a:prstGeom>
        </p:spPr>
      </p:pic>
      <p:pic>
        <p:nvPicPr>
          <p:cNvPr id="5" name="圖形 4" descr="警報器 以實心填滿">
            <a:extLst>
              <a:ext uri="{FF2B5EF4-FFF2-40B4-BE49-F238E27FC236}">
                <a16:creationId xmlns:a16="http://schemas.microsoft.com/office/drawing/2014/main" id="{2D20AACD-2D95-4D7B-B27F-BA2C2A2367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55734" y="3471816"/>
            <a:ext cx="1080589" cy="1080589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6CF75986-DE72-4386-931F-3C72AA87470A}"/>
              </a:ext>
            </a:extLst>
          </p:cNvPr>
          <p:cNvSpPr txBox="1"/>
          <p:nvPr/>
        </p:nvSpPr>
        <p:spPr>
          <a:xfrm>
            <a:off x="7244679" y="5626316"/>
            <a:ext cx="9600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b="1" dirty="0">
                <a:latin typeface="Poppins" panose="00000500000000000000" pitchFamily="2" charset="0"/>
                <a:cs typeface="Poppins" panose="00000500000000000000" pitchFamily="2" charset="0"/>
              </a:rPr>
              <a:t>Team</a:t>
            </a:r>
            <a:endParaRPr lang="zh-TW" altLang="en-US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08C64B8E-8A4F-4969-AEC3-FD12BAF21127}"/>
              </a:ext>
            </a:extLst>
          </p:cNvPr>
          <p:cNvSpPr txBox="1"/>
          <p:nvPr/>
        </p:nvSpPr>
        <p:spPr>
          <a:xfrm>
            <a:off x="1898147" y="4673035"/>
            <a:ext cx="15957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b="1" dirty="0">
                <a:latin typeface="Poppins" panose="00000500000000000000" pitchFamily="2" charset="0"/>
                <a:cs typeface="Poppins" panose="00000500000000000000" pitchFamily="2" charset="0"/>
              </a:rPr>
              <a:t>False alarm</a:t>
            </a:r>
            <a:endParaRPr lang="zh-TW" altLang="en-US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5" name="圖形 14" descr="乾杯 外框">
            <a:extLst>
              <a:ext uri="{FF2B5EF4-FFF2-40B4-BE49-F238E27FC236}">
                <a16:creationId xmlns:a16="http://schemas.microsoft.com/office/drawing/2014/main" id="{38E57BA8-F79B-4B0F-AEBC-3B7D12A34E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93903" y="1364725"/>
            <a:ext cx="4261591" cy="4261591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DECD6F50-7A3A-48C4-9A98-A309654968D0}"/>
              </a:ext>
            </a:extLst>
          </p:cNvPr>
          <p:cNvSpPr txBox="1"/>
          <p:nvPr/>
        </p:nvSpPr>
        <p:spPr>
          <a:xfrm>
            <a:off x="1207589" y="2797188"/>
            <a:ext cx="2976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b="1" i="0" dirty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The Boy who Cried Wolf</a:t>
            </a:r>
            <a:endParaRPr lang="zh-TW" alt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6F374C52-D1A7-467D-ACAF-9C5A5BF78361}"/>
              </a:ext>
            </a:extLst>
          </p:cNvPr>
          <p:cNvSpPr txBox="1"/>
          <p:nvPr/>
        </p:nvSpPr>
        <p:spPr>
          <a:xfrm>
            <a:off x="1785644" y="5162997"/>
            <a:ext cx="18207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b="1" dirty="0">
                <a:latin typeface="Poppins" panose="00000500000000000000" pitchFamily="2" charset="0"/>
                <a:cs typeface="Poppins" panose="00000500000000000000" pitchFamily="2" charset="0"/>
              </a:rPr>
              <a:t>Alarm fatigue</a:t>
            </a:r>
            <a:endParaRPr lang="zh-TW" altLang="en-US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596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DBE3B0CB-6447-4660-B2EF-42D6965D2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086" y="890025"/>
            <a:ext cx="4613121" cy="3459841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63FEF59B-EF14-654A-B961-582AAD399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846" y="4429760"/>
            <a:ext cx="10117667" cy="468746"/>
          </a:xfrm>
        </p:spPr>
        <p:txBody>
          <a:bodyPr anchor="t">
            <a:noAutofit/>
          </a:bodyPr>
          <a:lstStyle/>
          <a:p>
            <a:pPr algn="ctr"/>
            <a:r>
              <a:rPr lang="es-MX" sz="2800" i="1" dirty="0">
                <a:solidFill>
                  <a:srgbClr val="0070C0"/>
                </a:solidFill>
                <a:latin typeface="Poppins Medium" pitchFamily="2" charset="77"/>
                <a:cs typeface="Poppins Medium" pitchFamily="2" charset="77"/>
              </a:rPr>
              <a:t>Yi-Chieh Lin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F1396C2-E5FC-884C-80FD-E888936DA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654" y="4978400"/>
            <a:ext cx="10117667" cy="1173017"/>
          </a:xfrm>
        </p:spPr>
        <p:txBody>
          <a:bodyPr>
            <a:normAutofit/>
          </a:bodyPr>
          <a:lstStyle/>
          <a:p>
            <a:pPr marL="0" lvl="0" indent="0" algn="ctr">
              <a:buClr>
                <a:schemeClr val="dk1"/>
              </a:buClr>
              <a:buSzPct val="25000"/>
              <a:buNone/>
            </a:pPr>
            <a:r>
              <a:rPr lang="it-IT" sz="1800" i="1" dirty="0">
                <a:solidFill>
                  <a:srgbClr val="1F4A98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A34029@mail.cmuh.org.tw</a:t>
            </a:r>
          </a:p>
          <a:p>
            <a:pPr marL="0" lvl="0" indent="0" algn="ctr">
              <a:buClr>
                <a:schemeClr val="dk1"/>
              </a:buClr>
              <a:buSzPct val="25000"/>
              <a:buNone/>
            </a:pPr>
            <a:r>
              <a:rPr lang="it-IT" sz="1800" i="1" dirty="0">
                <a:solidFill>
                  <a:srgbClr val="1F4A98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ej9917@gmail.com</a:t>
            </a:r>
          </a:p>
          <a:p>
            <a:pPr marL="0" lvl="0" indent="0" algn="ctr">
              <a:buClr>
                <a:schemeClr val="dk1"/>
              </a:buClr>
              <a:buSzPct val="25000"/>
              <a:buNone/>
            </a:pPr>
            <a:r>
              <a:rPr lang="en-US" sz="1800" i="1" dirty="0">
                <a:solidFill>
                  <a:srgbClr val="1CA692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China Medical University Hospital, Taiwan</a:t>
            </a:r>
          </a:p>
        </p:txBody>
      </p:sp>
      <p:pic>
        <p:nvPicPr>
          <p:cNvPr id="3" name="圖形 2" descr="握手">
            <a:extLst>
              <a:ext uri="{FF2B5EF4-FFF2-40B4-BE49-F238E27FC236}">
                <a16:creationId xmlns:a16="http://schemas.microsoft.com/office/drawing/2014/main" id="{48834A8E-6EF5-4C5C-AB06-14005488F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82687" y="2214860"/>
            <a:ext cx="914400" cy="914400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82623D02-F3DE-42BE-86BF-8A7483BEBB6E}"/>
              </a:ext>
            </a:extLst>
          </p:cNvPr>
          <p:cNvSpPr txBox="1"/>
          <p:nvPr/>
        </p:nvSpPr>
        <p:spPr>
          <a:xfrm>
            <a:off x="2888287" y="2214860"/>
            <a:ext cx="59944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TW" sz="4000" dirty="0">
                <a:latin typeface="Poppins Light" panose="00000400000000000000" pitchFamily="2" charset="0"/>
                <a:cs typeface="Poppins Light" panose="00000400000000000000" pitchFamily="2" charset="0"/>
              </a:rPr>
              <a:t>Thank you for listening.</a:t>
            </a:r>
            <a:endParaRPr lang="zh-TW" altLang="en-US" sz="40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72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229</Words>
  <Application>Microsoft Office PowerPoint</Application>
  <PresentationFormat>寬螢幕</PresentationFormat>
  <Paragraphs>57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Poppins</vt:lpstr>
      <vt:lpstr>Poppins Light</vt:lpstr>
      <vt:lpstr>Poppins Medium</vt:lpstr>
      <vt:lpstr>Times New Roman</vt:lpstr>
      <vt:lpstr>Tema de Office</vt:lpstr>
      <vt:lpstr>Alarm management with Physiologic Monitor in Medical Intensive Care Unit</vt:lpstr>
      <vt:lpstr>The Team / Workgroup</vt:lpstr>
      <vt:lpstr>Description</vt:lpstr>
      <vt:lpstr>PowerPoint 簡報</vt:lpstr>
      <vt:lpstr>PowerPoint 簡報</vt:lpstr>
      <vt:lpstr>PowerPoint 簡報</vt:lpstr>
      <vt:lpstr>Yi-Chieh Lin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Estefania Cajigas</dc:creator>
  <cp:lastModifiedBy>109209002</cp:lastModifiedBy>
  <cp:revision>42</cp:revision>
  <dcterms:created xsi:type="dcterms:W3CDTF">2021-09-01T19:24:00Z</dcterms:created>
  <dcterms:modified xsi:type="dcterms:W3CDTF">2021-10-10T00:36:57Z</dcterms:modified>
</cp:coreProperties>
</file>