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62" r:id="rId5"/>
    <p:sldId id="263" r:id="rId6"/>
    <p:sldId id="264" r:id="rId7"/>
    <p:sldId id="272" r:id="rId8"/>
    <p:sldId id="261"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59"/>
    <p:restoredTop sz="94718"/>
  </p:normalViewPr>
  <p:slideViewPr>
    <p:cSldViewPr snapToGrid="0" snapToObjects="1">
      <p:cViewPr varScale="1">
        <p:scale>
          <a:sx n="113" d="100"/>
          <a:sy n="113" d="100"/>
        </p:scale>
        <p:origin x="192"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1524000" y="1122363"/>
            <a:ext cx="9144000" cy="2387600"/>
          </a:xfrm>
        </p:spPr>
        <p:txBody>
          <a:bodyPr anchor="b"/>
          <a:lstStyle>
            <a:lvl1pPr algn="ctr">
              <a:defRPr sz="6000"/>
            </a:lvl1pPr>
          </a:lstStyle>
          <a:p>
            <a:r>
              <a:rPr lang="es-MX"/>
              <a:t>Haz clic para modificar el estilo de título del patrón</a:t>
            </a:r>
            <a:endParaRPr lang="es-MX"/>
          </a:p>
        </p:txBody>
      </p:sp>
      <p:sp>
        <p:nvSpPr>
          <p:cNvPr id="3" name="Subtítulo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MX"/>
          </a:p>
        </p:txBody>
      </p:sp>
      <p:sp>
        <p:nvSpPr>
          <p:cNvPr id="4" name="Marcador de fecha 3"/>
          <p:cNvSpPr>
            <a:spLocks noGrp="1"/>
          </p:cNvSpPr>
          <p:nvPr>
            <p:ph type="dt" sz="half" idx="10"/>
          </p:nvPr>
        </p:nvSpPr>
        <p:spPr/>
        <p:txBody>
          <a:bodyPr/>
          <a:lstStyle/>
          <a:p>
            <a:fld id="{5922D97F-1855-7940-BD30-9CA7CE069233}" type="datetimeFigureOut">
              <a:rPr lang="es-MX" smtClean="0"/>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es-MX"/>
              <a:t>Haz clic para modificar el estilo de título del patrón</a:t>
            </a:r>
            <a:endParaRPr lang="es-MX"/>
          </a:p>
        </p:txBody>
      </p:sp>
      <p:sp>
        <p:nvSpPr>
          <p:cNvPr id="3" name="Marcador de texto vertical 2"/>
          <p:cNvSpPr>
            <a:spLocks noGrp="1"/>
          </p:cNvSpPr>
          <p:nvPr>
            <p:ph type="body" orient="vert" idx="1" hasCustomPrompt="1"/>
          </p:nvPr>
        </p:nvSpPr>
        <p:spPr/>
        <p:txBody>
          <a:bodyPr vert="eaVert"/>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4" name="Marcador de fecha 3"/>
          <p:cNvSpPr>
            <a:spLocks noGrp="1"/>
          </p:cNvSpPr>
          <p:nvPr>
            <p:ph type="dt" sz="half" idx="10"/>
          </p:nvPr>
        </p:nvSpPr>
        <p:spPr/>
        <p:txBody>
          <a:bodyPr/>
          <a:lstStyle/>
          <a:p>
            <a:fld id="{5922D97F-1855-7940-BD30-9CA7CE069233}" type="datetimeFigureOut">
              <a:rPr lang="es-MX" smtClean="0"/>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hasCustomPrompt="1"/>
          </p:nvPr>
        </p:nvSpPr>
        <p:spPr>
          <a:xfrm>
            <a:off x="8724900" y="365125"/>
            <a:ext cx="2628900" cy="5811838"/>
          </a:xfrm>
        </p:spPr>
        <p:txBody>
          <a:bodyPr vert="eaVert"/>
          <a:lstStyle/>
          <a:p>
            <a:r>
              <a:rPr lang="es-MX"/>
              <a:t>Haz clic para modificar el estilo de título del patrón</a:t>
            </a:r>
            <a:endParaRPr lang="es-MX"/>
          </a:p>
        </p:txBody>
      </p:sp>
      <p:sp>
        <p:nvSpPr>
          <p:cNvPr id="3" name="Marcador de texto vertical 2"/>
          <p:cNvSpPr>
            <a:spLocks noGrp="1"/>
          </p:cNvSpPr>
          <p:nvPr>
            <p:ph type="body" orient="vert" idx="1" hasCustomPrompt="1"/>
          </p:nvPr>
        </p:nvSpPr>
        <p:spPr>
          <a:xfrm>
            <a:off x="838200" y="365125"/>
            <a:ext cx="7734300" cy="5811838"/>
          </a:xfrm>
        </p:spPr>
        <p:txBody>
          <a:bodyPr vert="eaVert"/>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4" name="Marcador de fecha 3"/>
          <p:cNvSpPr>
            <a:spLocks noGrp="1"/>
          </p:cNvSpPr>
          <p:nvPr>
            <p:ph type="dt" sz="half" idx="10"/>
          </p:nvPr>
        </p:nvSpPr>
        <p:spPr/>
        <p:txBody>
          <a:bodyPr/>
          <a:lstStyle/>
          <a:p>
            <a:fld id="{5922D97F-1855-7940-BD30-9CA7CE069233}" type="datetimeFigureOut">
              <a:rPr lang="es-MX" smtClean="0"/>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es-MX"/>
              <a:t>Haz clic para modificar el estilo de título del patrón</a:t>
            </a:r>
            <a:endParaRPr lang="es-MX"/>
          </a:p>
        </p:txBody>
      </p:sp>
      <p:sp>
        <p:nvSpPr>
          <p:cNvPr id="3" name="Marcador de contenido 2"/>
          <p:cNvSpPr>
            <a:spLocks noGrp="1"/>
          </p:cNvSpPr>
          <p:nvPr>
            <p:ph idx="1" hasCustomPrompt="1"/>
          </p:nvPr>
        </p:nvSpPr>
        <p:spPr/>
        <p:txBody>
          <a:bodyPr/>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4" name="Marcador de fecha 3"/>
          <p:cNvSpPr>
            <a:spLocks noGrp="1"/>
          </p:cNvSpPr>
          <p:nvPr>
            <p:ph type="dt" sz="half" idx="10"/>
          </p:nvPr>
        </p:nvSpPr>
        <p:spPr/>
        <p:txBody>
          <a:bodyPr/>
          <a:lstStyle/>
          <a:p>
            <a:fld id="{5922D97F-1855-7940-BD30-9CA7CE069233}" type="datetimeFigureOut">
              <a:rPr lang="es-MX" smtClean="0"/>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1850" y="1709738"/>
            <a:ext cx="10515600" cy="2852737"/>
          </a:xfrm>
        </p:spPr>
        <p:txBody>
          <a:bodyPr anchor="b"/>
          <a:lstStyle>
            <a:lvl1pPr>
              <a:defRPr sz="6000"/>
            </a:lvl1pPr>
          </a:lstStyle>
          <a:p>
            <a:r>
              <a:rPr lang="es-MX"/>
              <a:t>Haz clic para modificar el estilo de título del patrón</a:t>
            </a:r>
            <a:endParaRPr lang="es-MX"/>
          </a:p>
        </p:txBody>
      </p:sp>
      <p:sp>
        <p:nvSpPr>
          <p:cNvPr id="3" name="Marcador de texto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endParaRPr lang="es-MX"/>
          </a:p>
        </p:txBody>
      </p:sp>
      <p:sp>
        <p:nvSpPr>
          <p:cNvPr id="4" name="Marcador de fecha 3"/>
          <p:cNvSpPr>
            <a:spLocks noGrp="1"/>
          </p:cNvSpPr>
          <p:nvPr>
            <p:ph type="dt" sz="half" idx="10"/>
          </p:nvPr>
        </p:nvSpPr>
        <p:spPr/>
        <p:txBody>
          <a:bodyPr/>
          <a:lstStyle/>
          <a:p>
            <a:fld id="{5922D97F-1855-7940-BD30-9CA7CE069233}" type="datetimeFigureOut">
              <a:rPr lang="es-MX" smtClean="0"/>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es-MX"/>
              <a:t>Haz clic para modificar el estilo de título del patrón</a:t>
            </a:r>
            <a:endParaRPr lang="es-MX"/>
          </a:p>
        </p:txBody>
      </p:sp>
      <p:sp>
        <p:nvSpPr>
          <p:cNvPr id="3" name="Marcador de contenido 2"/>
          <p:cNvSpPr>
            <a:spLocks noGrp="1"/>
          </p:cNvSpPr>
          <p:nvPr>
            <p:ph sz="half" idx="1" hasCustomPrompt="1"/>
          </p:nvPr>
        </p:nvSpPr>
        <p:spPr>
          <a:xfrm>
            <a:off x="838200" y="1825625"/>
            <a:ext cx="5181600" cy="4351338"/>
          </a:xfrm>
        </p:spPr>
        <p:txBody>
          <a:bodyPr/>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4" name="Marcador de contenido 3"/>
          <p:cNvSpPr>
            <a:spLocks noGrp="1"/>
          </p:cNvSpPr>
          <p:nvPr>
            <p:ph sz="half" idx="2" hasCustomPrompt="1"/>
          </p:nvPr>
        </p:nvSpPr>
        <p:spPr>
          <a:xfrm>
            <a:off x="6172200" y="1825625"/>
            <a:ext cx="5181600" cy="4351338"/>
          </a:xfrm>
        </p:spPr>
        <p:txBody>
          <a:bodyPr/>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5" name="Marcador de fecha 4"/>
          <p:cNvSpPr>
            <a:spLocks noGrp="1"/>
          </p:cNvSpPr>
          <p:nvPr>
            <p:ph type="dt" sz="half" idx="10"/>
          </p:nvPr>
        </p:nvSpPr>
        <p:spPr/>
        <p:txBody>
          <a:bodyPr/>
          <a:lstStyle/>
          <a:p>
            <a:fld id="{5922D97F-1855-7940-BD30-9CA7CE069233}" type="datetimeFigureOut">
              <a:rPr lang="es-MX" smtClean="0"/>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365125"/>
            <a:ext cx="10515600" cy="1325563"/>
          </a:xfrm>
        </p:spPr>
        <p:txBody>
          <a:bodyPr/>
          <a:lstStyle/>
          <a:p>
            <a:r>
              <a:rPr lang="es-MX"/>
              <a:t>Haz clic para modificar el estilo de título del patrón</a:t>
            </a:r>
            <a:endParaRPr lang="es-MX"/>
          </a:p>
        </p:txBody>
      </p:sp>
      <p:sp>
        <p:nvSpPr>
          <p:cNvPr id="3" name="Marcador de texto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endParaRPr lang="es-MX"/>
          </a:p>
        </p:txBody>
      </p:sp>
      <p:sp>
        <p:nvSpPr>
          <p:cNvPr id="4" name="Marcador de contenido 3"/>
          <p:cNvSpPr>
            <a:spLocks noGrp="1"/>
          </p:cNvSpPr>
          <p:nvPr>
            <p:ph sz="half" idx="2" hasCustomPrompt="1"/>
          </p:nvPr>
        </p:nvSpPr>
        <p:spPr>
          <a:xfrm>
            <a:off x="839788" y="2505075"/>
            <a:ext cx="5157787" cy="3684588"/>
          </a:xfrm>
        </p:spPr>
        <p:txBody>
          <a:bodyPr/>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5" name="Marcador de texto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endParaRPr lang="es-MX"/>
          </a:p>
        </p:txBody>
      </p:sp>
      <p:sp>
        <p:nvSpPr>
          <p:cNvPr id="6" name="Marcador de contenido 5"/>
          <p:cNvSpPr>
            <a:spLocks noGrp="1"/>
          </p:cNvSpPr>
          <p:nvPr>
            <p:ph sz="quarter" idx="4" hasCustomPrompt="1"/>
          </p:nvPr>
        </p:nvSpPr>
        <p:spPr>
          <a:xfrm>
            <a:off x="6172200" y="2505075"/>
            <a:ext cx="5183188" cy="3684588"/>
          </a:xfrm>
        </p:spPr>
        <p:txBody>
          <a:bodyPr/>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7" name="Marcador de fecha 6"/>
          <p:cNvSpPr>
            <a:spLocks noGrp="1"/>
          </p:cNvSpPr>
          <p:nvPr>
            <p:ph type="dt" sz="half" idx="10"/>
          </p:nvPr>
        </p:nvSpPr>
        <p:spPr/>
        <p:txBody>
          <a:bodyPr/>
          <a:lstStyle/>
          <a:p>
            <a:fld id="{5922D97F-1855-7940-BD30-9CA7CE069233}" type="datetimeFigureOut">
              <a:rPr lang="es-MX" smtClean="0"/>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es-MX"/>
              <a:t>Haz clic para modificar el estilo de título del patrón</a:t>
            </a:r>
            <a:endParaRPr lang="es-MX"/>
          </a:p>
        </p:txBody>
      </p:sp>
      <p:sp>
        <p:nvSpPr>
          <p:cNvPr id="3" name="Marcador de fecha 2"/>
          <p:cNvSpPr>
            <a:spLocks noGrp="1"/>
          </p:cNvSpPr>
          <p:nvPr>
            <p:ph type="dt" sz="half" idx="10"/>
          </p:nvPr>
        </p:nvSpPr>
        <p:spPr/>
        <p:txBody>
          <a:bodyPr/>
          <a:lstStyle/>
          <a:p>
            <a:fld id="{5922D97F-1855-7940-BD30-9CA7CE069233}" type="datetimeFigureOut">
              <a:rPr lang="es-MX" smtClean="0"/>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922D97F-1855-7940-BD30-9CA7CE069233}" type="datetimeFigureOut">
              <a:rPr lang="es-MX" smtClean="0"/>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457200"/>
            <a:ext cx="3932237" cy="1600200"/>
          </a:xfrm>
        </p:spPr>
        <p:txBody>
          <a:bodyPr anchor="b"/>
          <a:lstStyle>
            <a:lvl1pPr>
              <a:defRPr sz="3200"/>
            </a:lvl1pPr>
          </a:lstStyle>
          <a:p>
            <a:r>
              <a:rPr lang="es-MX"/>
              <a:t>Haz clic para modificar el estilo de título del patrón</a:t>
            </a:r>
            <a:endParaRPr lang="es-MX"/>
          </a:p>
        </p:txBody>
      </p:sp>
      <p:sp>
        <p:nvSpPr>
          <p:cNvPr id="3" name="Marcador de contenido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4" name="Marcador de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endParaRPr lang="es-MX"/>
          </a:p>
        </p:txBody>
      </p:sp>
      <p:sp>
        <p:nvSpPr>
          <p:cNvPr id="5" name="Marcador de fecha 4"/>
          <p:cNvSpPr>
            <a:spLocks noGrp="1"/>
          </p:cNvSpPr>
          <p:nvPr>
            <p:ph type="dt" sz="half" idx="10"/>
          </p:nvPr>
        </p:nvSpPr>
        <p:spPr/>
        <p:txBody>
          <a:bodyPr/>
          <a:lstStyle/>
          <a:p>
            <a:fld id="{5922D97F-1855-7940-BD30-9CA7CE069233}" type="datetimeFigureOut">
              <a:rPr lang="es-MX" smtClean="0"/>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39788" y="457200"/>
            <a:ext cx="3932237" cy="1600200"/>
          </a:xfrm>
        </p:spPr>
        <p:txBody>
          <a:bodyPr anchor="b"/>
          <a:lstStyle>
            <a:lvl1pPr>
              <a:defRPr sz="3200"/>
            </a:lvl1pPr>
          </a:lstStyle>
          <a:p>
            <a:r>
              <a:rPr lang="es-MX"/>
              <a:t>Haz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endParaRPr lang="es-MX"/>
          </a:p>
        </p:txBody>
      </p:sp>
      <p:sp>
        <p:nvSpPr>
          <p:cNvPr id="5" name="Marcador de fecha 4"/>
          <p:cNvSpPr>
            <a:spLocks noGrp="1"/>
          </p:cNvSpPr>
          <p:nvPr>
            <p:ph type="dt" sz="half" idx="10"/>
          </p:nvPr>
        </p:nvSpPr>
        <p:spPr/>
        <p:txBody>
          <a:bodyPr/>
          <a:lstStyle/>
          <a:p>
            <a:fld id="{5922D97F-1855-7940-BD30-9CA7CE069233}" type="datetimeFigureOut">
              <a:rPr lang="es-MX" smtClean="0"/>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229380A-8E3A-AA4F-99CA-B9F889DA3BB4}" type="slidenum">
              <a:rPr lang="es-MX" smtClean="0"/>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endParaRPr lang="es-MX"/>
          </a:p>
          <a:p>
            <a:pPr lvl="1"/>
            <a:r>
              <a:rPr lang="es-MX"/>
              <a:t>Segundo nivel</a:t>
            </a:r>
            <a:endParaRPr lang="es-MX"/>
          </a:p>
          <a:p>
            <a:pPr lvl="2"/>
            <a:r>
              <a:rPr lang="es-MX"/>
              <a:t>Tercer nivel</a:t>
            </a:r>
            <a:endParaRPr lang="es-MX"/>
          </a:p>
          <a:p>
            <a:pPr lvl="3"/>
            <a:r>
              <a:rPr lang="es-MX"/>
              <a:t>Cuarto nivel</a:t>
            </a:r>
            <a:endParaRPr lang="es-MX"/>
          </a:p>
          <a:p>
            <a:pPr lvl="4"/>
            <a:r>
              <a:rPr lang="es-MX"/>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2D97F-1855-7940-BD30-9CA7CE069233}" type="datetimeFigureOut">
              <a:rPr lang="es-MX" smtClean="0"/>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29380A-8E3A-AA4F-99CA-B9F889DA3BB4}" type="slidenum">
              <a:rPr lang="es-MX" smtClean="0"/>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311997" y="2694717"/>
            <a:ext cx="11226800" cy="1468436"/>
          </a:xfrm>
        </p:spPr>
        <p:txBody>
          <a:bodyPr anchor="t">
            <a:normAutofit fontScale="90000"/>
          </a:bodyPr>
          <a:lstStyle/>
          <a:p>
            <a:r>
              <a:rPr lang="es-MX" sz="5400" b="1" dirty="0">
                <a:solidFill>
                  <a:srgbClr val="002060"/>
                </a:solidFill>
                <a:latin typeface="Poppins" pitchFamily="2" charset="77"/>
                <a:cs typeface="Poppins" pitchFamily="2" charset="77"/>
              </a:rPr>
              <a:t>Application of ROC curve in timing evaluation of preventive maintenance of medical equipment</a:t>
            </a:r>
            <a:endParaRPr lang="es-MX" sz="5400" b="1" dirty="0">
              <a:solidFill>
                <a:srgbClr val="002060"/>
              </a:solidFill>
              <a:latin typeface="Poppins" pitchFamily="2" charset="77"/>
              <a:cs typeface="Poppins" pitchFamily="2" charset="77"/>
            </a:endParaRPr>
          </a:p>
        </p:txBody>
      </p:sp>
      <p:sp>
        <p:nvSpPr>
          <p:cNvPr id="3" name="Subtítulo 2"/>
          <p:cNvSpPr>
            <a:spLocks noGrp="1"/>
          </p:cNvSpPr>
          <p:nvPr>
            <p:ph type="subTitle" idx="1"/>
          </p:nvPr>
        </p:nvSpPr>
        <p:spPr>
          <a:xfrm>
            <a:off x="440267" y="4867369"/>
            <a:ext cx="11226800" cy="761999"/>
          </a:xfrm>
        </p:spPr>
        <p:txBody>
          <a:bodyPr>
            <a:normAutofit fontScale="90000"/>
          </a:bodyPr>
          <a:lstStyle/>
          <a:p>
            <a:r>
              <a:rPr lang="en-US" altLang="es-MX" sz="2000" dirty="0">
                <a:solidFill>
                  <a:srgbClr val="0070C0"/>
                </a:solidFill>
                <a:latin typeface="Poppins Light" pitchFamily="2" charset="77"/>
                <a:cs typeface="Poppins Light" pitchFamily="2" charset="77"/>
              </a:rPr>
              <a:t>lin Zhongkuan</a:t>
            </a:r>
            <a:r>
              <a:rPr lang="en-US" altLang="es-MX" sz="2000" dirty="0">
                <a:solidFill>
                  <a:srgbClr val="0070C0"/>
                </a:solidFill>
                <a:latin typeface="Poppins Light" pitchFamily="2" charset="77"/>
                <a:cs typeface="Poppins Light" pitchFamily="2" charset="77"/>
                <a:sym typeface="+mn-ea"/>
              </a:rPr>
              <a:t>., Zheng Kun., Shen Yunming., Zhang Mangmang</a:t>
            </a:r>
            <a:endParaRPr lang="en-US" altLang="zh-CN" sz="2000" dirty="0" smtClean="0"/>
          </a:p>
          <a:p>
            <a:r>
              <a:rPr lang="es-MX" sz="1600" dirty="0">
                <a:solidFill>
                  <a:srgbClr val="0070C0"/>
                </a:solidFill>
                <a:latin typeface="Poppins Light" pitchFamily="2" charset="77"/>
                <a:cs typeface="Poppins Light" pitchFamily="2" charset="77"/>
              </a:rPr>
              <a:t>T</a:t>
            </a:r>
            <a:r>
              <a:rPr lang="es-MX" sz="1600" dirty="0">
                <a:solidFill>
                  <a:srgbClr val="0070C0"/>
                </a:solidFill>
                <a:latin typeface="Poppins Light" pitchFamily="2" charset="77"/>
                <a:cs typeface="Poppins Light" pitchFamily="2" charset="77"/>
                <a:sym typeface="+mn-ea"/>
              </a:rPr>
              <a:t>the Children’s Hospital, Zhejiang University School of Medicine, National Clinical Research Center for Child Health, China </a:t>
            </a:r>
            <a:endParaRPr lang="es-MX" sz="1600" dirty="0">
              <a:solidFill>
                <a:srgbClr val="0070C0"/>
              </a:solidFill>
              <a:latin typeface="Poppins Light" pitchFamily="2" charset="77"/>
              <a:cs typeface="Poppins Light" pitchFamily="2" charset="77"/>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The Team / Workgroup</a:t>
            </a:r>
            <a:endParaRPr lang="es-MX" sz="3600" dirty="0">
              <a:solidFill>
                <a:srgbClr val="0070C0"/>
              </a:solidFill>
            </a:endParaRPr>
          </a:p>
        </p:txBody>
      </p:sp>
      <p:sp>
        <p:nvSpPr>
          <p:cNvPr id="3" name="Marcador de contenido 2"/>
          <p:cNvSpPr>
            <a:spLocks noGrp="1"/>
          </p:cNvSpPr>
          <p:nvPr>
            <p:ph idx="1"/>
          </p:nvPr>
        </p:nvSpPr>
        <p:spPr>
          <a:xfrm>
            <a:off x="247650" y="1892935"/>
            <a:ext cx="4429125" cy="4258945"/>
          </a:xfrm>
        </p:spPr>
        <p:txBody>
          <a:bodyPr>
            <a:normAutofit fontScale="70000"/>
          </a:bodyPr>
          <a:lstStyle/>
          <a:p>
            <a:pPr>
              <a:spcAft>
                <a:spcPts val="0"/>
              </a:spcAft>
            </a:pPr>
            <a:r>
              <a:rPr lang="en-US" altLang="zh-CN" sz="2000" b="1" dirty="0" smtClean="0">
                <a:latin typeface="Times New Roman" panose="02020603050405020304" charset="0"/>
                <a:ea typeface="等线" panose="02010600030101010101" charset="-122"/>
                <a:sym typeface="+mn-ea"/>
              </a:rPr>
              <a:t>Author: Lin </a:t>
            </a:r>
            <a:r>
              <a:rPr lang="en-US" altLang="zh-CN" sz="2000" b="1" dirty="0" err="1" smtClean="0">
                <a:latin typeface="Times New Roman" panose="02020603050405020304" charset="0"/>
                <a:ea typeface="等线" panose="02010600030101010101" charset="-122"/>
                <a:sym typeface="+mn-ea"/>
              </a:rPr>
              <a:t>Zhongkuan</a:t>
            </a:r>
            <a:r>
              <a:rPr lang="en-US" altLang="zh-CN" sz="2000" b="1" dirty="0" smtClean="0">
                <a:latin typeface="Times New Roman" panose="02020603050405020304" charset="0"/>
                <a:ea typeface="等线" panose="02010600030101010101" charset="-122"/>
                <a:sym typeface="+mn-ea"/>
              </a:rPr>
              <a:t>, Master, </a:t>
            </a:r>
            <a:endParaRPr lang="en-US" altLang="zh-CN" sz="2000" b="1" dirty="0">
              <a:latin typeface="Times New Roman" panose="02020603050405020304" charset="0"/>
              <a:ea typeface="等线" panose="02010600030101010101" charset="-122"/>
            </a:endParaRPr>
          </a:p>
          <a:p>
            <a:pPr>
              <a:spcAft>
                <a:spcPts val="0"/>
              </a:spcAft>
            </a:pPr>
            <a:r>
              <a:rPr lang="en-US" altLang="zh-CN" sz="2000" b="1" dirty="0" smtClean="0">
                <a:latin typeface="Times New Roman" panose="02020603050405020304" charset="0"/>
                <a:ea typeface="等线" panose="02010600030101010101" charset="-122"/>
                <a:sym typeface="+mn-ea"/>
              </a:rPr>
              <a:t>Institute: Children’s Hospital of Zhejiang University School of Medicine</a:t>
            </a:r>
            <a:endParaRPr lang="en-US" altLang="zh-CN" sz="2000" b="1" dirty="0" smtClean="0">
              <a:latin typeface="Times New Roman" panose="02020603050405020304" charset="0"/>
              <a:ea typeface="等线" panose="02010600030101010101" charset="-122"/>
            </a:endParaRPr>
          </a:p>
          <a:p>
            <a:pPr>
              <a:spcAft>
                <a:spcPts val="0"/>
              </a:spcAft>
            </a:pPr>
            <a:r>
              <a:rPr lang="en-US" altLang="zh-CN" sz="2000" b="1" dirty="0" smtClean="0">
                <a:latin typeface="Times New Roman" panose="02020603050405020304" charset="0"/>
                <a:ea typeface="等线" panose="02010600030101010101" charset="-122"/>
                <a:sym typeface="+mn-ea"/>
              </a:rPr>
              <a:t>Street: No.3333 </a:t>
            </a:r>
            <a:r>
              <a:rPr lang="en-US" altLang="zh-CN" sz="2000" b="1" dirty="0" err="1" smtClean="0">
                <a:latin typeface="Times New Roman" panose="02020603050405020304" charset="0"/>
                <a:ea typeface="等线" panose="02010600030101010101" charset="-122"/>
                <a:sym typeface="+mn-ea"/>
              </a:rPr>
              <a:t>Binsheng</a:t>
            </a:r>
            <a:r>
              <a:rPr lang="en-US" altLang="zh-CN" sz="2000" b="1" dirty="0" smtClean="0">
                <a:latin typeface="Times New Roman" panose="02020603050405020304" charset="0"/>
                <a:ea typeface="等线" panose="02010600030101010101" charset="-122"/>
                <a:sym typeface="+mn-ea"/>
              </a:rPr>
              <a:t> Road</a:t>
            </a:r>
            <a:endParaRPr lang="en-US" altLang="zh-CN" sz="2000" b="1" dirty="0" smtClean="0">
              <a:latin typeface="Times New Roman" panose="02020603050405020304" charset="0"/>
              <a:ea typeface="等线" panose="02010600030101010101" charset="-122"/>
            </a:endParaRPr>
          </a:p>
          <a:p>
            <a:pPr>
              <a:spcAft>
                <a:spcPts val="0"/>
              </a:spcAft>
            </a:pPr>
            <a:r>
              <a:rPr lang="en-US" altLang="zh-CN" sz="2000" b="1" dirty="0" smtClean="0">
                <a:latin typeface="Times New Roman" panose="02020603050405020304" charset="0"/>
                <a:ea typeface="等线" panose="02010600030101010101" charset="-122"/>
                <a:sym typeface="+mn-ea"/>
              </a:rPr>
              <a:t>City: Hangzhou</a:t>
            </a:r>
            <a:endParaRPr lang="en-US" altLang="zh-CN" sz="2000" b="1" dirty="0" smtClean="0">
              <a:latin typeface="Times New Roman" panose="02020603050405020304" charset="0"/>
              <a:ea typeface="等线" panose="02010600030101010101" charset="-122"/>
            </a:endParaRPr>
          </a:p>
          <a:p>
            <a:pPr>
              <a:spcAft>
                <a:spcPts val="0"/>
              </a:spcAft>
            </a:pPr>
            <a:r>
              <a:rPr lang="en-US" altLang="zh-CN" sz="2000" b="1" dirty="0" smtClean="0">
                <a:latin typeface="Times New Roman" panose="02020603050405020304" charset="0"/>
                <a:ea typeface="等线" panose="02010600030101010101" charset="-122"/>
                <a:sym typeface="+mn-ea"/>
              </a:rPr>
              <a:t>Country: China</a:t>
            </a:r>
            <a:endParaRPr lang="en-US" altLang="zh-CN" sz="2000" b="1" dirty="0" smtClean="0">
              <a:latin typeface="Times New Roman" panose="02020603050405020304" charset="0"/>
              <a:ea typeface="等线" panose="02010600030101010101" charset="-122"/>
            </a:endParaRPr>
          </a:p>
          <a:p>
            <a:pPr marL="0" indent="0">
              <a:spcAft>
                <a:spcPts val="0"/>
              </a:spcAft>
              <a:buNone/>
            </a:pPr>
            <a:r>
              <a:rPr lang="en-US" altLang="zh-CN" sz="2000" b="1" dirty="0" smtClean="0">
                <a:latin typeface="Times New Roman" panose="02020603050405020304" charset="0"/>
                <a:ea typeface="等线" panose="02010600030101010101" charset="-122"/>
                <a:sym typeface="+mn-ea"/>
              </a:rPr>
              <a:t> </a:t>
            </a:r>
            <a:endParaRPr lang="en-US" altLang="zh-CN" sz="2000" b="1" dirty="0" smtClean="0">
              <a:latin typeface="Times New Roman" panose="02020603050405020304" charset="0"/>
              <a:ea typeface="等线" panose="02010600030101010101" charset="-122"/>
            </a:endParaRPr>
          </a:p>
          <a:p>
            <a:pPr>
              <a:spcAft>
                <a:spcPts val="0"/>
              </a:spcAft>
            </a:pPr>
            <a:r>
              <a:rPr lang="en-US" altLang="zh-CN" sz="2000" b="1" dirty="0">
                <a:latin typeface="Times New Roman" panose="02020603050405020304" charset="0"/>
                <a:ea typeface="等线" panose="02010600030101010101" charset="-122"/>
                <a:sym typeface="+mn-ea"/>
              </a:rPr>
              <a:t>Author: </a:t>
            </a:r>
            <a:r>
              <a:rPr lang="en-US" altLang="zh-CN" sz="2000" b="1" dirty="0" smtClean="0">
                <a:latin typeface="Times New Roman" panose="02020603050405020304" charset="0"/>
                <a:ea typeface="等线" panose="02010600030101010101" charset="-122"/>
                <a:sym typeface="+mn-ea"/>
              </a:rPr>
              <a:t>ZHENG Kun, </a:t>
            </a:r>
            <a:r>
              <a:rPr lang="en-US" altLang="zh-CN" sz="2000" b="1" dirty="0">
                <a:latin typeface="Times New Roman" panose="02020603050405020304" charset="0"/>
                <a:ea typeface="等线" panose="02010600030101010101" charset="-122"/>
                <a:sym typeface="+mn-ea"/>
              </a:rPr>
              <a:t>Master, Member of CSCE </a:t>
            </a:r>
            <a:endParaRPr lang="en-US" altLang="zh-CN" sz="2000" b="1" dirty="0" smtClean="0">
              <a:latin typeface="Times New Roman" panose="02020603050405020304" charset="0"/>
              <a:ea typeface="等线" panose="02010600030101010101" charset="-122"/>
            </a:endParaRPr>
          </a:p>
          <a:p>
            <a:pPr>
              <a:spcAft>
                <a:spcPts val="0"/>
              </a:spcAft>
            </a:pPr>
            <a:r>
              <a:rPr lang="en-US" altLang="zh-CN" sz="2000" b="1" dirty="0">
                <a:latin typeface="Times New Roman" panose="02020603050405020304" charset="0"/>
                <a:ea typeface="等线" panose="02010600030101010101" charset="-122"/>
                <a:sym typeface="+mn-ea"/>
              </a:rPr>
              <a:t>Institute: Children’s Hospital of Zhejiang University School of Medicine</a:t>
            </a:r>
            <a:endParaRPr lang="en-US" altLang="zh-CN" sz="2000" b="1" dirty="0">
              <a:latin typeface="Times New Roman" panose="02020603050405020304" charset="0"/>
              <a:ea typeface="等线" panose="02010600030101010101" charset="-122"/>
            </a:endParaRPr>
          </a:p>
          <a:p>
            <a:pPr>
              <a:spcAft>
                <a:spcPts val="0"/>
              </a:spcAft>
            </a:pPr>
            <a:r>
              <a:rPr lang="en-US" altLang="zh-CN" sz="2000" b="1" dirty="0">
                <a:latin typeface="Times New Roman" panose="02020603050405020304" charset="0"/>
                <a:ea typeface="等线" panose="02010600030101010101" charset="-122"/>
                <a:sym typeface="+mn-ea"/>
              </a:rPr>
              <a:t>Street: No.3333 </a:t>
            </a:r>
            <a:r>
              <a:rPr lang="en-US" altLang="zh-CN" sz="2000" b="1" dirty="0" err="1">
                <a:latin typeface="Times New Roman" panose="02020603050405020304" charset="0"/>
                <a:ea typeface="等线" panose="02010600030101010101" charset="-122"/>
                <a:sym typeface="+mn-ea"/>
              </a:rPr>
              <a:t>Binsheng</a:t>
            </a:r>
            <a:r>
              <a:rPr lang="en-US" altLang="zh-CN" sz="2000" b="1" dirty="0">
                <a:latin typeface="Times New Roman" panose="02020603050405020304" charset="0"/>
                <a:ea typeface="等线" panose="02010600030101010101" charset="-122"/>
                <a:sym typeface="+mn-ea"/>
              </a:rPr>
              <a:t> Road</a:t>
            </a:r>
            <a:endParaRPr lang="en-US" altLang="zh-CN" sz="2000" b="1" dirty="0">
              <a:latin typeface="Times New Roman" panose="02020603050405020304" charset="0"/>
              <a:ea typeface="等线" panose="02010600030101010101" charset="-122"/>
            </a:endParaRPr>
          </a:p>
          <a:p>
            <a:pPr>
              <a:spcAft>
                <a:spcPts val="0"/>
              </a:spcAft>
            </a:pPr>
            <a:r>
              <a:rPr lang="en-US" altLang="zh-CN" sz="2000" b="1" dirty="0">
                <a:latin typeface="Times New Roman" panose="02020603050405020304" charset="0"/>
                <a:ea typeface="等线" panose="02010600030101010101" charset="-122"/>
                <a:sym typeface="+mn-ea"/>
              </a:rPr>
              <a:t>City: Hangzhou</a:t>
            </a:r>
            <a:endParaRPr lang="en-US" altLang="zh-CN" sz="2000" b="1" dirty="0">
              <a:latin typeface="Times New Roman" panose="02020603050405020304" charset="0"/>
              <a:ea typeface="等线" panose="02010600030101010101" charset="-122"/>
            </a:endParaRPr>
          </a:p>
          <a:p>
            <a:pPr>
              <a:spcAft>
                <a:spcPts val="0"/>
              </a:spcAft>
            </a:pPr>
            <a:r>
              <a:rPr lang="en-US" altLang="zh-CN" sz="2000" b="1" dirty="0">
                <a:latin typeface="Times New Roman" panose="02020603050405020304" charset="0"/>
                <a:ea typeface="等线" panose="02010600030101010101" charset="-122"/>
                <a:sym typeface="+mn-ea"/>
              </a:rPr>
              <a:t>Country: China</a:t>
            </a:r>
            <a:endParaRPr lang="en-US" altLang="zh-CN" sz="2000" b="1" dirty="0">
              <a:latin typeface="Times New Roman" panose="02020603050405020304" charset="0"/>
              <a:ea typeface="等线" panose="02010600030101010101" charset="-122"/>
            </a:endParaRPr>
          </a:p>
          <a:p>
            <a:pPr marL="0" indent="0">
              <a:buNone/>
            </a:pPr>
            <a:endParaRPr lang="es-MX" dirty="0">
              <a:solidFill>
                <a:schemeClr val="bg2">
                  <a:lumMod val="25000"/>
                </a:schemeClr>
              </a:solidFill>
            </a:endParaRPr>
          </a:p>
        </p:txBody>
      </p:sp>
      <p:sp>
        <p:nvSpPr>
          <p:cNvPr id="4" name="文本框 3"/>
          <p:cNvSpPr txBox="1"/>
          <p:nvPr/>
        </p:nvSpPr>
        <p:spPr>
          <a:xfrm>
            <a:off x="5499100" y="1579245"/>
            <a:ext cx="5180965" cy="4479925"/>
          </a:xfrm>
          <a:prstGeom prst="rect">
            <a:avLst/>
          </a:prstGeom>
          <a:noFill/>
        </p:spPr>
        <p:txBody>
          <a:bodyPr wrap="square" rtlCol="0" anchor="t">
            <a:spAutoFit/>
          </a:bodyPr>
          <a:p>
            <a:pPr indent="0" algn="l">
              <a:lnSpc>
                <a:spcPct val="90000"/>
              </a:lnSpc>
              <a:spcBef>
                <a:spcPts val="1000"/>
              </a:spcBef>
              <a:spcAft>
                <a:spcPts val="0"/>
              </a:spcAft>
              <a:buClrTx/>
              <a:buSzTx/>
              <a:buFont typeface="Arial" panose="020B0604020202020204" pitchFamily="34" charset="0"/>
              <a:buNone/>
            </a:pPr>
            <a:endParaRPr lang="en-US" altLang="zh-CN" sz="10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Author: SHEN Yunming, Master</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Institute: Children’s Hospital of Zhejiang University School of Medicine</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Street: No.3333 Binsheng Road</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City: Hangzhou</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Country: China</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Author: Zhang Mangmang  Master</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Institute: Children’s Hospital of Zhejiang University School of Medicine</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Street: No.3333 Binsheng Road</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City: Hangzhou</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r>
              <a:rPr lang="en-US" altLang="zh-CN" sz="1400" b="1" dirty="0" smtClean="0">
                <a:latin typeface="Times New Roman" panose="02020603050405020304" charset="0"/>
                <a:ea typeface="等线" panose="02010600030101010101" charset="-122"/>
                <a:sym typeface="+mn-ea"/>
              </a:rPr>
              <a:t>Country: China</a:t>
            </a:r>
            <a:endParaRPr lang="en-US" altLang="zh-CN" sz="1400" b="1" dirty="0" smtClean="0">
              <a:latin typeface="Times New Roman" panose="02020603050405020304" charset="0"/>
              <a:ea typeface="等线" panose="02010600030101010101" charset="-122"/>
            </a:endParaRPr>
          </a:p>
          <a:p>
            <a:pPr marL="228600" indent="-228600" algn="l">
              <a:lnSpc>
                <a:spcPct val="90000"/>
              </a:lnSpc>
              <a:spcBef>
                <a:spcPts val="1000"/>
              </a:spcBef>
              <a:spcAft>
                <a:spcPts val="0"/>
              </a:spcAft>
              <a:buClrTx/>
              <a:buSzTx/>
              <a:buFont typeface="Arial" panose="020B0604020202020204" pitchFamily="34" charset="0"/>
            </a:pPr>
            <a:endParaRPr lang="en-US" altLang="zh-CN" sz="1400" b="1" dirty="0" smtClean="0">
              <a:latin typeface="Times New Roman" panose="02020603050405020304" charset="0"/>
              <a:ea typeface="等线" panose="02010600030101010101"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Description</a:t>
            </a:r>
            <a:endParaRPr lang="es-MX" sz="3600" dirty="0">
              <a:solidFill>
                <a:srgbClr val="0070C0"/>
              </a:solidFill>
            </a:endParaRPr>
          </a:p>
        </p:txBody>
      </p:sp>
      <p:sp>
        <p:nvSpPr>
          <p:cNvPr id="3" name="Marcador de contenido 2"/>
          <p:cNvSpPr>
            <a:spLocks noGrp="1"/>
          </p:cNvSpPr>
          <p:nvPr>
            <p:ph idx="1"/>
          </p:nvPr>
        </p:nvSpPr>
        <p:spPr>
          <a:xfrm>
            <a:off x="247841" y="1892676"/>
            <a:ext cx="10702380" cy="4258742"/>
          </a:xfrm>
        </p:spPr>
        <p:txBody>
          <a:bodyPr/>
          <a:lstStyle/>
          <a:p>
            <a:pPr marL="0" algn="just">
              <a:buClrTx/>
              <a:buSzTx/>
              <a:buNone/>
            </a:pPr>
            <a:r>
              <a:rPr lang="en-US" altLang="zh-CN" sz="2000" dirty="0">
                <a:sym typeface="+mn-ea"/>
              </a:rPr>
              <a:t>          Preventive maintenance of medical equipment is an important part of the whole life cycle management of medical equipment. It is a key measure to ensure the safety of clinical use, reduce failures and  maintenance costs. Medical equipment will cause instability of its own parameters due to  wear or failure. However, if the quality control plan is unreasonable, it will cause non-standard and low-quality maintenance effects, and many patients will die due to medical equipment failure.Although the maintenance strategies recommended by some manufacturers may be beneficial to clinical use, they are too conservative.This project takes the neonatal jaundice treatment box as a case, and uses the ROC method to find the best time for its preventive maintenance.</a:t>
            </a:r>
            <a:endParaRPr lang="en-US" altLang="zh-CN" sz="2000" dirty="0">
              <a:sym typeface="+mn-ea"/>
            </a:endParaRPr>
          </a:p>
          <a:p>
            <a:pPr marL="0" indent="0" algn="just">
              <a:buNone/>
            </a:pPr>
            <a:r>
              <a:rPr lang="en-US" altLang="zh-CN" sz="2000" dirty="0">
                <a:sym typeface="+mn-ea"/>
              </a:rPr>
              <a:t>     First, the effective surface irradiance of the measuring device and its corresponding clinical treatment effect evaluation. </a:t>
            </a:r>
            <a:endParaRPr lang="en-US" altLang="zh-CN" sz="2000" dirty="0">
              <a:sym typeface="+mn-ea"/>
            </a:endParaRPr>
          </a:p>
          <a:p>
            <a:pPr marL="0" indent="0" algn="just">
              <a:buNone/>
            </a:pPr>
            <a:r>
              <a:rPr lang="en-US" altLang="zh-CN" sz="2000" dirty="0">
                <a:sym typeface="+mn-ea"/>
              </a:rPr>
              <a:t>     Secondly, draw the ROC curve of group A data, and obtain the sensitivity, specificity and Youden index value of each Irradiance threshold, and find the best threshold. </a:t>
            </a:r>
            <a:endParaRPr lang="en-US" altLang="zh-CN" sz="2000" dirty="0">
              <a:sym typeface="+mn-ea"/>
            </a:endParaRPr>
          </a:p>
          <a:p>
            <a:pPr marL="0" indent="0" algn="just">
              <a:buNone/>
            </a:pPr>
            <a:r>
              <a:rPr lang="en-US" altLang="zh-CN" sz="2000" dirty="0">
                <a:sym typeface="+mn-ea"/>
              </a:rPr>
              <a:t>     Finally, bring the critical point of the threshold into the  group B for test.</a:t>
            </a:r>
            <a:endParaRPr lang="en-US" altLang="zh-CN" sz="2000" dirty="0">
              <a:sym typeface="+mn-ea"/>
            </a:endParaRPr>
          </a:p>
          <a:p>
            <a:pPr marL="0" algn="just">
              <a:buClrTx/>
              <a:buSzTx/>
              <a:buNone/>
            </a:pPr>
            <a:endParaRPr lang="en-US" altLang="zh-CN" sz="2000" dirty="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1420" y="978276"/>
            <a:ext cx="10117667" cy="914400"/>
          </a:xfrm>
        </p:spPr>
        <p:txBody>
          <a:bodyPr anchor="t">
            <a:normAutofit fontScale="90000"/>
          </a:bodyPr>
          <a:lstStyle/>
          <a:p>
            <a:r>
              <a:rPr lang="es-MX" sz="3600" b="1" dirty="0">
                <a:solidFill>
                  <a:srgbClr val="0070C0"/>
                </a:solidFill>
                <a:latin typeface="Poppins" pitchFamily="2" charset="77"/>
                <a:cs typeface="Poppins" pitchFamily="2" charset="77"/>
              </a:rPr>
              <a:t>Goals of the project and final users</a:t>
            </a:r>
            <a:br>
              <a:rPr lang="es-MX" sz="3600" b="1" dirty="0">
                <a:solidFill>
                  <a:srgbClr val="0070C0"/>
                </a:solidFill>
                <a:latin typeface="Poppins" pitchFamily="2" charset="77"/>
                <a:cs typeface="Poppins" pitchFamily="2" charset="77"/>
              </a:rPr>
            </a:br>
            <a:r>
              <a:rPr lang="es-MX" sz="3600" b="1" dirty="0">
                <a:solidFill>
                  <a:srgbClr val="0070C0"/>
                </a:solidFill>
                <a:latin typeface="Poppins" pitchFamily="2" charset="77"/>
                <a:cs typeface="Poppins" pitchFamily="2" charset="77"/>
              </a:rPr>
              <a:t>that will benefit</a:t>
            </a:r>
            <a:endParaRPr lang="es-MX" sz="3600" dirty="0">
              <a:solidFill>
                <a:srgbClr val="0070C0"/>
              </a:solidFill>
            </a:endParaRPr>
          </a:p>
        </p:txBody>
      </p:sp>
      <p:sp>
        <p:nvSpPr>
          <p:cNvPr id="3" name="Marcador de contenido 2"/>
          <p:cNvSpPr>
            <a:spLocks noGrp="1"/>
          </p:cNvSpPr>
          <p:nvPr>
            <p:ph idx="1"/>
          </p:nvPr>
        </p:nvSpPr>
        <p:spPr>
          <a:xfrm>
            <a:off x="247841" y="1892676"/>
            <a:ext cx="10702380" cy="4258742"/>
          </a:xfrm>
        </p:spPr>
        <p:txBody>
          <a:bodyPr/>
          <a:lstStyle/>
          <a:p>
            <a:pPr marL="0" indent="0">
              <a:buNone/>
            </a:pPr>
            <a:endParaRPr kumimoji="1" lang="en-US" altLang="zh-CN" sz="2000" dirty="0" smtClean="0">
              <a:sym typeface="+mn-ea"/>
            </a:endParaRPr>
          </a:p>
          <a:p>
            <a:pPr marL="0" indent="0">
              <a:buNone/>
            </a:pPr>
            <a:endParaRPr kumimoji="1" lang="en-US" altLang="zh-CN" sz="2000" dirty="0" smtClean="0">
              <a:sym typeface="+mn-ea"/>
            </a:endParaRPr>
          </a:p>
          <a:p>
            <a:pPr marL="0" indent="0">
              <a:buNone/>
            </a:pPr>
            <a:r>
              <a:rPr kumimoji="1" lang="en-US" altLang="zh-CN" sz="2400" dirty="0" smtClean="0">
                <a:solidFill>
                  <a:schemeClr val="tx1"/>
                </a:solidFill>
                <a:effectLst>
                  <a:outerShdw blurRad="38100" dist="19050" dir="2700000" algn="tl" rotWithShape="0">
                    <a:schemeClr val="dk1">
                      <a:alpha val="40000"/>
                    </a:schemeClr>
                  </a:outerShdw>
                </a:effectLst>
                <a:sym typeface="+mn-ea"/>
              </a:rPr>
              <a:t>Goals of the project</a:t>
            </a:r>
            <a:r>
              <a:rPr kumimoji="1" lang="en-US" altLang="zh-CN" sz="2000" dirty="0" smtClean="0">
                <a:solidFill>
                  <a:schemeClr val="tx1"/>
                </a:solidFill>
                <a:effectLst>
                  <a:outerShdw blurRad="38100" dist="19050" dir="2700000" algn="tl" rotWithShape="0">
                    <a:schemeClr val="dk1">
                      <a:alpha val="40000"/>
                    </a:schemeClr>
                  </a:outerShdw>
                </a:effectLst>
                <a:sym typeface="+mn-ea"/>
              </a:rPr>
              <a:t> </a:t>
            </a:r>
            <a:r>
              <a:rPr kumimoji="1" lang="en-US" altLang="zh-CN" sz="2000" dirty="0">
                <a:sym typeface="+mn-ea"/>
              </a:rPr>
              <a:t>:Improving the preventive maintenance strategy of medical equipment, especially to evaluate the timing of preventive maintenance is crucial to monitoring the risk of medical equipment use. </a:t>
            </a:r>
            <a:endParaRPr kumimoji="1" lang="en-US" altLang="zh-CN" sz="2000" dirty="0" smtClean="0"/>
          </a:p>
          <a:p>
            <a:pPr marL="0" indent="0">
              <a:buNone/>
            </a:pPr>
            <a:r>
              <a:rPr kumimoji="1" lang="en-US" altLang="zh-CN" sz="2400" dirty="0" smtClean="0">
                <a:solidFill>
                  <a:schemeClr val="tx1"/>
                </a:solidFill>
                <a:effectLst>
                  <a:outerShdw blurRad="38100" dist="19050" dir="2700000" algn="tl" rotWithShape="0">
                    <a:schemeClr val="dk1">
                      <a:alpha val="40000"/>
                    </a:schemeClr>
                  </a:outerShdw>
                </a:effectLst>
                <a:sym typeface="+mn-ea"/>
              </a:rPr>
              <a:t>Final users that will benefit</a:t>
            </a:r>
            <a:r>
              <a:rPr kumimoji="1" lang="en-US" altLang="zh-CN" sz="2000" dirty="0" smtClean="0">
                <a:sym typeface="+mn-ea"/>
              </a:rPr>
              <a:t>: </a:t>
            </a:r>
            <a:r>
              <a:rPr kumimoji="1" lang="en-US" altLang="zh-CN" sz="2000" dirty="0">
                <a:sym typeface="+mn-ea"/>
              </a:rPr>
              <a:t>It can not only ensure the normal use of the equipment in the clinic, but also achieve precise management and reduce maintenance costs.</a:t>
            </a:r>
            <a:endParaRPr lang="es-MX" sz="2000" dirty="0">
              <a:solidFill>
                <a:schemeClr val="bg2">
                  <a:lumMod val="2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Results</a:t>
            </a:r>
            <a:endParaRPr lang="es-MX" sz="3600" dirty="0">
              <a:solidFill>
                <a:srgbClr val="0070C0"/>
              </a:solidFill>
            </a:endParaRPr>
          </a:p>
        </p:txBody>
      </p:sp>
      <p:sp>
        <p:nvSpPr>
          <p:cNvPr id="3" name="Marcador de contenido 2"/>
          <p:cNvSpPr>
            <a:spLocks noGrp="1"/>
          </p:cNvSpPr>
          <p:nvPr>
            <p:ph idx="1"/>
          </p:nvPr>
        </p:nvSpPr>
        <p:spPr>
          <a:xfrm>
            <a:off x="247841" y="1892676"/>
            <a:ext cx="10702380" cy="4258742"/>
          </a:xfrm>
        </p:spPr>
        <p:txBody>
          <a:bodyPr>
            <a:normAutofit/>
          </a:bodyPr>
          <a:lstStyle/>
          <a:p>
            <a:pPr marL="0" algn="l">
              <a:buClrTx/>
              <a:buSzTx/>
              <a:buNone/>
            </a:pPr>
            <a:r>
              <a:rPr lang="en-US" sz="2000" dirty="0">
                <a:latin typeface="Times New Roman" panose="02020603050405020304" charset="0"/>
                <a:ea typeface="Times New Roman" panose="02020603050405020304" charset="0"/>
                <a:sym typeface="+mn-ea"/>
              </a:rPr>
              <a:t>      This experiment takes the irradiation intensity of the neonatal jaundice treatment box as an example. data from 2017 to 2019 is regarded as group A,the data from 2020 is regarded as group B. A total of 264 clinical data were obtained in this experiment. Draw ROC curve of group A,and find the threshold critical point back to group B of the test experiment.</a:t>
            </a:r>
            <a:endParaRPr lang="en-US" sz="2000" dirty="0">
              <a:latin typeface="Times New Roman" panose="02020603050405020304" charset="0"/>
              <a:ea typeface="Times New Roman" panose="02020603050405020304" charset="0"/>
              <a:sym typeface="+mn-ea"/>
            </a:endParaRPr>
          </a:p>
          <a:p>
            <a:pPr marL="0" indent="0">
              <a:buNone/>
            </a:pPr>
            <a:r>
              <a:rPr lang="en-US" sz="2000" dirty="0">
                <a:latin typeface="Times New Roman" panose="02020603050405020304" charset="0"/>
                <a:ea typeface="Times New Roman" panose="02020603050405020304" charset="0"/>
                <a:sym typeface="+mn-ea"/>
              </a:rPr>
              <a:t>  </a:t>
            </a:r>
            <a:endParaRPr lang="en-US" sz="2000" dirty="0">
              <a:latin typeface="Times New Roman" panose="02020603050405020304" charset="0"/>
              <a:ea typeface="Times New Roman" panose="02020603050405020304" charset="0"/>
              <a:sym typeface="+mn-ea"/>
            </a:endParaRPr>
          </a:p>
          <a:p>
            <a:pPr marL="0" indent="0">
              <a:buNone/>
            </a:pPr>
            <a:r>
              <a:rPr lang="en-US" sz="2000" dirty="0">
                <a:latin typeface="Times New Roman" panose="02020603050405020304" charset="0"/>
                <a:ea typeface="Times New Roman" panose="02020603050405020304" charset="0"/>
                <a:sym typeface="+mn-ea"/>
              </a:rPr>
              <a:t>   </a:t>
            </a:r>
            <a:r>
              <a:rPr lang="en-US" sz="1800" b="1">
                <a:solidFill>
                  <a:schemeClr val="accent2"/>
                </a:solidFill>
                <a:latin typeface="宋体" panose="02010600030101010101" pitchFamily="2" charset="-122"/>
                <a:ea typeface="宋体" panose="02010600030101010101" pitchFamily="2" charset="-122"/>
                <a:cs typeface="宋体" panose="02010600030101010101" pitchFamily="2" charset="-122"/>
                <a:sym typeface="+mn-ea"/>
              </a:rPr>
              <a:t>          2017~2020 experimental data</a:t>
            </a:r>
            <a:endParaRPr lang="en-US" sz="1800" b="1">
              <a:solidFill>
                <a:schemeClr val="accent2"/>
              </a:solidFill>
              <a:latin typeface="宋体" panose="02010600030101010101" pitchFamily="2" charset="-122"/>
              <a:ea typeface="宋体" panose="02010600030101010101" pitchFamily="2" charset="-122"/>
              <a:cs typeface="宋体" panose="02010600030101010101" pitchFamily="2" charset="-122"/>
              <a:sym typeface="+mn-ea"/>
            </a:endParaRPr>
          </a:p>
          <a:p>
            <a:pPr marL="0" indent="0">
              <a:buNone/>
            </a:pPr>
            <a:endParaRPr lang="en-US" sz="2000" dirty="0">
              <a:latin typeface="Times New Roman" panose="02020603050405020304" charset="0"/>
              <a:ea typeface="Times New Roman" panose="02020603050405020304" charset="0"/>
              <a:sym typeface="+mn-ea"/>
            </a:endParaRPr>
          </a:p>
          <a:p>
            <a:pPr marL="0" indent="0">
              <a:buNone/>
            </a:pPr>
            <a:endParaRPr lang="en-US" sz="2000" dirty="0">
              <a:latin typeface="Times New Roman" panose="02020603050405020304" charset="0"/>
              <a:ea typeface="Times New Roman" panose="02020603050405020304" charset="0"/>
              <a:sym typeface="+mn-ea"/>
            </a:endParaRPr>
          </a:p>
          <a:p>
            <a:pPr marL="0" indent="0">
              <a:buNone/>
            </a:pPr>
            <a:endParaRPr lang="en-US" sz="2000" dirty="0">
              <a:latin typeface="Times New Roman" panose="02020603050405020304" charset="0"/>
              <a:ea typeface="Times New Roman" panose="02020603050405020304" charset="0"/>
              <a:sym typeface="+mn-ea"/>
            </a:endParaRPr>
          </a:p>
          <a:p>
            <a:pPr marL="0" indent="0">
              <a:buNone/>
            </a:pPr>
            <a:endParaRPr lang="en-US" sz="2000" dirty="0">
              <a:latin typeface="Times New Roman" panose="02020603050405020304" charset="0"/>
              <a:ea typeface="Times New Roman" panose="02020603050405020304" charset="0"/>
              <a:sym typeface="+mn-ea"/>
            </a:endParaRPr>
          </a:p>
          <a:p>
            <a:pPr marL="0" indent="0">
              <a:buNone/>
            </a:pPr>
            <a:endParaRPr lang="en-US" sz="2000" dirty="0">
              <a:latin typeface="Times New Roman" panose="02020603050405020304" charset="0"/>
              <a:ea typeface="Times New Roman" panose="02020603050405020304" charset="0"/>
              <a:sym typeface="+mn-ea"/>
            </a:endParaRPr>
          </a:p>
          <a:p>
            <a:pPr marL="0" indent="0">
              <a:buNone/>
            </a:pPr>
            <a:endParaRPr lang="en-US" sz="2000" dirty="0">
              <a:latin typeface="Times New Roman" panose="02020603050405020304" charset="0"/>
              <a:ea typeface="Times New Roman" panose="02020603050405020304" charset="0"/>
              <a:sym typeface="+mn-ea"/>
            </a:endParaRPr>
          </a:p>
          <a:p>
            <a:pPr marL="0" indent="0">
              <a:buNone/>
            </a:pPr>
            <a:endParaRPr lang="es-MX" sz="2000" dirty="0">
              <a:solidFill>
                <a:schemeClr val="bg2">
                  <a:lumMod val="25000"/>
                </a:schemeClr>
              </a:solidFill>
            </a:endParaRPr>
          </a:p>
        </p:txBody>
      </p:sp>
      <p:graphicFrame>
        <p:nvGraphicFramePr>
          <p:cNvPr id="4" name="表格 3"/>
          <p:cNvGraphicFramePr/>
          <p:nvPr>
            <p:custDataLst>
              <p:tags r:id="rId1"/>
            </p:custDataLst>
          </p:nvPr>
        </p:nvGraphicFramePr>
        <p:xfrm>
          <a:off x="891540" y="3909695"/>
          <a:ext cx="4887595" cy="1453515"/>
        </p:xfrm>
        <a:graphic>
          <a:graphicData uri="http://schemas.openxmlformats.org/drawingml/2006/table">
            <a:tbl>
              <a:tblPr firstRow="1" bandRow="1">
                <a:tableStyleId>{5940675A-B579-460E-94D1-54222C63F5DA}</a:tableStyleId>
              </a:tblPr>
              <a:tblGrid>
                <a:gridCol w="845185"/>
                <a:gridCol w="1694180"/>
                <a:gridCol w="1247140"/>
                <a:gridCol w="1101090"/>
              </a:tblGrid>
              <a:tr h="494030">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G</a:t>
                      </a:r>
                      <a:r>
                        <a:rPr lang="en-US" sz="1800" b="0">
                          <a:solidFill>
                            <a:schemeClr val="accent2"/>
                          </a:solidFill>
                          <a:latin typeface="Times New Roman" panose="02020603050405020304" charset="0"/>
                          <a:cs typeface="Times New Roman" panose="02020603050405020304" charset="0"/>
                        </a:rPr>
                        <a:t>roup</a:t>
                      </a:r>
                      <a:endParaRPr lang="en-US" altLang="en-US" sz="1800" b="0">
                        <a:solidFill>
                          <a:schemeClr val="accent2"/>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Time</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Positive</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Negative</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64820">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A</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2017 ~ 2019</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181</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27</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94665">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B</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2020</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47</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solidFill>
                            <a:schemeClr val="accent2"/>
                          </a:solidFill>
                          <a:latin typeface="宋体" panose="02010600030101010101" pitchFamily="2" charset="-122"/>
                          <a:ea typeface="宋体" panose="02010600030101010101" pitchFamily="2" charset="-122"/>
                          <a:cs typeface="宋体" panose="02010600030101010101" pitchFamily="2" charset="-122"/>
                        </a:rPr>
                        <a:t>9</a:t>
                      </a:r>
                      <a:endParaRPr lang="en-US" altLang="en-US" sz="1800" b="0">
                        <a:solidFill>
                          <a:schemeClr val="accent2"/>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6" name="图片 5"/>
          <p:cNvPicPr>
            <a:picLocks noChangeAspect="1"/>
          </p:cNvPicPr>
          <p:nvPr/>
        </p:nvPicPr>
        <p:blipFill>
          <a:blip r:embed="rId2"/>
          <a:stretch>
            <a:fillRect/>
          </a:stretch>
        </p:blipFill>
        <p:spPr>
          <a:xfrm>
            <a:off x="7261225" y="2968625"/>
            <a:ext cx="3800475" cy="333502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1420" y="978276"/>
            <a:ext cx="10117667" cy="914400"/>
          </a:xfrm>
        </p:spPr>
        <p:txBody>
          <a:bodyPr anchor="t">
            <a:normAutofit/>
          </a:bodyPr>
          <a:lstStyle/>
          <a:p>
            <a:r>
              <a:rPr lang="es-MX" sz="3600" b="1" dirty="0">
                <a:solidFill>
                  <a:srgbClr val="0070C0"/>
                </a:solidFill>
                <a:latin typeface="Poppins" pitchFamily="2" charset="77"/>
                <a:cs typeface="Poppins" pitchFamily="2" charset="77"/>
              </a:rPr>
              <a:t>Results</a:t>
            </a:r>
            <a:endParaRPr lang="es-MX" sz="3600" dirty="0">
              <a:solidFill>
                <a:srgbClr val="0070C0"/>
              </a:solidFill>
            </a:endParaRPr>
          </a:p>
        </p:txBody>
      </p:sp>
      <p:sp>
        <p:nvSpPr>
          <p:cNvPr id="3" name="Marcador de contenido 2"/>
          <p:cNvSpPr>
            <a:spLocks noGrp="1"/>
          </p:cNvSpPr>
          <p:nvPr>
            <p:ph idx="1"/>
          </p:nvPr>
        </p:nvSpPr>
        <p:spPr>
          <a:xfrm>
            <a:off x="247650" y="1754505"/>
            <a:ext cx="10702290" cy="4397375"/>
          </a:xfrm>
        </p:spPr>
        <p:txBody>
          <a:bodyPr>
            <a:normAutofit/>
          </a:bodyPr>
          <a:lstStyle/>
          <a:p>
            <a:pPr marL="0" indent="0">
              <a:buNone/>
            </a:pPr>
            <a:r>
              <a:rPr lang="en-US" sz="2000" dirty="0">
                <a:latin typeface="Times New Roman" panose="02020603050405020304" charset="0"/>
                <a:ea typeface="Times New Roman" panose="02020603050405020304" charset="0"/>
                <a:sym typeface="+mn-ea"/>
              </a:rPr>
              <a:t>                                       </a:t>
            </a:r>
            <a:r>
              <a:rPr lang="en-US" sz="2000" dirty="0">
                <a:solidFill>
                  <a:schemeClr val="accent1"/>
                </a:solidFill>
                <a:latin typeface="Times New Roman" panose="02020603050405020304" charset="0"/>
                <a:ea typeface="Times New Roman" panose="02020603050405020304" charset="0"/>
                <a:sym typeface="+mn-ea"/>
              </a:rPr>
              <a:t>                         Gruop B return inspection results</a:t>
            </a:r>
            <a:endParaRPr lang="en-US" sz="2000" dirty="0">
              <a:solidFill>
                <a:schemeClr val="accent1"/>
              </a:solidFill>
              <a:latin typeface="Times New Roman" panose="02020603050405020304" charset="0"/>
              <a:ea typeface="Times New Roman" panose="02020603050405020304" charset="0"/>
              <a:sym typeface="+mn-ea"/>
            </a:endParaRPr>
          </a:p>
          <a:p>
            <a:pPr marL="0" algn="l">
              <a:buClrTx/>
              <a:buSzTx/>
              <a:buNone/>
            </a:pPr>
            <a:endParaRPr lang="en-US" sz="2000" dirty="0">
              <a:latin typeface="Times New Roman" panose="02020603050405020304" charset="0"/>
              <a:ea typeface="Times New Roman" panose="02020603050405020304" charset="0"/>
              <a:sym typeface="+mn-ea"/>
            </a:endParaRPr>
          </a:p>
          <a:p>
            <a:pPr marL="0" indent="0">
              <a:buNone/>
            </a:pPr>
            <a:r>
              <a:rPr lang="en-US" sz="2000" dirty="0">
                <a:latin typeface="Times New Roman" panose="02020603050405020304" charset="0"/>
                <a:ea typeface="Times New Roman" panose="02020603050405020304" charset="0"/>
                <a:sym typeface="+mn-ea"/>
              </a:rPr>
              <a:t>      </a:t>
            </a:r>
            <a:endParaRPr lang="en-US" sz="2000" dirty="0">
              <a:latin typeface="Times New Roman" panose="02020603050405020304" charset="0"/>
              <a:ea typeface="Times New Roman" panose="02020603050405020304" charset="0"/>
              <a:sym typeface="+mn-ea"/>
            </a:endParaRPr>
          </a:p>
          <a:p>
            <a:pPr marL="0" indent="0">
              <a:buNone/>
            </a:pPr>
            <a:endParaRPr lang="en-US" sz="2000" dirty="0">
              <a:latin typeface="Times New Roman" panose="02020603050405020304" charset="0"/>
              <a:ea typeface="Times New Roman" panose="02020603050405020304" charset="0"/>
              <a:sym typeface="+mn-ea"/>
            </a:endParaRPr>
          </a:p>
          <a:p>
            <a:pPr marL="0" indent="0">
              <a:buNone/>
            </a:pPr>
            <a:r>
              <a:rPr lang="en-US" sz="2000" dirty="0">
                <a:latin typeface="Times New Roman" panose="02020603050405020304" charset="0"/>
                <a:ea typeface="Times New Roman" panose="02020603050405020304" charset="0"/>
                <a:sym typeface="+mn-ea"/>
              </a:rPr>
              <a:t>       </a:t>
            </a:r>
            <a:endParaRPr lang="en-US" sz="2000" dirty="0">
              <a:latin typeface="Times New Roman" panose="02020603050405020304" charset="0"/>
              <a:ea typeface="Times New Roman" panose="02020603050405020304" charset="0"/>
              <a:sym typeface="+mn-ea"/>
            </a:endParaRPr>
          </a:p>
          <a:p>
            <a:pPr marL="0" indent="0">
              <a:buNone/>
            </a:pPr>
            <a:r>
              <a:rPr lang="en-US" sz="2000" dirty="0">
                <a:latin typeface="Times New Roman" panose="02020603050405020304" charset="0"/>
                <a:ea typeface="Times New Roman" panose="02020603050405020304" charset="0"/>
                <a:sym typeface="+mn-ea"/>
              </a:rPr>
              <a:t>         The results show that the prediction accuracy of the threshold is 82%, which has high clinical application value. It can not only reflect the personalized preventive maintenance of a single device, but also achieve precise preventive management and reduce maintenance costs.The clinical response is good. Facts have proved that it is feasible and effective to evaluate the preventive maintenance timing of medical equipment based on the ROC curve, and this experimental method is suitable for promotion in the quality management of medical equipment.</a:t>
            </a:r>
            <a:endParaRPr lang="es-MX" sz="2000" dirty="0">
              <a:solidFill>
                <a:schemeClr val="bg2">
                  <a:lumMod val="25000"/>
                </a:schemeClr>
              </a:solidFill>
            </a:endParaRPr>
          </a:p>
        </p:txBody>
      </p:sp>
      <p:graphicFrame>
        <p:nvGraphicFramePr>
          <p:cNvPr id="6" name="表格 5"/>
          <p:cNvGraphicFramePr/>
          <p:nvPr>
            <p:custDataLst>
              <p:tags r:id="rId1"/>
            </p:custDataLst>
          </p:nvPr>
        </p:nvGraphicFramePr>
        <p:xfrm>
          <a:off x="2908618" y="2230120"/>
          <a:ext cx="6860540" cy="1252855"/>
        </p:xfrm>
        <a:graphic>
          <a:graphicData uri="http://schemas.openxmlformats.org/drawingml/2006/table">
            <a:tbl>
              <a:tblPr firstRow="1" bandRow="1">
                <a:tableStyleId>{5940675A-B579-460E-94D1-54222C63F5DA}</a:tableStyleId>
              </a:tblPr>
              <a:tblGrid>
                <a:gridCol w="3063240"/>
                <a:gridCol w="1531620"/>
                <a:gridCol w="2265680"/>
              </a:tblGrid>
              <a:tr h="324485">
                <a:tc>
                  <a:txBody>
                    <a:bodyPr/>
                    <a:p>
                      <a:pPr indent="0">
                        <a:buNone/>
                      </a:pPr>
                      <a:endParaRPr lang="en-US" altLang="en-US" sz="1400" b="0">
                        <a:solidFill>
                          <a:schemeClr val="accent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solidFill>
                            <a:schemeClr val="accent1"/>
                          </a:solidFill>
                          <a:latin typeface="Times New Roman" panose="02020603050405020304" charset="0"/>
                          <a:ea typeface="宋体" panose="02010600030101010101" pitchFamily="2" charset="-122"/>
                          <a:cs typeface="Times New Roman" panose="02020603050405020304" charset="0"/>
                        </a:rPr>
                        <a:t>Positive</a:t>
                      </a:r>
                      <a:endParaRPr lang="en-US" altLang="en-US" sz="1400" b="0">
                        <a:solidFill>
                          <a:schemeClr val="accent1"/>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solidFill>
                            <a:schemeClr val="accent1"/>
                          </a:solidFill>
                          <a:latin typeface="Times New Roman" panose="02020603050405020304" charset="0"/>
                          <a:ea typeface="宋体" panose="02010600030101010101" pitchFamily="2" charset="-122"/>
                          <a:cs typeface="Times New Roman" panose="02020603050405020304" charset="0"/>
                        </a:rPr>
                        <a:t>Negative</a:t>
                      </a:r>
                      <a:endParaRPr lang="en-US" altLang="en-US" sz="1400" b="0">
                        <a:solidFill>
                          <a:schemeClr val="accent1"/>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1775">
                <a:tc>
                  <a:txBody>
                    <a:bodyPr/>
                    <a:p>
                      <a:pPr indent="0" algn="ctr">
                        <a:buNone/>
                      </a:pPr>
                      <a:r>
                        <a:rPr lang="en-US" sz="1400" b="0">
                          <a:solidFill>
                            <a:schemeClr val="accent1"/>
                          </a:solidFill>
                          <a:latin typeface="Times New Roman" panose="02020603050405020304" charset="0"/>
                          <a:ea typeface="宋体" panose="02010600030101010101" pitchFamily="2" charset="-122"/>
                          <a:cs typeface="Times New Roman" panose="02020603050405020304" charset="0"/>
                        </a:rPr>
                        <a:t>T</a:t>
                      </a:r>
                      <a:r>
                        <a:rPr lang="en-US" sz="1400" b="0">
                          <a:solidFill>
                            <a:schemeClr val="accent1"/>
                          </a:solidFill>
                          <a:latin typeface="Times New Roman" panose="02020603050405020304" charset="0"/>
                          <a:cs typeface="Times New Roman" panose="02020603050405020304" charset="0"/>
                        </a:rPr>
                        <a:t>otal</a:t>
                      </a:r>
                      <a:endParaRPr lang="en-US" altLang="en-US" sz="1400" b="0">
                        <a:solidFill>
                          <a:schemeClr val="accent1"/>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solidFill>
                            <a:schemeClr val="accent1"/>
                          </a:solidFill>
                          <a:latin typeface="Times New Roman" panose="02020603050405020304" charset="0"/>
                          <a:cs typeface="Times New Roman" panose="02020603050405020304" charset="0"/>
                        </a:rPr>
                        <a:t>47</a:t>
                      </a:r>
                      <a:endParaRPr lang="en-US" altLang="en-US" sz="1400" b="0">
                        <a:solidFill>
                          <a:schemeClr val="accent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solidFill>
                            <a:schemeClr val="accent1"/>
                          </a:solidFill>
                          <a:latin typeface="Times New Roman" panose="02020603050405020304" charset="0"/>
                          <a:cs typeface="Times New Roman" panose="02020603050405020304" charset="0"/>
                        </a:rPr>
                        <a:t>9</a:t>
                      </a:r>
                      <a:endParaRPr lang="en-US" altLang="en-US" sz="1400" b="0">
                        <a:solidFill>
                          <a:schemeClr val="accent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2410">
                <a:tc>
                  <a:txBody>
                    <a:bodyPr/>
                    <a:p>
                      <a:pPr indent="0" algn="ctr">
                        <a:buNone/>
                      </a:pPr>
                      <a:r>
                        <a:rPr lang="en-US" sz="1400" b="0">
                          <a:solidFill>
                            <a:schemeClr val="accent1"/>
                          </a:solidFill>
                          <a:latin typeface="Times New Roman" panose="02020603050405020304" charset="0"/>
                          <a:cs typeface="Times New Roman" panose="02020603050405020304" charset="0"/>
                        </a:rPr>
                        <a:t>Greater than the threshold critical point</a:t>
                      </a:r>
                      <a:endParaRPr lang="en-US" altLang="en-US" sz="1400" b="0">
                        <a:solidFill>
                          <a:schemeClr val="accent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solidFill>
                            <a:schemeClr val="accent1"/>
                          </a:solidFill>
                          <a:latin typeface="Times New Roman" panose="02020603050405020304" charset="0"/>
                          <a:cs typeface="Times New Roman" panose="02020603050405020304" charset="0"/>
                        </a:rPr>
                        <a:t>39</a:t>
                      </a:r>
                      <a:endParaRPr lang="en-US" altLang="en-US" sz="1400" b="0">
                        <a:solidFill>
                          <a:schemeClr val="accent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solidFill>
                            <a:schemeClr val="accent1"/>
                          </a:solidFill>
                          <a:latin typeface="Times New Roman" panose="02020603050405020304" charset="0"/>
                          <a:cs typeface="Times New Roman" panose="02020603050405020304" charset="0"/>
                        </a:rPr>
                        <a:t>1</a:t>
                      </a:r>
                      <a:endParaRPr lang="en-US" altLang="en-US" sz="1400" b="0">
                        <a:solidFill>
                          <a:schemeClr val="accent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2410">
                <a:tc>
                  <a:txBody>
                    <a:bodyPr/>
                    <a:p>
                      <a:pPr indent="0" algn="ctr">
                        <a:buNone/>
                      </a:pPr>
                      <a:r>
                        <a:rPr lang="en-US" sz="1400" b="0">
                          <a:solidFill>
                            <a:schemeClr val="accent1"/>
                          </a:solidFill>
                          <a:latin typeface="Times New Roman" panose="02020603050405020304" charset="0"/>
                          <a:cs typeface="Times New Roman" panose="02020603050405020304" charset="0"/>
                        </a:rPr>
                        <a:t>Percentage</a:t>
                      </a:r>
                      <a:endParaRPr lang="en-US" altLang="en-US" sz="1400" b="0">
                        <a:solidFill>
                          <a:schemeClr val="accent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solidFill>
                            <a:schemeClr val="accent1"/>
                          </a:solidFill>
                          <a:latin typeface="Times New Roman" panose="02020603050405020304" charset="0"/>
                          <a:cs typeface="Times New Roman" panose="02020603050405020304" charset="0"/>
                        </a:rPr>
                        <a:t>83</a:t>
                      </a:r>
                      <a:r>
                        <a:rPr lang="en-US" sz="1400" b="0">
                          <a:solidFill>
                            <a:schemeClr val="accent1"/>
                          </a:solidFill>
                          <a:latin typeface="Times New Roman" panose="02020603050405020304" charset="0"/>
                          <a:ea typeface="宋体" panose="02010600030101010101" pitchFamily="2" charset="-122"/>
                          <a:cs typeface="Times New Roman" panose="02020603050405020304" charset="0"/>
                        </a:rPr>
                        <a:t>.0%</a:t>
                      </a:r>
                      <a:endParaRPr lang="en-US" altLang="en-US" sz="1400" b="0">
                        <a:solidFill>
                          <a:schemeClr val="accent1"/>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solidFill>
                            <a:schemeClr val="accent1"/>
                          </a:solidFill>
                          <a:latin typeface="Times New Roman" panose="02020603050405020304" charset="0"/>
                          <a:cs typeface="Times New Roman" panose="02020603050405020304" charset="0"/>
                        </a:rPr>
                        <a:t>11</a:t>
                      </a:r>
                      <a:r>
                        <a:rPr lang="en-US" sz="1400" b="0">
                          <a:solidFill>
                            <a:schemeClr val="accent1"/>
                          </a:solidFill>
                          <a:latin typeface="Times New Roman" panose="02020603050405020304" charset="0"/>
                          <a:ea typeface="宋体" panose="02010600030101010101" pitchFamily="2" charset="-122"/>
                          <a:cs typeface="Times New Roman" panose="02020603050405020304" charset="0"/>
                        </a:rPr>
                        <a:t>.1%</a:t>
                      </a:r>
                      <a:endParaRPr lang="en-US" altLang="en-US" sz="1400" b="0">
                        <a:solidFill>
                          <a:schemeClr val="accent1"/>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1775">
                <a:tc>
                  <a:txBody>
                    <a:bodyPr/>
                    <a:p>
                      <a:pPr indent="0" algn="ctr">
                        <a:buNone/>
                      </a:pPr>
                      <a:r>
                        <a:rPr lang="en-US" sz="1400" b="0">
                          <a:solidFill>
                            <a:schemeClr val="accent1"/>
                          </a:solidFill>
                          <a:latin typeface="Times New Roman" panose="02020603050405020304" charset="0"/>
                          <a:cs typeface="Times New Roman" panose="02020603050405020304" charset="0"/>
                        </a:rPr>
                        <a:t>Accuracy</a:t>
                      </a:r>
                      <a:endParaRPr lang="en-US" altLang="en-US" sz="1400" b="0">
                        <a:solidFill>
                          <a:schemeClr val="accent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400" b="0">
                          <a:solidFill>
                            <a:schemeClr val="accent1"/>
                          </a:solidFill>
                          <a:latin typeface="Times New Roman" panose="02020603050405020304" charset="0"/>
                          <a:ea typeface="宋体" panose="02010600030101010101" pitchFamily="2" charset="-122"/>
                          <a:cs typeface="Times New Roman" panose="02020603050405020304" charset="0"/>
                        </a:rPr>
                        <a:t>82%</a:t>
                      </a:r>
                      <a:endParaRPr lang="en-US" altLang="en-US" sz="1400" b="0">
                        <a:solidFill>
                          <a:schemeClr val="accent1"/>
                        </a:solidFill>
                        <a:latin typeface="Times New Roman" panose="02020603050405020304" charset="0"/>
                        <a:ea typeface="宋体" panose="02010600030101010101" pitchFamily="2" charset="-122"/>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372235" y="2837815"/>
            <a:ext cx="9206865" cy="1476375"/>
          </a:xfrm>
          <a:prstGeom prst="rect">
            <a:avLst/>
          </a:prstGeom>
          <a:noFill/>
        </p:spPr>
        <p:txBody>
          <a:bodyPr wrap="square" rtlCol="0" anchor="t">
            <a:spAutoFit/>
          </a:bodyPr>
          <a:p>
            <a:pPr marL="0" lvl="0" indent="0" algn="ctr">
              <a:lnSpc>
                <a:spcPct val="100000"/>
              </a:lnSpc>
              <a:spcBef>
                <a:spcPts val="0"/>
              </a:spcBef>
              <a:buClr>
                <a:schemeClr val="dk1"/>
              </a:buClr>
              <a:buSzPct val="25000"/>
              <a:buNone/>
            </a:pPr>
            <a:r>
              <a:rPr lang="en-US" i="1" dirty="0">
                <a:solidFill>
                  <a:srgbClr val="1CA692"/>
                </a:solidFill>
                <a:latin typeface="Calibri" panose="020F0502020204030204"/>
                <a:ea typeface="Calibri" panose="020F0502020204030204"/>
                <a:cs typeface="Calibri" panose="020F0502020204030204"/>
                <a:sym typeface="Calibri" panose="020F0502020204030204"/>
              </a:rPr>
              <a:t>Submitting Author </a:t>
            </a:r>
            <a:r>
              <a:rPr lang="en-US" i="1" dirty="0" smtClean="0">
                <a:solidFill>
                  <a:srgbClr val="1CA692"/>
                </a:solidFill>
                <a:latin typeface="Calibri" panose="020F0502020204030204"/>
                <a:ea typeface="Calibri" panose="020F0502020204030204"/>
                <a:cs typeface="Calibri" panose="020F0502020204030204"/>
                <a:sym typeface="Calibri" panose="020F0502020204030204"/>
              </a:rPr>
              <a:t>Name:</a:t>
            </a:r>
            <a:r>
              <a:rPr lang="en-US" altLang="zh-CN" i="1" dirty="0">
                <a:solidFill>
                  <a:srgbClr val="1CA692"/>
                </a:solidFill>
                <a:latin typeface="Calibri" panose="020F0502020204030204"/>
                <a:ea typeface="Calibri" panose="020F0502020204030204"/>
                <a:cs typeface="Calibri" panose="020F0502020204030204"/>
                <a:sym typeface="+mn-ea"/>
              </a:rPr>
              <a:t> </a:t>
            </a:r>
            <a:r>
              <a:rPr lang="en-US" altLang="zh-CN" i="1" dirty="0" smtClean="0">
                <a:solidFill>
                  <a:srgbClr val="1CA692"/>
                </a:solidFill>
                <a:latin typeface="Calibri" panose="020F0502020204030204"/>
                <a:ea typeface="Calibri" panose="020F0502020204030204"/>
                <a:cs typeface="Calibri" panose="020F0502020204030204"/>
                <a:sym typeface="+mn-ea"/>
              </a:rPr>
              <a:t>Lin </a:t>
            </a:r>
            <a:r>
              <a:rPr lang="en-US" altLang="zh-CN" i="1" dirty="0" err="1" smtClean="0">
                <a:solidFill>
                  <a:srgbClr val="1CA692"/>
                </a:solidFill>
                <a:latin typeface="Calibri" panose="020F0502020204030204"/>
                <a:ea typeface="Calibri" panose="020F0502020204030204"/>
                <a:cs typeface="Calibri" panose="020F0502020204030204"/>
                <a:sym typeface="+mn-ea"/>
              </a:rPr>
              <a:t>Zhongkuan</a:t>
            </a:r>
            <a:endParaRPr lang="en-US" b="0" i="1" u="none" strike="noStrike" cap="none" dirty="0">
              <a:solidFill>
                <a:srgbClr val="1CA692"/>
              </a:solidFill>
              <a:latin typeface="Calibri" panose="020F0502020204030204"/>
              <a:ea typeface="Calibri" panose="020F0502020204030204"/>
              <a:cs typeface="Calibri" panose="020F0502020204030204"/>
              <a:sym typeface="Calibri" panose="020F0502020204030204"/>
            </a:endParaRPr>
          </a:p>
          <a:p>
            <a:pPr marL="0" indent="0" algn="ctr">
              <a:buClr>
                <a:schemeClr val="dk1"/>
              </a:buClr>
              <a:buSzPct val="25000"/>
              <a:buNone/>
            </a:pPr>
            <a:r>
              <a:rPr lang="it-IT" i="1" dirty="0">
                <a:solidFill>
                  <a:srgbClr val="1F4A98"/>
                </a:solidFill>
                <a:ea typeface="Calibri" panose="020F0502020204030204"/>
                <a:cs typeface="Calibri" panose="020F0502020204030204"/>
                <a:sym typeface="Calibri" panose="020F0502020204030204"/>
              </a:rPr>
              <a:t>Submitting Author </a:t>
            </a:r>
            <a:r>
              <a:rPr lang="it-IT" i="1" dirty="0" smtClean="0">
                <a:solidFill>
                  <a:srgbClr val="1F4A98"/>
                </a:solidFill>
                <a:ea typeface="Calibri" panose="020F0502020204030204"/>
                <a:cs typeface="Calibri" panose="020F0502020204030204"/>
                <a:sym typeface="Calibri" panose="020F0502020204030204"/>
              </a:rPr>
              <a:t>Email: </a:t>
            </a:r>
            <a:r>
              <a:rPr lang="en-US" altLang="zh-CN" i="1" dirty="0" smtClean="0">
                <a:solidFill>
                  <a:srgbClr val="1F4A98"/>
                </a:solidFill>
                <a:latin typeface="Calibri" panose="020F0502020204030204"/>
                <a:ea typeface="Calibri" panose="020F0502020204030204"/>
                <a:cs typeface="Calibri" panose="020F0502020204030204"/>
                <a:sym typeface="Calibri" panose="020F0502020204030204"/>
              </a:rPr>
              <a:t>lzk@zju.edu.cn</a:t>
            </a:r>
            <a:endParaRPr lang="it-IT" i="1" dirty="0">
              <a:solidFill>
                <a:srgbClr val="1F4A98"/>
              </a:solidFill>
              <a:ea typeface="Calibri" panose="020F0502020204030204"/>
              <a:cs typeface="Calibri" panose="020F0502020204030204"/>
              <a:sym typeface="Calibri" panose="020F0502020204030204"/>
            </a:endParaRPr>
          </a:p>
          <a:p>
            <a:pPr marL="0" lvl="0" indent="0" algn="ctr">
              <a:buClr>
                <a:schemeClr val="dk1"/>
              </a:buClr>
              <a:buSzPct val="25000"/>
              <a:buNone/>
            </a:pPr>
            <a:r>
              <a:rPr lang="it-IT" i="1" dirty="0">
                <a:solidFill>
                  <a:srgbClr val="1CA692"/>
                </a:solidFill>
                <a:latin typeface="Calibri" panose="020F0502020204030204"/>
                <a:ea typeface="Calibri" panose="020F0502020204030204"/>
                <a:cs typeface="Calibri" panose="020F0502020204030204"/>
                <a:sym typeface="Calibri" panose="020F0502020204030204"/>
              </a:rPr>
              <a:t>Submitting Author Organization, </a:t>
            </a:r>
            <a:r>
              <a:rPr lang="it-IT" i="1" dirty="0" smtClean="0">
                <a:solidFill>
                  <a:srgbClr val="1CA692"/>
                </a:solidFill>
                <a:latin typeface="Calibri" panose="020F0502020204030204"/>
                <a:ea typeface="Calibri" panose="020F0502020204030204"/>
                <a:cs typeface="Calibri" panose="020F0502020204030204"/>
                <a:sym typeface="Calibri" panose="020F0502020204030204"/>
              </a:rPr>
              <a:t>Country</a:t>
            </a:r>
            <a:r>
              <a:rPr lang="it-IT" i="1" dirty="0">
                <a:solidFill>
                  <a:srgbClr val="1CA692"/>
                </a:solidFill>
                <a:latin typeface="Calibri" panose="020F0502020204030204"/>
                <a:ea typeface="Calibri" panose="020F0502020204030204"/>
                <a:cs typeface="Calibri" panose="020F0502020204030204"/>
                <a:sym typeface="Calibri" panose="020F0502020204030204"/>
              </a:rPr>
              <a:t>:</a:t>
            </a:r>
            <a:r>
              <a:rPr lang="en-US" altLang="zh-CN" i="1" dirty="0">
                <a:solidFill>
                  <a:srgbClr val="1CA692"/>
                </a:solidFill>
                <a:latin typeface="Calibri" panose="020F0502020204030204"/>
                <a:ea typeface="Calibri" panose="020F0502020204030204"/>
                <a:cs typeface="Calibri" panose="020F0502020204030204"/>
                <a:sym typeface="+mn-ea"/>
              </a:rPr>
              <a:t> </a:t>
            </a:r>
            <a:r>
              <a:rPr lang="en-US" altLang="zh-CN" i="1" dirty="0" smtClean="0">
                <a:solidFill>
                  <a:srgbClr val="1CA692"/>
                </a:solidFill>
                <a:latin typeface="Calibri" panose="020F0502020204030204"/>
                <a:ea typeface="Calibri" panose="020F0502020204030204"/>
                <a:cs typeface="Calibri" panose="020F0502020204030204"/>
                <a:sym typeface="+mn-ea"/>
              </a:rPr>
              <a:t> </a:t>
            </a:r>
            <a:r>
              <a:rPr lang="en-US" altLang="zh-CN" i="1" dirty="0">
                <a:solidFill>
                  <a:srgbClr val="1CA692"/>
                </a:solidFill>
                <a:latin typeface="Calibri" panose="020F0502020204030204"/>
                <a:ea typeface="Calibri" panose="020F0502020204030204"/>
                <a:cs typeface="Calibri" panose="020F0502020204030204"/>
                <a:sym typeface="+mn-ea"/>
              </a:rPr>
              <a:t>the Children’s Hospital, Zhejiang University School of Medicine, China</a:t>
            </a:r>
            <a:endParaRPr lang="en-US" i="1" dirty="0">
              <a:solidFill>
                <a:srgbClr val="1CA692"/>
              </a:solidFill>
              <a:latin typeface="Calibri" panose="020F0502020204030204"/>
              <a:ea typeface="Calibri" panose="020F0502020204030204"/>
              <a:cs typeface="Calibri" panose="020F0502020204030204"/>
              <a:sym typeface="Calibri" panose="020F0502020204030204"/>
            </a:endParaRPr>
          </a:p>
          <a:p>
            <a:pPr marL="0" indent="0">
              <a:buNone/>
            </a:pPr>
            <a:endParaRPr lang="zh-CN" altLang="en-US"/>
          </a:p>
        </p:txBody>
      </p:sp>
      <p:sp>
        <p:nvSpPr>
          <p:cNvPr id="3" name="文本框 2"/>
          <p:cNvSpPr txBox="1"/>
          <p:nvPr/>
        </p:nvSpPr>
        <p:spPr>
          <a:xfrm>
            <a:off x="4422140" y="1866900"/>
            <a:ext cx="4907915" cy="521970"/>
          </a:xfrm>
          <a:prstGeom prst="rect">
            <a:avLst/>
          </a:prstGeom>
          <a:noFill/>
        </p:spPr>
        <p:txBody>
          <a:bodyPr wrap="square" rtlCol="0">
            <a:spAutoFit/>
          </a:bodyPr>
          <a:p>
            <a:r>
              <a:rPr lang="zh-CN" altLang="en-US" sz="2800">
                <a:ln w="22225">
                  <a:solidFill>
                    <a:schemeClr val="accent2"/>
                  </a:solidFill>
                  <a:prstDash val="solid"/>
                </a:ln>
                <a:solidFill>
                  <a:schemeClr val="accent2">
                    <a:lumMod val="40000"/>
                    <a:lumOff val="60000"/>
                  </a:schemeClr>
                </a:solidFill>
                <a:effectLst/>
              </a:rPr>
              <a:t>Thanks for listening</a:t>
            </a:r>
            <a:endParaRPr lang="zh-CN" altLang="en-US" sz="2800">
              <a:ln w="22225">
                <a:solidFill>
                  <a:schemeClr val="accent2"/>
                </a:solidFill>
                <a:prstDash val="solid"/>
              </a:ln>
              <a:solidFill>
                <a:schemeClr val="accent2">
                  <a:lumMod val="40000"/>
                  <a:lumOff val="60000"/>
                </a:schemeClr>
              </a:solidFill>
              <a:effectLst/>
            </a:endParaRPr>
          </a:p>
        </p:txBody>
      </p:sp>
    </p:spTree>
  </p:cSld>
  <p:clrMapOvr>
    <a:masterClrMapping/>
  </p:clrMapOvr>
</p:sld>
</file>

<file path=ppt/tags/tag1.xml><?xml version="1.0" encoding="utf-8"?>
<p:tagLst xmlns:p="http://schemas.openxmlformats.org/presentationml/2006/main">
  <p:tag name="KSO_WM_UNIT_TABLE_BEAUTIFY" val="smartTable{98046be5-ab23-4dda-9de8-9191a73f356c}"/>
  <p:tag name="TABLE_ENDDRAG_ORIGIN_RECT" val="384*114"/>
  <p:tag name="TABLE_ENDDRAG_RECT" val="59*299*384*114"/>
</p:tagLst>
</file>

<file path=ppt/tags/tag2.xml><?xml version="1.0" encoding="utf-8"?>
<p:tagLst xmlns:p="http://schemas.openxmlformats.org/presentationml/2006/main">
  <p:tag name="KSO_WM_UNIT_TABLE_BEAUTIFY" val="smartTable{63be3667-87aa-4d3f-af25-ffe77934ceb5}"/>
  <p:tag name="TABLE_ENDDRAG_ORIGIN_RECT" val="540*98"/>
  <p:tag name="TABLE_ENDDRAG_RECT" val="229*175*540*98"/>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3987</Words>
  <Application>WPS 演示</Application>
  <PresentationFormat>Widescreen</PresentationFormat>
  <Paragraphs>128</Paragraphs>
  <Slides>7</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7</vt:i4>
      </vt:variant>
    </vt:vector>
  </HeadingPairs>
  <TitlesOfParts>
    <vt:vector size="21" baseType="lpstr">
      <vt:lpstr>Arial</vt:lpstr>
      <vt:lpstr>宋体</vt:lpstr>
      <vt:lpstr>Wingdings</vt:lpstr>
      <vt:lpstr>Poppins</vt:lpstr>
      <vt:lpstr>Segoe Print</vt:lpstr>
      <vt:lpstr>Poppins Light</vt:lpstr>
      <vt:lpstr>Times New Roman</vt:lpstr>
      <vt:lpstr>等线</vt:lpstr>
      <vt:lpstr>Calibri</vt:lpstr>
      <vt:lpstr>微软雅黑</vt:lpstr>
      <vt:lpstr>Arial Unicode MS</vt:lpstr>
      <vt:lpstr>Calibri Light</vt:lpstr>
      <vt:lpstr>Calibri</vt:lpstr>
      <vt:lpstr>Tema de Office</vt:lpstr>
      <vt:lpstr>Application of ROC curve in timing evaluation of preventive maintenance of medical equipment</vt:lpstr>
      <vt:lpstr>The Team / Workgroup</vt:lpstr>
      <vt:lpstr>Description</vt:lpstr>
      <vt:lpstr>Goals of the project and final users that will benefit</vt:lpstr>
      <vt:lpstr>Results</vt:lpstr>
      <vt:lpstr>Results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Estefania Cajigas</dc:creator>
  <cp:lastModifiedBy>Niu1PI2</cp:lastModifiedBy>
  <cp:revision>24</cp:revision>
  <dcterms:created xsi:type="dcterms:W3CDTF">2021-09-01T19:24:00Z</dcterms:created>
  <dcterms:modified xsi:type="dcterms:W3CDTF">2021-10-12T11:10:50Z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2052-11.1.0.10132</vt:lpwstr>
  </property>
</Properties>
</file>