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62" r:id="rId4"/>
    <p:sldId id="263" r:id="rId5"/>
    <p:sldId id="264" r:id="rId6"/>
    <p:sldId id="265" r:id="rId7"/>
    <p:sldId id="266" r:id="rId8"/>
    <p:sldId id="26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5" autoAdjust="0"/>
    <p:restoredTop sz="68660" autoAdjust="0"/>
  </p:normalViewPr>
  <p:slideViewPr>
    <p:cSldViewPr snapToGrid="0" snapToObjects="1">
      <p:cViewPr varScale="1">
        <p:scale>
          <a:sx n="96" d="100"/>
          <a:sy n="96" d="100"/>
        </p:scale>
        <p:origin x="1456"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8D614665-455B-4F34-86C3-13BCB8BB2F72}" type="datetimeFigureOut">
              <a:rPr lang="en-CA" smtClean="0"/>
              <a:t>27-Sep-2021</a:t>
            </a:fld>
            <a:endParaRPr lang="en-CA"/>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844D94FB-411B-4A89-998A-A021C269E855}" type="slidenum">
              <a:rPr lang="en-CA" smtClean="0"/>
              <a:t>‹#›</a:t>
            </a:fld>
            <a:endParaRPr lang="en-CA"/>
          </a:p>
        </p:txBody>
      </p:sp>
    </p:spTree>
    <p:extLst>
      <p:ext uri="{BB962C8B-B14F-4D97-AF65-F5344CB8AC3E}">
        <p14:creationId xmlns:p14="http://schemas.microsoft.com/office/powerpoint/2010/main" val="360058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2BB4DC3-2AA6-41CF-8E20-56A7A2F99F77}" type="datetimeFigureOut">
              <a:rPr lang="en-CA" smtClean="0"/>
              <a:t>27-Sep-2021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E1787-390A-4A1E-9CFE-869A7EC38ECB}" type="slidenum">
              <a:rPr lang="en-CA" smtClean="0"/>
              <a:t>‹#›</a:t>
            </a:fld>
            <a:endParaRPr lang="en-CA"/>
          </a:p>
        </p:txBody>
      </p:sp>
    </p:spTree>
    <p:extLst>
      <p:ext uri="{BB962C8B-B14F-4D97-AF65-F5344CB8AC3E}">
        <p14:creationId xmlns:p14="http://schemas.microsoft.com/office/powerpoint/2010/main" val="39773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Good</a:t>
            </a:r>
            <a:r>
              <a:rPr lang="en-CA" sz="1200" kern="1200" baseline="0" dirty="0" smtClean="0">
                <a:solidFill>
                  <a:schemeClr val="tx1"/>
                </a:solidFill>
                <a:effectLst/>
                <a:latin typeface="+mn-lt"/>
                <a:ea typeface="+mn-ea"/>
                <a:cs typeface="+mn-cs"/>
              </a:rPr>
              <a:t> morning</a:t>
            </a:r>
            <a:r>
              <a:rPr lang="en-CA" sz="1200" kern="1200" dirty="0" smtClean="0">
                <a:solidFill>
                  <a:schemeClr val="tx1"/>
                </a:solidFill>
                <a:effectLst/>
                <a:latin typeface="+mn-lt"/>
                <a:ea typeface="+mn-ea"/>
                <a:cs typeface="+mn-cs"/>
              </a:rPr>
              <a:t>, my name is Cherryl Li and I am a clinical</a:t>
            </a:r>
            <a:r>
              <a:rPr lang="en-CA" sz="1200" kern="1200" baseline="0" dirty="0" smtClean="0">
                <a:solidFill>
                  <a:schemeClr val="tx1"/>
                </a:solidFill>
                <a:effectLst/>
                <a:latin typeface="+mn-lt"/>
                <a:ea typeface="+mn-ea"/>
                <a:cs typeface="+mn-cs"/>
              </a:rPr>
              <a:t> engineer working for Island Health here on the western coast of Canada. However, today I’ll be talking about my work with applying the MERS system to capital planning during my time (as a clinical engineer) with the Government of the Northwest Territories in remote northern Canada.`</a:t>
            </a:r>
          </a:p>
        </p:txBody>
      </p:sp>
      <p:sp>
        <p:nvSpPr>
          <p:cNvPr id="4" name="Slide Number Placeholder 3"/>
          <p:cNvSpPr>
            <a:spLocks noGrp="1"/>
          </p:cNvSpPr>
          <p:nvPr>
            <p:ph type="sldNum" sz="quarter" idx="10"/>
          </p:nvPr>
        </p:nvSpPr>
        <p:spPr/>
        <p:txBody>
          <a:bodyPr/>
          <a:lstStyle/>
          <a:p>
            <a:fld id="{AAEE1787-390A-4A1E-9CFE-869A7EC38ECB}" type="slidenum">
              <a:rPr lang="en-CA" smtClean="0"/>
              <a:t>1</a:t>
            </a:fld>
            <a:endParaRPr lang="en-CA"/>
          </a:p>
        </p:txBody>
      </p:sp>
    </p:spTree>
    <p:extLst>
      <p:ext uri="{BB962C8B-B14F-4D97-AF65-F5344CB8AC3E}">
        <p14:creationId xmlns:p14="http://schemas.microsoft.com/office/powerpoint/2010/main" val="385647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a:t>
            </a:r>
            <a:r>
              <a:rPr lang="en-CA" baseline="0" dirty="0" smtClean="0"/>
              <a:t> just want to highlight that I could not have accomplished this without the generous support from my team, which includes Shauna </a:t>
            </a:r>
            <a:r>
              <a:rPr lang="en-CA" baseline="0" dirty="0" err="1" smtClean="0"/>
              <a:t>Mullally</a:t>
            </a:r>
            <a:r>
              <a:rPr lang="en-CA" baseline="0" dirty="0" smtClean="0"/>
              <a:t>, lead of health technology planning in the NWT, and Kevin Taylor, director of biomedical engineering. Kevin is also one of the two authors of the original MERS system paper, published in the Journal of Clinical Engineering in early 2005.</a:t>
            </a:r>
          </a:p>
        </p:txBody>
      </p:sp>
      <p:sp>
        <p:nvSpPr>
          <p:cNvPr id="4" name="Slide Number Placeholder 3"/>
          <p:cNvSpPr>
            <a:spLocks noGrp="1"/>
          </p:cNvSpPr>
          <p:nvPr>
            <p:ph type="sldNum" sz="quarter" idx="10"/>
          </p:nvPr>
        </p:nvSpPr>
        <p:spPr/>
        <p:txBody>
          <a:bodyPr/>
          <a:lstStyle/>
          <a:p>
            <a:fld id="{AAEE1787-390A-4A1E-9CFE-869A7EC38ECB}" type="slidenum">
              <a:rPr lang="en-CA" smtClean="0"/>
              <a:t>2</a:t>
            </a:fld>
            <a:endParaRPr lang="en-CA"/>
          </a:p>
        </p:txBody>
      </p:sp>
    </p:spTree>
    <p:extLst>
      <p:ext uri="{BB962C8B-B14F-4D97-AF65-F5344CB8AC3E}">
        <p14:creationId xmlns:p14="http://schemas.microsoft.com/office/powerpoint/2010/main" val="237681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smtClean="0">
                <a:solidFill>
                  <a:schemeClr val="tx1"/>
                </a:solidFill>
                <a:effectLst/>
                <a:latin typeface="+mn-lt"/>
                <a:ea typeface="+mn-ea"/>
                <a:cs typeface="+mn-cs"/>
              </a:rPr>
              <a:t>To start,</a:t>
            </a:r>
            <a:r>
              <a:rPr lang="en-CA" sz="1200" b="0" kern="1200" baseline="0" dirty="0" smtClean="0">
                <a:solidFill>
                  <a:schemeClr val="tx1"/>
                </a:solidFill>
                <a:effectLst/>
                <a:latin typeface="+mn-lt"/>
                <a:ea typeface="+mn-ea"/>
                <a:cs typeface="+mn-cs"/>
              </a:rPr>
              <a:t> I want to provide some geographical context of Northern Canada.</a:t>
            </a:r>
            <a:endParaRPr lang="en-CA" sz="1200" b="0" kern="1200" dirty="0" smtClean="0">
              <a:solidFill>
                <a:schemeClr val="tx1"/>
              </a:solidFill>
              <a:effectLst/>
              <a:latin typeface="+mn-lt"/>
              <a:ea typeface="+mn-ea"/>
              <a:cs typeface="+mn-cs"/>
            </a:endParaRPr>
          </a:p>
          <a:p>
            <a:endParaRPr lang="en-CA" sz="1200" b="0" kern="1200" dirty="0" smtClean="0">
              <a:solidFill>
                <a:schemeClr val="tx1"/>
              </a:solidFill>
              <a:effectLst/>
              <a:latin typeface="+mn-lt"/>
              <a:ea typeface="+mn-ea"/>
              <a:cs typeface="+mn-cs"/>
            </a:endParaRPr>
          </a:p>
          <a:p>
            <a:r>
              <a:rPr lang="en-CA" sz="1200" b="0" kern="1200" dirty="0" smtClean="0">
                <a:solidFill>
                  <a:schemeClr val="tx1"/>
                </a:solidFill>
                <a:effectLst/>
                <a:latin typeface="+mn-lt"/>
                <a:ea typeface="+mn-ea"/>
                <a:cs typeface="+mn-cs"/>
              </a:rPr>
              <a:t>The</a:t>
            </a:r>
            <a:r>
              <a:rPr lang="en-CA" sz="1200" b="0" kern="1200" baseline="0" dirty="0" smtClean="0">
                <a:solidFill>
                  <a:schemeClr val="tx1"/>
                </a:solidFill>
                <a:effectLst/>
                <a:latin typeface="+mn-lt"/>
                <a:ea typeface="+mn-ea"/>
                <a:cs typeface="+mn-cs"/>
              </a:rPr>
              <a:t> Northwest Territories, shown in box here, is an indigenous territory located in northern Canada and extends for more than 1300 square kilometers. It is the most populous region of the three Northern territories of Canada with a population of 42,000. Half of the population lives in Yellowknife, the capital city, shown here, which also houses the largest hospital in the region. Not pictured are hospitals in Inuvik and Hay River, as well as the many health centres distributed throughout the territory. </a:t>
            </a:r>
          </a:p>
          <a:p>
            <a:endParaRPr lang="en-CA" sz="1200" b="1" kern="1200" baseline="0" dirty="0" smtClean="0">
              <a:solidFill>
                <a:schemeClr val="tx1"/>
              </a:solidFill>
              <a:effectLst/>
              <a:latin typeface="+mn-lt"/>
              <a:ea typeface="+mn-ea"/>
              <a:cs typeface="+mn-cs"/>
            </a:endParaRPr>
          </a:p>
          <a:p>
            <a:r>
              <a:rPr lang="en-CA" sz="1200" b="0" kern="1200" baseline="0" dirty="0" smtClean="0">
                <a:solidFill>
                  <a:schemeClr val="tx1"/>
                </a:solidFill>
                <a:effectLst/>
                <a:latin typeface="+mn-lt"/>
                <a:ea typeface="+mn-ea"/>
                <a:cs typeface="+mn-cs"/>
              </a:rPr>
              <a:t>The health technology planning team works alongside biomedical engineering to manage, service and replace medical equipment in the NWT. In early 2021, there were approximately 6400 assets valued at approximately $61 million dollars. Perhaps to some of you, these numbers may not seem like a lot especially when compared to larger jurisdictions throughout Canada or the rest of the world, but keep in mind these devices are sporadically distributed throughout the territory, and there are logistical challenges to ensuring the timely maintenance and replacement of these health technologies. Furthermore, the number of health technology assets in a jurisdiction is not directly correlated to its impact on service; for example, should a defibrillator fail in a small remote health centre, there will be significant impacts on programming to ensure this patient receives the care they need.</a:t>
            </a:r>
          </a:p>
        </p:txBody>
      </p:sp>
      <p:sp>
        <p:nvSpPr>
          <p:cNvPr id="4" name="Slide Number Placeholder 3"/>
          <p:cNvSpPr>
            <a:spLocks noGrp="1"/>
          </p:cNvSpPr>
          <p:nvPr>
            <p:ph type="sldNum" sz="quarter" idx="10"/>
          </p:nvPr>
        </p:nvSpPr>
        <p:spPr/>
        <p:txBody>
          <a:bodyPr/>
          <a:lstStyle/>
          <a:p>
            <a:fld id="{AAEE1787-390A-4A1E-9CFE-869A7EC38ECB}" type="slidenum">
              <a:rPr lang="en-CA" smtClean="0"/>
              <a:t>3</a:t>
            </a:fld>
            <a:endParaRPr lang="en-CA"/>
          </a:p>
        </p:txBody>
      </p:sp>
    </p:spTree>
    <p:extLst>
      <p:ext uri="{BB962C8B-B14F-4D97-AF65-F5344CB8AC3E}">
        <p14:creationId xmlns:p14="http://schemas.microsoft.com/office/powerpoint/2010/main" val="116389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smtClean="0">
                <a:solidFill>
                  <a:schemeClr val="tx1"/>
                </a:solidFill>
                <a:effectLst/>
                <a:latin typeface="+mn-lt"/>
                <a:ea typeface="+mn-ea"/>
                <a:cs typeface="+mn-cs"/>
              </a:rPr>
              <a:t>On top of logistical </a:t>
            </a:r>
            <a:r>
              <a:rPr lang="en-CA" sz="1200" b="0" kern="1200" baseline="0" dirty="0" smtClean="0">
                <a:solidFill>
                  <a:schemeClr val="tx1"/>
                </a:solidFill>
                <a:effectLst/>
                <a:latin typeface="+mn-lt"/>
                <a:ea typeface="+mn-ea"/>
                <a:cs typeface="+mn-cs"/>
              </a:rPr>
              <a:t>challenges with our sparse population and large geographic area, there are other northern-specific challenges with equipment planning in the North. For example, temperature extremes are common with a large climate variant from north to south. Summer highs reach 36 degrees Celsius, while Winters regularly approach below 40 degrees Celsius. Limited staff knowledge with our constantly changing clinical workforce is another ongoing challenge in the north. And as previously mentioned, certain communities are available only by plane or ice road, and limited internet access can lead to challenges with data collection or data validity.</a:t>
            </a:r>
          </a:p>
          <a:p>
            <a:endParaRPr lang="en-CA"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baseline="0" dirty="0" smtClean="0">
                <a:solidFill>
                  <a:schemeClr val="tx1"/>
                </a:solidFill>
                <a:effectLst/>
                <a:latin typeface="+mn-lt"/>
                <a:ea typeface="+mn-ea"/>
                <a:cs typeface="+mn-cs"/>
              </a:rPr>
              <a:t>Given the criticality of health technology management in the remote NWT, our team indicated a need to prioritize replacement of medical technologies using a robust, evidence-based approach. </a:t>
            </a:r>
            <a:r>
              <a:rPr lang="en-US" sz="1200" b="0" i="0" kern="1200" dirty="0" smtClean="0">
                <a:solidFill>
                  <a:schemeClr val="tx1"/>
                </a:solidFill>
                <a:effectLst/>
                <a:latin typeface="+mn-lt"/>
                <a:ea typeface="+mn-ea"/>
                <a:cs typeface="+mn-cs"/>
              </a:rPr>
              <a:t>Ultimately, this system</a:t>
            </a:r>
            <a:r>
              <a:rPr lang="en-US" sz="1200" b="0" i="0" kern="1200" baseline="0" dirty="0" smtClean="0">
                <a:solidFill>
                  <a:schemeClr val="tx1"/>
                </a:solidFill>
                <a:effectLst/>
                <a:latin typeface="+mn-lt"/>
                <a:ea typeface="+mn-ea"/>
                <a:cs typeface="+mn-cs"/>
              </a:rPr>
              <a:t> will benefit health technology planners, biomedical engineers and clinical leadership </a:t>
            </a:r>
            <a:r>
              <a:rPr lang="en-US" sz="1200" b="0" i="0" kern="1200" dirty="0" smtClean="0">
                <a:solidFill>
                  <a:schemeClr val="tx1"/>
                </a:solidFill>
                <a:effectLst/>
                <a:latin typeface="+mn-lt"/>
                <a:ea typeface="+mn-ea"/>
                <a:cs typeface="+mn-cs"/>
              </a:rPr>
              <a:t>to better plan for and manage the future of</a:t>
            </a:r>
            <a:r>
              <a:rPr lang="en-US" sz="1200" b="0" i="0" kern="1200" baseline="0" dirty="0" smtClean="0">
                <a:solidFill>
                  <a:schemeClr val="tx1"/>
                </a:solidFill>
                <a:effectLst/>
                <a:latin typeface="+mn-lt"/>
                <a:ea typeface="+mn-ea"/>
                <a:cs typeface="+mn-cs"/>
              </a:rPr>
              <a:t> medical equipment in the </a:t>
            </a:r>
            <a:r>
              <a:rPr lang="en-US" sz="1200" b="0" i="0" kern="1200" dirty="0" smtClean="0">
                <a:solidFill>
                  <a:schemeClr val="tx1"/>
                </a:solidFill>
                <a:effectLst/>
                <a:latin typeface="+mn-lt"/>
                <a:ea typeface="+mn-ea"/>
                <a:cs typeface="+mn-cs"/>
              </a:rPr>
              <a:t>NWT such that patients can</a:t>
            </a:r>
            <a:r>
              <a:rPr lang="en-US" sz="1200" b="0" i="0" kern="1200" baseline="0" dirty="0" smtClean="0">
                <a:solidFill>
                  <a:schemeClr val="tx1"/>
                </a:solidFill>
                <a:effectLst/>
                <a:latin typeface="+mn-lt"/>
                <a:ea typeface="+mn-ea"/>
                <a:cs typeface="+mn-cs"/>
              </a:rPr>
              <a:t> receive more </a:t>
            </a:r>
            <a:r>
              <a:rPr lang="en-US" sz="1200" b="0" i="0" kern="1200" dirty="0" smtClean="0">
                <a:solidFill>
                  <a:schemeClr val="tx1"/>
                </a:solidFill>
                <a:effectLst/>
                <a:latin typeface="+mn-lt"/>
                <a:ea typeface="+mn-ea"/>
                <a:cs typeface="+mn-cs"/>
              </a:rPr>
              <a:t>effective and more safe health care.</a:t>
            </a:r>
            <a:endParaRPr lang="en-CA" dirty="0" smtClean="0"/>
          </a:p>
          <a:p>
            <a:endParaRPr lang="en-CA" sz="1200" b="0" kern="1200" dirty="0" smtClean="0">
              <a:solidFill>
                <a:schemeClr val="tx1"/>
              </a:solidFill>
              <a:effectLst/>
              <a:latin typeface="+mn-lt"/>
              <a:ea typeface="+mn-ea"/>
              <a:cs typeface="+mn-cs"/>
            </a:endParaRPr>
          </a:p>
          <a:p>
            <a:r>
              <a:rPr lang="en-CA" sz="1200" b="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rPr>
              <a:t>Want clinical leadership to be engaged with medical</a:t>
            </a:r>
            <a:r>
              <a:rPr lang="en-CA" baseline="0" dirty="0" smtClean="0">
                <a:solidFill>
                  <a:srgbClr val="FF0000"/>
                </a:solidFill>
              </a:rPr>
              <a:t> e</a:t>
            </a:r>
            <a:r>
              <a:rPr lang="en-CA" dirty="0" smtClean="0">
                <a:solidFill>
                  <a:srgbClr val="FF0000"/>
                </a:solidFill>
              </a:rPr>
              <a:t>quipment mgmt. process; very useful for leadership and their own planning</a:t>
            </a:r>
          </a:p>
          <a:p>
            <a:endParaRPr lang="en-C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EE1787-390A-4A1E-9CFE-869A7EC38ECB}" type="slidenum">
              <a:rPr lang="en-CA" smtClean="0"/>
              <a:t>4</a:t>
            </a:fld>
            <a:endParaRPr lang="en-CA"/>
          </a:p>
        </p:txBody>
      </p:sp>
    </p:spTree>
    <p:extLst>
      <p:ext uri="{BB962C8B-B14F-4D97-AF65-F5344CB8AC3E}">
        <p14:creationId xmlns:p14="http://schemas.microsoft.com/office/powerpoint/2010/main" val="398185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That brings us to </a:t>
            </a:r>
            <a:r>
              <a:rPr lang="en-CA" baseline="0" dirty="0" smtClean="0"/>
              <a:t>today’s topic – the Medical Equipment Replacement Score (MERS) system. </a:t>
            </a:r>
            <a:r>
              <a:rPr lang="en-CA" dirty="0" smtClean="0"/>
              <a:t>Based</a:t>
            </a:r>
            <a:r>
              <a:rPr lang="en-CA" baseline="0" dirty="0" smtClean="0"/>
              <a:t> upon the original study, Kevin and I collaborated to refine the MERS system to our current needs. As you can see here, </a:t>
            </a:r>
            <a:r>
              <a:rPr lang="en-CA" sz="1200" kern="1200" dirty="0" smtClean="0">
                <a:solidFill>
                  <a:schemeClr val="tx1"/>
                </a:solidFill>
                <a:effectLst/>
                <a:latin typeface="+mn-lt"/>
                <a:ea typeface="+mn-ea"/>
                <a:cs typeface="+mn-cs"/>
              </a:rPr>
              <a:t>MERS is an equation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designed to allow us to quantify the qualitative factors </a:t>
            </a:r>
            <a:r>
              <a:rPr lang="en-CA" baseline="0" dirty="0" smtClean="0"/>
              <a:t>behind the medical equipment replacement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scoring system consists of three main components (technical, device safety, and mission critical scores) into several subcomponents that sum up to a singular MERS score. Assets with high MERS scores receive higher priority for replacement.</a:t>
            </a:r>
            <a:endParaRPr lang="en-CA" dirty="0" smtClean="0"/>
          </a:p>
          <a:p>
            <a:endParaRPr lang="en-CA" baseline="0" dirty="0" smtClean="0"/>
          </a:p>
          <a:p>
            <a:r>
              <a:rPr lang="en-CA" baseline="0" dirty="0" smtClean="0"/>
              <a:t>The technical component is made up of the physical condition, the age, and the discontinuation multiplier of the device, which indicates where vendor support is available or not.</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device safety component consists of the physical</a:t>
            </a:r>
            <a:r>
              <a:rPr lang="en-CA" sz="1200" kern="1200" baseline="0" dirty="0" smtClean="0">
                <a:solidFill>
                  <a:schemeClr val="tx1"/>
                </a:solidFill>
                <a:effectLst/>
                <a:latin typeface="+mn-lt"/>
                <a:ea typeface="+mn-ea"/>
                <a:cs typeface="+mn-cs"/>
              </a:rPr>
              <a:t> risk subcomponent, which evaluates the risk to patient or user should the device fail or malfunction, and the technology-related incident subcomponent, which allows us to indicate whether an incident or hazard alert exists with the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The mission-critical component allows us to define the value of a technology depending on the services of a facility or health system. The mission criticality subcomponent defines the impact to service, while the backup multiplier is exactly as it sounds – it indicates whether a facility or regional backup exists.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Again, all of these components</a:t>
            </a:r>
            <a:r>
              <a:rPr lang="en-CA" sz="1200" kern="1200" baseline="0" dirty="0" smtClean="0">
                <a:solidFill>
                  <a:schemeClr val="tx1"/>
                </a:solidFill>
                <a:effectLst/>
                <a:latin typeface="+mn-lt"/>
                <a:ea typeface="+mn-ea"/>
                <a:cs typeface="+mn-cs"/>
              </a:rPr>
              <a:t> are aggregated into the MERS score to asses the replacement of any medical device</a:t>
            </a:r>
            <a:r>
              <a:rPr lang="en-CA" sz="1200" kern="1200" dirty="0" smtClean="0">
                <a:solidFill>
                  <a:schemeClr val="tx1"/>
                </a:solidFill>
                <a:effectLst/>
                <a:latin typeface="+mn-lt"/>
                <a:ea typeface="+mn-ea"/>
                <a:cs typeface="+mn-cs"/>
              </a:rPr>
              <a:t>.</a:t>
            </a:r>
            <a:endParaRPr lang="en-CA" baseline="0" dirty="0" smtClean="0"/>
          </a:p>
        </p:txBody>
      </p:sp>
      <p:sp>
        <p:nvSpPr>
          <p:cNvPr id="4" name="Slide Number Placeholder 3"/>
          <p:cNvSpPr>
            <a:spLocks noGrp="1"/>
          </p:cNvSpPr>
          <p:nvPr>
            <p:ph type="sldNum" sz="quarter" idx="10"/>
          </p:nvPr>
        </p:nvSpPr>
        <p:spPr/>
        <p:txBody>
          <a:bodyPr/>
          <a:lstStyle/>
          <a:p>
            <a:fld id="{AAEE1787-390A-4A1E-9CFE-869A7EC38ECB}" type="slidenum">
              <a:rPr lang="en-CA" smtClean="0"/>
              <a:t>5</a:t>
            </a:fld>
            <a:endParaRPr lang="en-CA"/>
          </a:p>
        </p:txBody>
      </p:sp>
    </p:spTree>
    <p:extLst>
      <p:ext uri="{BB962C8B-B14F-4D97-AF65-F5344CB8AC3E}">
        <p14:creationId xmlns:p14="http://schemas.microsoft.com/office/powerpoint/2010/main" val="303025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This refined MERS scoring</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system was then programmed into the</a:t>
            </a:r>
            <a:r>
              <a:rPr lang="en-CA" sz="1200" kern="1200" baseline="0" dirty="0" smtClean="0">
                <a:solidFill>
                  <a:schemeClr val="tx1"/>
                </a:solidFill>
                <a:effectLst/>
                <a:latin typeface="+mn-lt"/>
                <a:ea typeface="+mn-ea"/>
                <a:cs typeface="+mn-cs"/>
              </a:rPr>
              <a:t> appropriately titled “</a:t>
            </a:r>
            <a:r>
              <a:rPr lang="en-CA" sz="1200" kern="1200" dirty="0" smtClean="0">
                <a:solidFill>
                  <a:schemeClr val="tx1"/>
                </a:solidFill>
                <a:effectLst/>
                <a:latin typeface="+mn-lt"/>
                <a:ea typeface="+mn-ea"/>
                <a:cs typeface="+mn-cs"/>
              </a:rPr>
              <a:t>MERS Assessment Tool”</a:t>
            </a:r>
            <a:r>
              <a:rPr lang="en-CA" sz="1200" kern="1200" baseline="0" dirty="0" smtClean="0">
                <a:solidFill>
                  <a:schemeClr val="tx1"/>
                </a:solidFill>
                <a:effectLst/>
                <a:latin typeface="+mn-lt"/>
                <a:ea typeface="+mn-ea"/>
                <a:cs typeface="+mn-cs"/>
              </a:rPr>
              <a:t> using Microsoft Access and Excel. The </a:t>
            </a:r>
            <a:r>
              <a:rPr lang="en-CA" sz="1200" kern="1200" dirty="0" smtClean="0">
                <a:solidFill>
                  <a:schemeClr val="tx1"/>
                </a:solidFill>
                <a:effectLst/>
                <a:latin typeface="+mn-lt"/>
                <a:ea typeface="+mn-ea"/>
                <a:cs typeface="+mn-cs"/>
              </a:rPr>
              <a:t>existing biomedical equipment database uses proprietary</a:t>
            </a:r>
            <a:r>
              <a:rPr lang="en-CA" sz="1200" kern="1200" baseline="0" dirty="0" smtClean="0">
                <a:solidFill>
                  <a:schemeClr val="tx1"/>
                </a:solidFill>
                <a:effectLst/>
                <a:latin typeface="+mn-lt"/>
                <a:ea typeface="+mn-ea"/>
                <a:cs typeface="+mn-cs"/>
              </a:rPr>
              <a:t> software, so data is extracted from this software to Microsoft Access so that </a:t>
            </a:r>
            <a:r>
              <a:rPr lang="en-CA" sz="1200" kern="1200" dirty="0" smtClean="0">
                <a:solidFill>
                  <a:schemeClr val="tx1"/>
                </a:solidFill>
                <a:effectLst/>
                <a:latin typeface="+mn-lt"/>
                <a:ea typeface="+mn-ea"/>
                <a:cs typeface="+mn-cs"/>
              </a:rPr>
              <a:t>each medical</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device can be assigned a prioritized MERS score. </a:t>
            </a:r>
          </a:p>
          <a:p>
            <a:endParaRPr lang="en-CA" sz="1200" kern="120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Users from biomed or health technology planning have the ability to see devices from a holistic level, such as by health authority or community, and down to the granular level such as by each facility or device type. Users can then chose to export the results directly to a PDF document or to an excel format for further manipulation.</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Users may also sort results based on the cost grouping for budgetary purposes. Rather than looking for MERS scores, there is a specific option here to view a capital projection, so future capital requirements can be assessed in more detail.</a:t>
            </a:r>
            <a:endParaRPr lang="en-CA" sz="1200" strike="sng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EE1787-390A-4A1E-9CFE-869A7EC38ECB}" type="slidenum">
              <a:rPr lang="en-CA" smtClean="0"/>
              <a:t>6</a:t>
            </a:fld>
            <a:endParaRPr lang="en-CA"/>
          </a:p>
        </p:txBody>
      </p:sp>
    </p:spTree>
    <p:extLst>
      <p:ext uri="{BB962C8B-B14F-4D97-AF65-F5344CB8AC3E}">
        <p14:creationId xmlns:p14="http://schemas.microsoft.com/office/powerpoint/2010/main" val="231743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When</a:t>
            </a:r>
            <a:r>
              <a:rPr lang="en-CA" sz="1200" kern="1200" baseline="0" dirty="0" smtClean="0">
                <a:solidFill>
                  <a:schemeClr val="tx1"/>
                </a:solidFill>
                <a:effectLst/>
                <a:latin typeface="+mn-lt"/>
                <a:ea typeface="+mn-ea"/>
                <a:cs typeface="+mn-cs"/>
              </a:rPr>
              <a:t> users select the Capital Projection option, they will be presented with an excel sheet shown here. On the left-hand column, you’ll see that devices have been grouped by capital budget or by technology grouping (procurement bundle). The right hand columns depict the funding needed to replace equipment at the end of its risk-adjusted lifespan. For example, certain pieces of large capital equipment must be replaced in 2021 and 2022, but no equipment needs to be replaced in 2023, therefore no funding is required for that subcategory. Additionally, while this sheet captures the next 10 years, there is a second page that indicates funding required for an additional 10 years from 2031 up until 2040.</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Note that the data presented here has factored in risk-adjusted lifespan, so that a balance between budgetary constraints and clinical program requirements is achieved to support the governmental capital planning process. Earlier this year, this capital projection tool was used to form the basis of our next five-year capital funding projection for health technology management, and these projections are in the process of being reviewed by our territorial government.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Overall, the</a:t>
            </a:r>
            <a:r>
              <a:rPr lang="en-CA" sz="1200" kern="1200" baseline="0" dirty="0" smtClean="0">
                <a:solidFill>
                  <a:schemeClr val="tx1"/>
                </a:solidFill>
                <a:effectLst/>
                <a:latin typeface="+mn-lt"/>
                <a:ea typeface="+mn-ea"/>
                <a:cs typeface="+mn-cs"/>
              </a:rPr>
              <a:t> MERS system was refined and programmed into a tool that allows users to outline medical equipment replacement priorities over the next 20 years. This </a:t>
            </a:r>
            <a:r>
              <a:rPr lang="en-CA" sz="1200" kern="1200" dirty="0" smtClean="0">
                <a:solidFill>
                  <a:schemeClr val="tx1"/>
                </a:solidFill>
                <a:effectLst/>
                <a:latin typeface="+mn-lt"/>
                <a:ea typeface="+mn-ea"/>
                <a:cs typeface="+mn-cs"/>
              </a:rPr>
              <a:t>facilitates an organized approach to health</a:t>
            </a:r>
            <a:r>
              <a:rPr lang="en-CA" sz="1200" kern="1200" baseline="0" dirty="0" smtClean="0">
                <a:solidFill>
                  <a:schemeClr val="tx1"/>
                </a:solidFill>
                <a:effectLst/>
                <a:latin typeface="+mn-lt"/>
                <a:ea typeface="+mn-ea"/>
                <a:cs typeface="+mn-cs"/>
              </a:rPr>
              <a:t> technology management given</a:t>
            </a:r>
            <a:r>
              <a:rPr lang="en-CA" sz="1200" kern="1200" dirty="0" smtClean="0">
                <a:solidFill>
                  <a:schemeClr val="tx1"/>
                </a:solidFill>
                <a:effectLst/>
                <a:latin typeface="+mn-lt"/>
                <a:ea typeface="+mn-ea"/>
                <a:cs typeface="+mn-cs"/>
              </a:rPr>
              <a:t> limited capital funding and our</a:t>
            </a:r>
            <a:r>
              <a:rPr lang="en-CA" sz="1200" kern="1200" baseline="0" dirty="0" smtClean="0">
                <a:solidFill>
                  <a:schemeClr val="tx1"/>
                </a:solidFill>
                <a:effectLst/>
                <a:latin typeface="+mn-lt"/>
                <a:ea typeface="+mn-ea"/>
                <a:cs typeface="+mn-cs"/>
              </a:rPr>
              <a:t> northern-specific challenges</a:t>
            </a:r>
            <a:r>
              <a:rPr lang="en-CA" sz="1200" kern="1200" dirty="0" smtClean="0">
                <a:solidFill>
                  <a:schemeClr val="tx1"/>
                </a:solidFill>
                <a:effectLst/>
                <a:latin typeface="+mn-lt"/>
                <a:ea typeface="+mn-ea"/>
                <a:cs typeface="+mn-cs"/>
              </a:rPr>
              <a:t> and allows users to</a:t>
            </a:r>
            <a:r>
              <a:rPr lang="en-CA" sz="1200" kern="1200" baseline="0" dirty="0" smtClean="0">
                <a:solidFill>
                  <a:schemeClr val="tx1"/>
                </a:solidFill>
                <a:effectLst/>
                <a:latin typeface="+mn-lt"/>
                <a:ea typeface="+mn-ea"/>
                <a:cs typeface="+mn-cs"/>
              </a:rPr>
              <a:t> better address medical technology needs and future system development.</a:t>
            </a:r>
            <a:endParaRPr lang="en-CA" dirty="0"/>
          </a:p>
        </p:txBody>
      </p:sp>
      <p:sp>
        <p:nvSpPr>
          <p:cNvPr id="4" name="Slide Number Placeholder 3"/>
          <p:cNvSpPr>
            <a:spLocks noGrp="1"/>
          </p:cNvSpPr>
          <p:nvPr>
            <p:ph type="sldNum" sz="quarter" idx="10"/>
          </p:nvPr>
        </p:nvSpPr>
        <p:spPr/>
        <p:txBody>
          <a:bodyPr/>
          <a:lstStyle/>
          <a:p>
            <a:fld id="{AAEE1787-390A-4A1E-9CFE-869A7EC38ECB}" type="slidenum">
              <a:rPr lang="en-CA" smtClean="0"/>
              <a:t>7</a:t>
            </a:fld>
            <a:endParaRPr lang="en-CA"/>
          </a:p>
        </p:txBody>
      </p:sp>
    </p:spTree>
    <p:extLst>
      <p:ext uri="{BB962C8B-B14F-4D97-AF65-F5344CB8AC3E}">
        <p14:creationId xmlns:p14="http://schemas.microsoft.com/office/powerpoint/2010/main" val="151465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 you all for listening. If you have any questions or</a:t>
            </a:r>
            <a:r>
              <a:rPr lang="en-CA" baseline="0" dirty="0" smtClean="0"/>
              <a:t> comments, please feel free to reach out to me at my email shown here.</a:t>
            </a:r>
            <a:endParaRPr lang="en-CA" dirty="0"/>
          </a:p>
        </p:txBody>
      </p:sp>
      <p:sp>
        <p:nvSpPr>
          <p:cNvPr id="4" name="Slide Number Placeholder 3"/>
          <p:cNvSpPr>
            <a:spLocks noGrp="1"/>
          </p:cNvSpPr>
          <p:nvPr>
            <p:ph type="sldNum" sz="quarter" idx="10"/>
          </p:nvPr>
        </p:nvSpPr>
        <p:spPr/>
        <p:txBody>
          <a:bodyPr/>
          <a:lstStyle/>
          <a:p>
            <a:fld id="{AAEE1787-390A-4A1E-9CFE-869A7EC38ECB}" type="slidenum">
              <a:rPr lang="en-CA" smtClean="0"/>
              <a:t>8</a:t>
            </a:fld>
            <a:endParaRPr lang="en-CA"/>
          </a:p>
        </p:txBody>
      </p:sp>
    </p:spTree>
    <p:extLst>
      <p:ext uri="{BB962C8B-B14F-4D97-AF65-F5344CB8AC3E}">
        <p14:creationId xmlns:p14="http://schemas.microsoft.com/office/powerpoint/2010/main" val="122095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27/09/2021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27/09/2021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956193" y="3800272"/>
            <a:ext cx="10396346" cy="1321096"/>
          </a:xfrm>
        </p:spPr>
        <p:txBody>
          <a:bodyPr anchor="t">
            <a:noAutofit/>
          </a:bodyPr>
          <a:lstStyle/>
          <a:p>
            <a:r>
              <a:rPr lang="es-MX" sz="3600" b="1" dirty="0" smtClean="0">
                <a:solidFill>
                  <a:srgbClr val="002060"/>
                </a:solidFill>
                <a:latin typeface="Poppins" pitchFamily="2" charset="77"/>
                <a:cs typeface="Poppins" pitchFamily="2" charset="77"/>
              </a:rPr>
              <a:t>Applying </a:t>
            </a:r>
            <a:r>
              <a:rPr lang="es-MX" sz="3600" b="1" dirty="0" err="1" smtClean="0">
                <a:solidFill>
                  <a:srgbClr val="002060"/>
                </a:solidFill>
                <a:latin typeface="Poppins" pitchFamily="2" charset="77"/>
                <a:cs typeface="Poppins" pitchFamily="2" charset="77"/>
              </a:rPr>
              <a:t>the</a:t>
            </a:r>
            <a:r>
              <a:rPr lang="es-MX" sz="3600" b="1" dirty="0" smtClean="0">
                <a:solidFill>
                  <a:srgbClr val="002060"/>
                </a:solidFill>
                <a:latin typeface="Poppins" pitchFamily="2" charset="77"/>
                <a:cs typeface="Poppins" pitchFamily="2" charset="77"/>
              </a:rPr>
              <a:t> </a:t>
            </a:r>
            <a:r>
              <a:rPr lang="en-CA" sz="3600" b="1" dirty="0" smtClean="0">
                <a:solidFill>
                  <a:srgbClr val="002060"/>
                </a:solidFill>
                <a:latin typeface="Poppins" pitchFamily="2" charset="77"/>
                <a:cs typeface="Poppins" pitchFamily="2" charset="77"/>
              </a:rPr>
              <a:t>MERS</a:t>
            </a:r>
            <a:r>
              <a:rPr lang="es-MX" sz="3600" b="1" dirty="0" smtClean="0">
                <a:solidFill>
                  <a:srgbClr val="002060"/>
                </a:solidFill>
                <a:latin typeface="Poppins" pitchFamily="2" charset="77"/>
                <a:cs typeface="Poppins" pitchFamily="2" charset="77"/>
              </a:rPr>
              <a:t> System to Capital </a:t>
            </a:r>
            <a:r>
              <a:rPr lang="es-MX" sz="3600" b="1" dirty="0" err="1" smtClean="0">
                <a:solidFill>
                  <a:srgbClr val="002060"/>
                </a:solidFill>
                <a:latin typeface="Poppins" pitchFamily="2" charset="77"/>
                <a:cs typeface="Poppins" pitchFamily="2" charset="77"/>
              </a:rPr>
              <a:t>Planning</a:t>
            </a:r>
            <a:r>
              <a:rPr lang="es-MX" sz="3600" b="1" dirty="0" smtClean="0">
                <a:solidFill>
                  <a:srgbClr val="002060"/>
                </a:solidFill>
                <a:latin typeface="Poppins" pitchFamily="2" charset="77"/>
                <a:cs typeface="Poppins" pitchFamily="2" charset="77"/>
              </a:rPr>
              <a:t> in a </a:t>
            </a:r>
            <a:r>
              <a:rPr lang="es-MX" sz="3600" b="1" dirty="0" err="1" smtClean="0">
                <a:solidFill>
                  <a:srgbClr val="002060"/>
                </a:solidFill>
                <a:latin typeface="Poppins" pitchFamily="2" charset="77"/>
                <a:cs typeface="Poppins" pitchFamily="2" charset="77"/>
              </a:rPr>
              <a:t>Remote</a:t>
            </a:r>
            <a:r>
              <a:rPr lang="es-MX" sz="3600" b="1" dirty="0" smtClean="0">
                <a:solidFill>
                  <a:srgbClr val="002060"/>
                </a:solidFill>
                <a:latin typeface="Poppins" pitchFamily="2" charset="77"/>
                <a:cs typeface="Poppins" pitchFamily="2" charset="77"/>
              </a:rPr>
              <a:t> </a:t>
            </a:r>
            <a:r>
              <a:rPr lang="es-MX" sz="3600" b="1" dirty="0" err="1" smtClean="0">
                <a:solidFill>
                  <a:srgbClr val="002060"/>
                </a:solidFill>
                <a:latin typeface="Poppins" pitchFamily="2" charset="77"/>
                <a:cs typeface="Poppins" pitchFamily="2" charset="77"/>
              </a:rPr>
              <a:t>Northern</a:t>
            </a:r>
            <a:r>
              <a:rPr lang="es-MX" sz="3600" b="1" dirty="0" smtClean="0">
                <a:solidFill>
                  <a:srgbClr val="002060"/>
                </a:solidFill>
                <a:latin typeface="Poppins" pitchFamily="2" charset="77"/>
                <a:cs typeface="Poppins" pitchFamily="2" charset="77"/>
              </a:rPr>
              <a:t> Canadian </a:t>
            </a:r>
            <a:r>
              <a:rPr lang="es-MX" sz="3600" b="1" dirty="0" err="1" smtClean="0">
                <a:solidFill>
                  <a:srgbClr val="002060"/>
                </a:solidFill>
                <a:latin typeface="Poppins" pitchFamily="2" charset="77"/>
                <a:cs typeface="Poppins" pitchFamily="2" charset="77"/>
              </a:rPr>
              <a:t>Context</a:t>
            </a:r>
            <a:endParaRPr lang="es-MX" sz="36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4867369"/>
            <a:ext cx="11226800" cy="761999"/>
          </a:xfrm>
        </p:spPr>
        <p:txBody>
          <a:bodyPr>
            <a:normAutofit/>
          </a:bodyPr>
          <a:lstStyle/>
          <a:p>
            <a:r>
              <a:rPr lang="es-MX" sz="2000" dirty="0" smtClean="0">
                <a:solidFill>
                  <a:srgbClr val="0070C0"/>
                </a:solidFill>
                <a:latin typeface="Poppins Light" pitchFamily="2" charset="77"/>
                <a:cs typeface="Poppins Light" pitchFamily="2" charset="77"/>
              </a:rPr>
              <a:t>Cherryl Li*, </a:t>
            </a:r>
            <a:r>
              <a:rPr lang="es-MX" sz="2000" dirty="0" err="1" smtClean="0">
                <a:solidFill>
                  <a:srgbClr val="0070C0"/>
                </a:solidFill>
                <a:latin typeface="Poppins Light" pitchFamily="2" charset="77"/>
                <a:cs typeface="Poppins Light" pitchFamily="2" charset="77"/>
              </a:rPr>
              <a:t>MHSc</a:t>
            </a:r>
            <a:endParaRPr lang="es-MX" sz="2000" dirty="0" smtClean="0">
              <a:solidFill>
                <a:srgbClr val="0070C0"/>
              </a:solidFill>
              <a:latin typeface="Poppins Light" pitchFamily="2" charset="77"/>
              <a:cs typeface="Poppins Light" pitchFamily="2" charset="77"/>
            </a:endParaRPr>
          </a:p>
          <a:p>
            <a:r>
              <a:rPr lang="es-MX" sz="1600" dirty="0" err="1" smtClean="0">
                <a:solidFill>
                  <a:srgbClr val="0070C0"/>
                </a:solidFill>
                <a:latin typeface="Poppins Light" pitchFamily="2" charset="77"/>
                <a:cs typeface="Poppins Light" pitchFamily="2" charset="77"/>
              </a:rPr>
              <a:t>Government</a:t>
            </a:r>
            <a:r>
              <a:rPr lang="es-MX" sz="1600" dirty="0" smtClean="0">
                <a:solidFill>
                  <a:srgbClr val="0070C0"/>
                </a:solidFill>
                <a:latin typeface="Poppins Light" pitchFamily="2" charset="77"/>
                <a:cs typeface="Poppins Light" pitchFamily="2" charset="77"/>
              </a:rPr>
              <a:t> of </a:t>
            </a:r>
            <a:r>
              <a:rPr lang="es-MX" sz="1600" dirty="0" err="1" smtClean="0">
                <a:solidFill>
                  <a:srgbClr val="0070C0"/>
                </a:solidFill>
                <a:latin typeface="Poppins Light" pitchFamily="2" charset="77"/>
                <a:cs typeface="Poppins Light" pitchFamily="2" charset="77"/>
              </a:rPr>
              <a:t>the</a:t>
            </a:r>
            <a:r>
              <a:rPr lang="es-MX" sz="1600" dirty="0" smtClean="0">
                <a:solidFill>
                  <a:srgbClr val="0070C0"/>
                </a:solidFill>
                <a:latin typeface="Poppins Light" pitchFamily="2" charset="77"/>
                <a:cs typeface="Poppins Light" pitchFamily="2" charset="77"/>
              </a:rPr>
              <a:t> </a:t>
            </a:r>
            <a:r>
              <a:rPr lang="es-MX" sz="1600" dirty="0" err="1" smtClean="0">
                <a:solidFill>
                  <a:srgbClr val="0070C0"/>
                </a:solidFill>
                <a:latin typeface="Poppins Light" pitchFamily="2" charset="77"/>
                <a:cs typeface="Poppins Light" pitchFamily="2" charset="77"/>
              </a:rPr>
              <a:t>Northwest</a:t>
            </a:r>
            <a:r>
              <a:rPr lang="es-MX" sz="1600" dirty="0" smtClean="0">
                <a:solidFill>
                  <a:srgbClr val="0070C0"/>
                </a:solidFill>
                <a:latin typeface="Poppins Light" pitchFamily="2" charset="77"/>
                <a:cs typeface="Poppins Light" pitchFamily="2" charset="77"/>
              </a:rPr>
              <a:t> </a:t>
            </a:r>
            <a:r>
              <a:rPr lang="es-MX" sz="1600" dirty="0" err="1" smtClean="0">
                <a:solidFill>
                  <a:srgbClr val="0070C0"/>
                </a:solidFill>
                <a:latin typeface="Poppins Light" pitchFamily="2" charset="77"/>
                <a:cs typeface="Poppins Light" pitchFamily="2" charset="77"/>
              </a:rPr>
              <a:t>Territories</a:t>
            </a:r>
            <a:endParaRPr lang="es-MX" sz="1600" dirty="0">
              <a:solidFill>
                <a:srgbClr val="0070C0"/>
              </a:solidFill>
              <a:latin typeface="Poppins Light" pitchFamily="2" charset="77"/>
              <a:cs typeface="Poppins Light" pitchFamily="2" charset="77"/>
            </a:endParaRPr>
          </a:p>
        </p:txBody>
      </p:sp>
      <p:sp>
        <p:nvSpPr>
          <p:cNvPr id="4" name="TextBox 3"/>
          <p:cNvSpPr txBox="1"/>
          <p:nvPr/>
        </p:nvSpPr>
        <p:spPr>
          <a:xfrm>
            <a:off x="8181754" y="5968079"/>
            <a:ext cx="3625702" cy="261610"/>
          </a:xfrm>
          <a:prstGeom prst="rect">
            <a:avLst/>
          </a:prstGeom>
          <a:noFill/>
        </p:spPr>
        <p:txBody>
          <a:bodyPr wrap="square" rtlCol="0">
            <a:spAutoFit/>
          </a:bodyPr>
          <a:lstStyle/>
          <a:p>
            <a:pPr algn="r"/>
            <a:r>
              <a:rPr lang="en-CA" sz="1100" dirty="0" smtClean="0"/>
              <a:t>*Now with Island Health</a:t>
            </a:r>
            <a:endParaRPr lang="en-CA" sz="1100" dirty="0"/>
          </a:p>
        </p:txBody>
      </p:sp>
    </p:spTree>
    <p:extLst>
      <p:ext uri="{BB962C8B-B14F-4D97-AF65-F5344CB8AC3E}">
        <p14:creationId xmlns:p14="http://schemas.microsoft.com/office/powerpoint/2010/main" val="85795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err="1" smtClean="0">
                <a:solidFill>
                  <a:srgbClr val="0070C0"/>
                </a:solidFill>
                <a:latin typeface="Poppins" pitchFamily="2" charset="77"/>
                <a:cs typeface="Poppins" pitchFamily="2" charset="77"/>
              </a:rPr>
              <a:t>Authors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765241" y="1621276"/>
            <a:ext cx="10094187" cy="4433966"/>
          </a:xfrm>
        </p:spPr>
        <p:txBody>
          <a:bodyPr>
            <a:normAutofit lnSpcReduction="10000"/>
          </a:bodyPr>
          <a:lstStyle/>
          <a:p>
            <a:pPr marL="0" indent="0">
              <a:buNone/>
            </a:pPr>
            <a:r>
              <a:rPr lang="es-MX" sz="2000" b="1" dirty="0" smtClean="0">
                <a:solidFill>
                  <a:srgbClr val="002060"/>
                </a:solidFill>
                <a:latin typeface="Poppins Light" pitchFamily="2" charset="77"/>
                <a:cs typeface="Poppins Light" pitchFamily="2" charset="77"/>
              </a:rPr>
              <a:t>Cherryl Li, </a:t>
            </a:r>
            <a:r>
              <a:rPr lang="es-MX" sz="2000" dirty="0" err="1" smtClean="0">
                <a:solidFill>
                  <a:schemeClr val="bg2">
                    <a:lumMod val="25000"/>
                  </a:schemeClr>
                </a:solidFill>
                <a:latin typeface="Poppins Light" pitchFamily="2" charset="77"/>
                <a:cs typeface="Poppins Light" pitchFamily="2" charset="77"/>
              </a:rPr>
              <a:t>MHSc</a:t>
            </a:r>
            <a:endParaRPr lang="es-MX" sz="2000" dirty="0" smtClean="0">
              <a:solidFill>
                <a:schemeClr val="bg2">
                  <a:lumMod val="25000"/>
                </a:schemeClr>
              </a:solidFill>
              <a:latin typeface="Poppins Light" pitchFamily="2" charset="77"/>
              <a:cs typeface="Poppins Light" pitchFamily="2" charset="77"/>
            </a:endParaRPr>
          </a:p>
          <a:p>
            <a:pPr marL="457200" lvl="1" indent="0">
              <a:buNone/>
            </a:pPr>
            <a:r>
              <a:rPr lang="en-CA" sz="2000" dirty="0">
                <a:solidFill>
                  <a:schemeClr val="bg2">
                    <a:lumMod val="25000"/>
                  </a:schemeClr>
                </a:solidFill>
                <a:latin typeface="Poppins Light" pitchFamily="2" charset="77"/>
                <a:cs typeface="Poppins Light" pitchFamily="2" charset="77"/>
              </a:rPr>
              <a:t>Biomedical </a:t>
            </a:r>
            <a:r>
              <a:rPr lang="en-CA" sz="2000" dirty="0" smtClean="0">
                <a:solidFill>
                  <a:schemeClr val="bg2">
                    <a:lumMod val="25000"/>
                  </a:schemeClr>
                </a:solidFill>
                <a:latin typeface="Poppins Light" pitchFamily="2" charset="77"/>
                <a:cs typeface="Poppins Light" pitchFamily="2" charset="77"/>
              </a:rPr>
              <a:t>Engineer</a:t>
            </a:r>
          </a:p>
          <a:p>
            <a:pPr marL="457200" lvl="1" indent="0">
              <a:buNone/>
            </a:pPr>
            <a:r>
              <a:rPr lang="en-CA" sz="2000" dirty="0" smtClean="0">
                <a:solidFill>
                  <a:schemeClr val="bg2">
                    <a:lumMod val="25000"/>
                  </a:schemeClr>
                </a:solidFill>
                <a:latin typeface="Poppins Light" pitchFamily="2" charset="77"/>
                <a:cs typeface="Poppins Light" pitchFamily="2" charset="77"/>
              </a:rPr>
              <a:t>Island </a:t>
            </a:r>
            <a:r>
              <a:rPr lang="en-CA" sz="2000" dirty="0">
                <a:solidFill>
                  <a:schemeClr val="bg2">
                    <a:lumMod val="25000"/>
                  </a:schemeClr>
                </a:solidFill>
                <a:latin typeface="Poppins Light" pitchFamily="2" charset="77"/>
                <a:cs typeface="Poppins Light" pitchFamily="2" charset="77"/>
              </a:rPr>
              <a:t>Health</a:t>
            </a:r>
          </a:p>
          <a:p>
            <a:pPr marL="457200" lvl="1" indent="0">
              <a:buNone/>
            </a:pPr>
            <a:endParaRPr lang="en-CA" sz="2000" dirty="0">
              <a:solidFill>
                <a:schemeClr val="bg2">
                  <a:lumMod val="25000"/>
                </a:schemeClr>
              </a:solidFill>
              <a:latin typeface="Poppins Light" pitchFamily="2" charset="77"/>
              <a:cs typeface="Poppins Light" pitchFamily="2" charset="77"/>
            </a:endParaRPr>
          </a:p>
          <a:p>
            <a:pPr marL="0" indent="0">
              <a:buNone/>
            </a:pPr>
            <a:r>
              <a:rPr lang="en-CA" sz="2000" b="1" dirty="0">
                <a:solidFill>
                  <a:srgbClr val="002060"/>
                </a:solidFill>
                <a:latin typeface="Poppins Light" pitchFamily="2" charset="77"/>
                <a:cs typeface="Poppins Light" pitchFamily="2" charset="77"/>
              </a:rPr>
              <a:t>Shauna </a:t>
            </a:r>
            <a:r>
              <a:rPr lang="en-CA" sz="2000" b="1" dirty="0" err="1">
                <a:solidFill>
                  <a:srgbClr val="002060"/>
                </a:solidFill>
                <a:latin typeface="Poppins Light" pitchFamily="2" charset="77"/>
                <a:cs typeface="Poppins Light" pitchFamily="2" charset="77"/>
              </a:rPr>
              <a:t>Mullally</a:t>
            </a:r>
            <a:r>
              <a:rPr lang="en-CA" sz="2000" b="1" dirty="0">
                <a:solidFill>
                  <a:srgbClr val="002060"/>
                </a:solidFill>
                <a:latin typeface="Poppins Light" pitchFamily="2" charset="77"/>
                <a:cs typeface="Poppins Light" pitchFamily="2" charset="77"/>
              </a:rPr>
              <a:t>, </a:t>
            </a:r>
            <a:r>
              <a:rPr lang="en-CA" sz="2000" dirty="0" err="1">
                <a:solidFill>
                  <a:schemeClr val="bg2">
                    <a:lumMod val="25000"/>
                  </a:schemeClr>
                </a:solidFill>
                <a:latin typeface="Poppins Light" pitchFamily="2" charset="77"/>
                <a:cs typeface="Poppins Light" pitchFamily="2" charset="77"/>
              </a:rPr>
              <a:t>MASc</a:t>
            </a:r>
            <a:endParaRPr lang="en-CA" sz="2000" dirty="0">
              <a:solidFill>
                <a:schemeClr val="bg2">
                  <a:lumMod val="25000"/>
                </a:schemeClr>
              </a:solidFill>
              <a:latin typeface="Poppins Light" pitchFamily="2" charset="77"/>
              <a:cs typeface="Poppins Light" pitchFamily="2" charset="77"/>
            </a:endParaRPr>
          </a:p>
          <a:p>
            <a:pPr marL="457200" lvl="1" indent="0">
              <a:buNone/>
            </a:pPr>
            <a:r>
              <a:rPr lang="en-CA" sz="2000" dirty="0" smtClean="0">
                <a:solidFill>
                  <a:schemeClr val="bg2">
                    <a:lumMod val="25000"/>
                  </a:schemeClr>
                </a:solidFill>
                <a:latin typeface="Poppins Light" pitchFamily="2" charset="77"/>
                <a:cs typeface="Poppins Light" pitchFamily="2" charset="77"/>
              </a:rPr>
              <a:t>Health Technology Planning Manager</a:t>
            </a:r>
          </a:p>
          <a:p>
            <a:pPr marL="457200" lvl="1" indent="0">
              <a:buNone/>
            </a:pPr>
            <a:r>
              <a:rPr lang="en-CA" sz="2000" dirty="0" smtClean="0">
                <a:solidFill>
                  <a:schemeClr val="bg2">
                    <a:lumMod val="25000"/>
                  </a:schemeClr>
                </a:solidFill>
                <a:latin typeface="Poppins Light" pitchFamily="2" charset="77"/>
                <a:cs typeface="Poppins Light" pitchFamily="2" charset="77"/>
              </a:rPr>
              <a:t>Department of Health and Social Services</a:t>
            </a:r>
          </a:p>
          <a:p>
            <a:pPr marL="457200" lvl="1" indent="0">
              <a:buNone/>
            </a:pPr>
            <a:r>
              <a:rPr lang="en-CA" sz="2000" dirty="0" smtClean="0">
                <a:solidFill>
                  <a:schemeClr val="bg2">
                    <a:lumMod val="25000"/>
                  </a:schemeClr>
                </a:solidFill>
                <a:latin typeface="Poppins Light" pitchFamily="2" charset="77"/>
                <a:cs typeface="Poppins Light" pitchFamily="2" charset="77"/>
              </a:rPr>
              <a:t>Government </a:t>
            </a:r>
            <a:r>
              <a:rPr lang="en-CA" sz="2000" dirty="0">
                <a:solidFill>
                  <a:schemeClr val="bg2">
                    <a:lumMod val="25000"/>
                  </a:schemeClr>
                </a:solidFill>
                <a:latin typeface="Poppins Light" pitchFamily="2" charset="77"/>
                <a:cs typeface="Poppins Light" pitchFamily="2" charset="77"/>
              </a:rPr>
              <a:t>of the Northwest Territories</a:t>
            </a:r>
          </a:p>
          <a:p>
            <a:pPr marL="457200" lvl="1" indent="0">
              <a:buNone/>
            </a:pPr>
            <a:endParaRPr lang="en-CA" sz="2000" dirty="0">
              <a:solidFill>
                <a:schemeClr val="bg2">
                  <a:lumMod val="25000"/>
                </a:schemeClr>
              </a:solidFill>
              <a:latin typeface="Poppins Light" pitchFamily="2" charset="77"/>
              <a:cs typeface="Poppins Light" pitchFamily="2" charset="77"/>
            </a:endParaRPr>
          </a:p>
          <a:p>
            <a:pPr marL="0" indent="0">
              <a:buNone/>
            </a:pPr>
            <a:r>
              <a:rPr lang="en-CA" sz="2000" b="1" dirty="0">
                <a:solidFill>
                  <a:srgbClr val="002060"/>
                </a:solidFill>
                <a:latin typeface="Poppins Light" pitchFamily="2" charset="77"/>
                <a:cs typeface="Poppins Light" pitchFamily="2" charset="77"/>
              </a:rPr>
              <a:t>Kevin Taylor, </a:t>
            </a:r>
            <a:r>
              <a:rPr lang="en-CA" sz="2000" dirty="0" err="1">
                <a:solidFill>
                  <a:schemeClr val="bg2">
                    <a:lumMod val="25000"/>
                  </a:schemeClr>
                </a:solidFill>
                <a:latin typeface="Poppins Light" pitchFamily="2" charset="77"/>
                <a:cs typeface="Poppins Light" pitchFamily="2" charset="77"/>
              </a:rPr>
              <a:t>MScEng</a:t>
            </a:r>
            <a:r>
              <a:rPr lang="en-CA" sz="2000" dirty="0">
                <a:solidFill>
                  <a:schemeClr val="bg2">
                    <a:lumMod val="25000"/>
                  </a:schemeClr>
                </a:solidFill>
                <a:latin typeface="Poppins Light" pitchFamily="2" charset="77"/>
                <a:cs typeface="Poppins Light" pitchFamily="2" charset="77"/>
              </a:rPr>
              <a:t>, </a:t>
            </a:r>
            <a:r>
              <a:rPr lang="en-CA" sz="2000" dirty="0" err="1">
                <a:solidFill>
                  <a:schemeClr val="bg2">
                    <a:lumMod val="25000"/>
                  </a:schemeClr>
                </a:solidFill>
                <a:latin typeface="Poppins Light" pitchFamily="2" charset="77"/>
                <a:cs typeface="Poppins Light" pitchFamily="2" charset="77"/>
              </a:rPr>
              <a:t>PEng</a:t>
            </a:r>
            <a:endParaRPr lang="en-CA" sz="2000" dirty="0">
              <a:solidFill>
                <a:schemeClr val="bg2">
                  <a:lumMod val="25000"/>
                </a:schemeClr>
              </a:solidFill>
              <a:latin typeface="Poppins Light" pitchFamily="2" charset="77"/>
              <a:cs typeface="Poppins Light" pitchFamily="2" charset="77"/>
            </a:endParaRPr>
          </a:p>
          <a:p>
            <a:pPr marL="457200" lvl="1" indent="0">
              <a:buNone/>
            </a:pPr>
            <a:r>
              <a:rPr lang="en-CA" sz="2000" dirty="0">
                <a:solidFill>
                  <a:schemeClr val="bg2">
                    <a:lumMod val="25000"/>
                  </a:schemeClr>
                </a:solidFill>
                <a:latin typeface="Poppins Light" pitchFamily="2" charset="77"/>
                <a:cs typeface="Poppins Light" pitchFamily="2" charset="77"/>
              </a:rPr>
              <a:t>Territorial </a:t>
            </a:r>
            <a:r>
              <a:rPr lang="en-CA" sz="2000" dirty="0" smtClean="0">
                <a:solidFill>
                  <a:schemeClr val="bg2">
                    <a:lumMod val="25000"/>
                  </a:schemeClr>
                </a:solidFill>
                <a:latin typeface="Poppins Light" pitchFamily="2" charset="77"/>
                <a:cs typeface="Poppins Light" pitchFamily="2" charset="77"/>
              </a:rPr>
              <a:t>Manager, Biomedical Engineering</a:t>
            </a:r>
          </a:p>
          <a:p>
            <a:pPr marL="457200" lvl="1" indent="0">
              <a:buNone/>
            </a:pPr>
            <a:r>
              <a:rPr lang="en-CA" sz="2000" dirty="0" smtClean="0">
                <a:solidFill>
                  <a:schemeClr val="bg2">
                    <a:lumMod val="25000"/>
                  </a:schemeClr>
                </a:solidFill>
                <a:latin typeface="Poppins Light" pitchFamily="2" charset="77"/>
                <a:cs typeface="Poppins Light" pitchFamily="2" charset="77"/>
              </a:rPr>
              <a:t>Northwest </a:t>
            </a:r>
            <a:r>
              <a:rPr lang="en-CA" sz="2000" dirty="0">
                <a:solidFill>
                  <a:schemeClr val="bg2">
                    <a:lumMod val="25000"/>
                  </a:schemeClr>
                </a:solidFill>
                <a:latin typeface="Poppins Light" pitchFamily="2" charset="77"/>
                <a:cs typeface="Poppins Light" pitchFamily="2" charset="77"/>
              </a:rPr>
              <a:t>Territories Health and Social </a:t>
            </a:r>
            <a:r>
              <a:rPr lang="en-CA" sz="2000" dirty="0" smtClean="0">
                <a:solidFill>
                  <a:schemeClr val="bg2">
                    <a:lumMod val="25000"/>
                  </a:schemeClr>
                </a:solidFill>
                <a:latin typeface="Poppins Light" pitchFamily="2" charset="77"/>
                <a:cs typeface="Poppins Light" pitchFamily="2" charset="77"/>
              </a:rPr>
              <a:t>Services</a:t>
            </a:r>
          </a:p>
          <a:p>
            <a:pPr marL="457200" lvl="1" indent="0">
              <a:buNone/>
            </a:pPr>
            <a:r>
              <a:rPr lang="en-CA" sz="2000" dirty="0">
                <a:solidFill>
                  <a:schemeClr val="bg2">
                    <a:lumMod val="25000"/>
                  </a:schemeClr>
                </a:solidFill>
                <a:latin typeface="Poppins Light" pitchFamily="2" charset="77"/>
                <a:cs typeface="Poppins Light" pitchFamily="2" charset="77"/>
              </a:rPr>
              <a:t>Government of the Northwest Territories</a:t>
            </a:r>
          </a:p>
          <a:p>
            <a:pPr marL="457200" lvl="1" indent="0">
              <a:buNone/>
            </a:pPr>
            <a:endParaRPr lang="en-CA" sz="2000" dirty="0">
              <a:solidFill>
                <a:schemeClr val="bg2">
                  <a:lumMod val="25000"/>
                </a:schemeClr>
              </a:solidFill>
              <a:latin typeface="Poppins Light" pitchFamily="2" charset="77"/>
              <a:cs typeface="Poppins Light" pitchFamily="2" charset="77"/>
            </a:endParaRPr>
          </a:p>
        </p:txBody>
      </p:sp>
    </p:spTree>
    <p:extLst>
      <p:ext uri="{BB962C8B-B14F-4D97-AF65-F5344CB8AC3E}">
        <p14:creationId xmlns:p14="http://schemas.microsoft.com/office/powerpoint/2010/main" val="1012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err="1" smtClean="0">
                <a:solidFill>
                  <a:srgbClr val="0070C0"/>
                </a:solidFill>
                <a:latin typeface="Poppins" pitchFamily="2" charset="77"/>
                <a:cs typeface="Poppins" pitchFamily="2" charset="77"/>
              </a:rPr>
              <a:t>Context</a:t>
            </a:r>
            <a:endParaRPr lang="es-MX" sz="3600" dirty="0">
              <a:solidFill>
                <a:srgbClr val="0070C0"/>
              </a:solidFill>
            </a:endParaRPr>
          </a:p>
        </p:txBody>
      </p:sp>
      <p:pic>
        <p:nvPicPr>
          <p:cNvPr id="12" name="Picture 11" descr="Diagram&#10;&#10;Description automatically generated">
            <a:extLst>
              <a:ext uri="{FF2B5EF4-FFF2-40B4-BE49-F238E27FC236}">
                <a16:creationId xmlns:a16="http://schemas.microsoft.com/office/drawing/2014/main" id="{38CFCD32-00DE-4E57-8DC7-99C908E4FFC3}"/>
              </a:ext>
            </a:extLst>
          </p:cNvPr>
          <p:cNvPicPr>
            <a:picLocks noChangeAspect="1"/>
          </p:cNvPicPr>
          <p:nvPr/>
        </p:nvPicPr>
        <p:blipFill rotWithShape="1">
          <a:blip r:embed="rId3"/>
          <a:srcRect r="31875"/>
          <a:stretch/>
        </p:blipFill>
        <p:spPr>
          <a:xfrm>
            <a:off x="576583" y="1954204"/>
            <a:ext cx="3656383" cy="4362994"/>
          </a:xfrm>
          <a:prstGeom prst="rect">
            <a:avLst/>
          </a:prstGeom>
        </p:spPr>
      </p:pic>
      <p:grpSp>
        <p:nvGrpSpPr>
          <p:cNvPr id="20" name="Group 19"/>
          <p:cNvGrpSpPr/>
          <p:nvPr/>
        </p:nvGrpSpPr>
        <p:grpSpPr>
          <a:xfrm>
            <a:off x="654403" y="1711562"/>
            <a:ext cx="7819529" cy="4554706"/>
            <a:chOff x="544749" y="1762492"/>
            <a:chExt cx="7095309" cy="4554706"/>
          </a:xfrm>
        </p:grpSpPr>
        <p:grpSp>
          <p:nvGrpSpPr>
            <p:cNvPr id="18" name="Group 17"/>
            <p:cNvGrpSpPr/>
            <p:nvPr/>
          </p:nvGrpSpPr>
          <p:grpSpPr>
            <a:xfrm>
              <a:off x="544749" y="1762492"/>
              <a:ext cx="7095309" cy="4554706"/>
              <a:chOff x="544749" y="1762492"/>
              <a:chExt cx="7095309" cy="4554706"/>
            </a:xfrm>
          </p:grpSpPr>
          <p:pic>
            <p:nvPicPr>
              <p:cNvPr id="16" name="Picture 2" descr="Northwest Territories | History, Facts, Map, &amp;amp; Flag | Britannica"/>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8555" t="10898" r="4673" b="33545"/>
              <a:stretch/>
            </p:blipFill>
            <p:spPr bwMode="auto">
              <a:xfrm>
                <a:off x="544749" y="1762492"/>
                <a:ext cx="7095309" cy="4554706"/>
              </a:xfrm>
              <a:prstGeom prst="rect">
                <a:avLst/>
              </a:prstGeom>
              <a:noFill/>
            </p:spPr>
          </p:pic>
          <p:sp>
            <p:nvSpPr>
              <p:cNvPr id="17" name="Rectangle 16"/>
              <p:cNvSpPr/>
              <p:nvPr/>
            </p:nvSpPr>
            <p:spPr>
              <a:xfrm>
                <a:off x="544749" y="3022060"/>
                <a:ext cx="363166" cy="56053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Rectangle 18"/>
            <p:cNvSpPr/>
            <p:nvPr/>
          </p:nvSpPr>
          <p:spPr>
            <a:xfrm>
              <a:off x="4381013" y="1762492"/>
              <a:ext cx="1416672" cy="646331"/>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Rectangle 14">
            <a:extLst>
              <a:ext uri="{FF2B5EF4-FFF2-40B4-BE49-F238E27FC236}">
                <a16:creationId xmlns:a16="http://schemas.microsoft.com/office/drawing/2014/main" id="{0F31EE13-9762-4714-9533-58C4BF97B936}"/>
              </a:ext>
            </a:extLst>
          </p:cNvPr>
          <p:cNvSpPr/>
          <p:nvPr/>
        </p:nvSpPr>
        <p:spPr>
          <a:xfrm>
            <a:off x="7316546" y="1904936"/>
            <a:ext cx="4163146" cy="2862322"/>
          </a:xfrm>
          <a:prstGeom prst="rect">
            <a:avLst/>
          </a:prstGeom>
          <a:solidFill>
            <a:srgbClr val="FAFAFA"/>
          </a:solidFill>
          <a:ln>
            <a:solidFill>
              <a:srgbClr val="002060"/>
            </a:solidFill>
            <a:prstDash val="lgDash"/>
          </a:ln>
        </p:spPr>
        <p:txBody>
          <a:bodyPr wrap="square" anchor="ctr">
            <a:spAutoFit/>
          </a:bodyPr>
          <a:lstStyle/>
          <a:p>
            <a:r>
              <a:rPr lang="en-CA" sz="2000" b="1" dirty="0"/>
              <a:t>Northwest Territories (NWT)</a:t>
            </a:r>
            <a:endParaRPr lang="en-CA" sz="2000" b="1" dirty="0">
              <a:solidFill>
                <a:srgbClr val="0070C0"/>
              </a:solidFill>
            </a:endParaRPr>
          </a:p>
          <a:p>
            <a:pPr marL="285750" indent="-285750">
              <a:buFont typeface="Arial" panose="020B0604020202020204" pitchFamily="34" charset="0"/>
              <a:buChar char="•"/>
            </a:pPr>
            <a:r>
              <a:rPr lang="en-CA" sz="2000" dirty="0"/>
              <a:t>Geographic region of 1,346 km</a:t>
            </a:r>
            <a:r>
              <a:rPr lang="en-CA" sz="2000" baseline="30000" dirty="0"/>
              <a:t>2</a:t>
            </a:r>
          </a:p>
          <a:p>
            <a:pPr marL="285750" indent="-285750">
              <a:buFont typeface="Arial" panose="020B0604020202020204" pitchFamily="34" charset="0"/>
              <a:buChar char="•"/>
            </a:pPr>
            <a:r>
              <a:rPr lang="en-CA" sz="2000" dirty="0" smtClean="0"/>
              <a:t>Population of 41,790</a:t>
            </a:r>
            <a:r>
              <a:rPr lang="en-CA" sz="2000" baseline="30000" dirty="0" smtClean="0"/>
              <a:t>*</a:t>
            </a:r>
          </a:p>
          <a:p>
            <a:pPr marL="285750" indent="-285750">
              <a:buFont typeface="Arial" panose="020B0604020202020204" pitchFamily="34" charset="0"/>
              <a:buChar char="•"/>
            </a:pPr>
            <a:r>
              <a:rPr lang="en-CA" sz="2000" dirty="0" smtClean="0"/>
              <a:t>Hospitals in Yellowknife (capital city), Inuvik and Hay River</a:t>
            </a:r>
          </a:p>
          <a:p>
            <a:pPr marL="285750" indent="-285750">
              <a:buFont typeface="Arial" panose="020B0604020202020204" pitchFamily="34" charset="0"/>
              <a:buChar char="•"/>
            </a:pPr>
            <a:r>
              <a:rPr lang="en-CA" sz="2000" dirty="0" smtClean="0"/>
              <a:t>20+ health centres</a:t>
            </a:r>
          </a:p>
          <a:p>
            <a:pPr marL="285750" indent="-285750">
              <a:buFont typeface="Arial" panose="020B0604020202020204" pitchFamily="34" charset="0"/>
              <a:buChar char="•"/>
            </a:pPr>
            <a:r>
              <a:rPr lang="en-CA" sz="2000" dirty="0" smtClean="0"/>
              <a:t>Approximately </a:t>
            </a:r>
            <a:r>
              <a:rPr lang="en-CA" sz="2000" b="1" dirty="0" smtClean="0">
                <a:solidFill>
                  <a:schemeClr val="accent2"/>
                </a:solidFill>
              </a:rPr>
              <a:t>6400 health technology assets </a:t>
            </a:r>
            <a:r>
              <a:rPr lang="en-CA" sz="2000" dirty="0" smtClean="0"/>
              <a:t>valued at </a:t>
            </a:r>
            <a:r>
              <a:rPr lang="en-CA" sz="2000" b="1" dirty="0" smtClean="0">
                <a:solidFill>
                  <a:schemeClr val="accent2"/>
                </a:solidFill>
              </a:rPr>
              <a:t>$61 million</a:t>
            </a:r>
          </a:p>
        </p:txBody>
      </p:sp>
      <p:grpSp>
        <p:nvGrpSpPr>
          <p:cNvPr id="28" name="Group 27"/>
          <p:cNvGrpSpPr/>
          <p:nvPr/>
        </p:nvGrpSpPr>
        <p:grpSpPr>
          <a:xfrm>
            <a:off x="1508929" y="2058824"/>
            <a:ext cx="5825485" cy="2616393"/>
            <a:chOff x="1206230" y="2079787"/>
            <a:chExt cx="5825485" cy="2732163"/>
          </a:xfrm>
        </p:grpSpPr>
        <p:sp>
          <p:nvSpPr>
            <p:cNvPr id="21" name="Rectangle 20"/>
            <p:cNvSpPr/>
            <p:nvPr/>
          </p:nvSpPr>
          <p:spPr>
            <a:xfrm>
              <a:off x="1206230" y="2509736"/>
              <a:ext cx="2775625" cy="2302213"/>
            </a:xfrm>
            <a:prstGeom prst="rect">
              <a:avLst/>
            </a:prstGeom>
            <a:noFill/>
            <a:ln w="63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Connector 22"/>
            <p:cNvCxnSpPr/>
            <p:nvPr/>
          </p:nvCxnSpPr>
          <p:spPr>
            <a:xfrm flipV="1">
              <a:off x="3981855" y="2079787"/>
              <a:ext cx="3049860" cy="429950"/>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08087" y="4747365"/>
              <a:ext cx="3005760" cy="6458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0480483" y="4794422"/>
            <a:ext cx="1043352" cy="276999"/>
          </a:xfrm>
          <a:prstGeom prst="rect">
            <a:avLst/>
          </a:prstGeom>
          <a:noFill/>
        </p:spPr>
        <p:txBody>
          <a:bodyPr wrap="square" rtlCol="0">
            <a:spAutoFit/>
          </a:bodyPr>
          <a:lstStyle/>
          <a:p>
            <a:pPr algn="r"/>
            <a:r>
              <a:rPr lang="en-CA" sz="1200" dirty="0" smtClean="0"/>
              <a:t>*2016 census</a:t>
            </a:r>
            <a:endParaRPr lang="en-CA" sz="1200" dirty="0"/>
          </a:p>
        </p:txBody>
      </p:sp>
    </p:spTree>
    <p:extLst>
      <p:ext uri="{BB962C8B-B14F-4D97-AF65-F5344CB8AC3E}">
        <p14:creationId xmlns:p14="http://schemas.microsoft.com/office/powerpoint/2010/main" val="1990249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err="1" smtClean="0">
                <a:solidFill>
                  <a:srgbClr val="0070C0"/>
                </a:solidFill>
                <a:latin typeface="Poppins" pitchFamily="2" charset="77"/>
                <a:cs typeface="Poppins" pitchFamily="2" charset="77"/>
              </a:rPr>
              <a:t>Challenges</a:t>
            </a:r>
            <a:r>
              <a:rPr lang="es-MX" sz="3600" b="1" dirty="0" smtClean="0">
                <a:solidFill>
                  <a:srgbClr val="0070C0"/>
                </a:solidFill>
                <a:latin typeface="Poppins" pitchFamily="2" charset="77"/>
                <a:cs typeface="Poppins" pitchFamily="2" charset="77"/>
              </a:rPr>
              <a:t> &amp; </a:t>
            </a:r>
            <a:r>
              <a:rPr lang="es-MX" sz="3600" b="1" dirty="0" err="1" smtClean="0">
                <a:solidFill>
                  <a:srgbClr val="0070C0"/>
                </a:solidFill>
                <a:latin typeface="Poppins" pitchFamily="2" charset="77"/>
                <a:cs typeface="Poppins" pitchFamily="2" charset="77"/>
              </a:rPr>
              <a:t>Outcomes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580290" y="1693383"/>
            <a:ext cx="10419013" cy="4523267"/>
          </a:xfrm>
        </p:spPr>
        <p:txBody>
          <a:bodyPr>
            <a:normAutofit/>
          </a:bodyPr>
          <a:lstStyle/>
          <a:p>
            <a:pPr marL="0" indent="0">
              <a:buNone/>
            </a:pPr>
            <a:r>
              <a:rPr lang="en-US" sz="2400" b="1" dirty="0" smtClean="0">
                <a:solidFill>
                  <a:schemeClr val="accent2"/>
                </a:solidFill>
              </a:rPr>
              <a:t>Equipment procurement challenges </a:t>
            </a:r>
            <a:r>
              <a:rPr lang="en-US" sz="2400" dirty="0" smtClean="0"/>
              <a:t>in Northern Canada</a:t>
            </a:r>
          </a:p>
          <a:p>
            <a:pPr lvl="1"/>
            <a:r>
              <a:rPr lang="en-US" dirty="0"/>
              <a:t>S</a:t>
            </a:r>
            <a:r>
              <a:rPr lang="en-US" dirty="0" smtClean="0"/>
              <a:t>parse </a:t>
            </a:r>
            <a:r>
              <a:rPr lang="en-US" dirty="0"/>
              <a:t>population over large geographical </a:t>
            </a:r>
            <a:r>
              <a:rPr lang="en-US" dirty="0" smtClean="0"/>
              <a:t>area</a:t>
            </a:r>
          </a:p>
          <a:p>
            <a:pPr lvl="1"/>
            <a:r>
              <a:rPr lang="en-US" dirty="0" smtClean="0"/>
              <a:t>Extreme </a:t>
            </a:r>
            <a:r>
              <a:rPr lang="en-US" dirty="0"/>
              <a:t>temperature </a:t>
            </a:r>
            <a:r>
              <a:rPr lang="en-US" dirty="0" smtClean="0"/>
              <a:t>fluctuations throughout year</a:t>
            </a:r>
          </a:p>
          <a:p>
            <a:pPr lvl="1"/>
            <a:r>
              <a:rPr lang="en-US" dirty="0" smtClean="0"/>
              <a:t>Limited staff knowledge and constantly changing clinical workforce</a:t>
            </a:r>
          </a:p>
          <a:p>
            <a:pPr lvl="1"/>
            <a:r>
              <a:rPr lang="en-US" dirty="0" smtClean="0"/>
              <a:t>Rural communities accessed </a:t>
            </a:r>
            <a:r>
              <a:rPr lang="en-US" dirty="0"/>
              <a:t>by plane or by ice road</a:t>
            </a:r>
          </a:p>
          <a:p>
            <a:pPr lvl="1"/>
            <a:r>
              <a:rPr lang="en-US" dirty="0" smtClean="0"/>
              <a:t>Limited to no internet in certain locations</a:t>
            </a:r>
          </a:p>
          <a:p>
            <a:pPr lvl="1"/>
            <a:endParaRPr lang="en-US" sz="1100" b="1" dirty="0" smtClean="0">
              <a:solidFill>
                <a:srgbClr val="0070C0"/>
              </a:solidFill>
            </a:endParaRPr>
          </a:p>
          <a:p>
            <a:pPr marL="0" indent="0">
              <a:buNone/>
            </a:pPr>
            <a:r>
              <a:rPr lang="en-US" sz="2400" b="1" dirty="0" smtClean="0">
                <a:solidFill>
                  <a:schemeClr val="accent2"/>
                </a:solidFill>
              </a:rPr>
              <a:t>Medical </a:t>
            </a:r>
            <a:r>
              <a:rPr lang="en-US" sz="2400" b="1" dirty="0">
                <a:solidFill>
                  <a:schemeClr val="accent2"/>
                </a:solidFill>
              </a:rPr>
              <a:t>Equipment Replacement Score (MERS)</a:t>
            </a:r>
            <a:r>
              <a:rPr lang="en-US" sz="2400" b="1" dirty="0"/>
              <a:t> </a:t>
            </a:r>
            <a:r>
              <a:rPr lang="en-US" sz="2400" dirty="0" smtClean="0"/>
              <a:t>system designed for:</a:t>
            </a:r>
            <a:endParaRPr lang="en-US" sz="2400" dirty="0"/>
          </a:p>
          <a:p>
            <a:pPr lvl="1"/>
            <a:r>
              <a:rPr lang="en-US" dirty="0" smtClean="0"/>
              <a:t>Health technology/equipment planners</a:t>
            </a:r>
          </a:p>
          <a:p>
            <a:pPr lvl="1"/>
            <a:r>
              <a:rPr lang="en-US" dirty="0"/>
              <a:t>Biomedical </a:t>
            </a:r>
            <a:r>
              <a:rPr lang="en-US" dirty="0" smtClean="0"/>
              <a:t>engineering</a:t>
            </a:r>
          </a:p>
          <a:p>
            <a:pPr lvl="1"/>
            <a:r>
              <a:rPr lang="en-US" dirty="0" smtClean="0"/>
              <a:t>Clinical leadership</a:t>
            </a:r>
            <a:endParaRPr lang="es-MX" dirty="0"/>
          </a:p>
        </p:txBody>
      </p:sp>
    </p:spTree>
    <p:extLst>
      <p:ext uri="{BB962C8B-B14F-4D97-AF65-F5344CB8AC3E}">
        <p14:creationId xmlns:p14="http://schemas.microsoft.com/office/powerpoint/2010/main" val="269508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1415831" cy="914400"/>
          </a:xfrm>
        </p:spPr>
        <p:txBody>
          <a:bodyPr anchor="t">
            <a:normAutofit/>
          </a:bodyPr>
          <a:lstStyle/>
          <a:p>
            <a:r>
              <a:rPr lang="es-MX" sz="3600" b="1" dirty="0" smtClean="0">
                <a:solidFill>
                  <a:srgbClr val="0070C0"/>
                </a:solidFill>
                <a:latin typeface="Poppins" pitchFamily="2" charset="77"/>
                <a:cs typeface="Poppins" pitchFamily="2" charset="77"/>
              </a:rPr>
              <a:t>Medical </a:t>
            </a:r>
            <a:r>
              <a:rPr lang="es-MX" sz="3600" b="1" dirty="0" err="1" smtClean="0">
                <a:solidFill>
                  <a:srgbClr val="0070C0"/>
                </a:solidFill>
                <a:latin typeface="Poppins" pitchFamily="2" charset="77"/>
                <a:cs typeface="Poppins" pitchFamily="2" charset="77"/>
              </a:rPr>
              <a:t>Equipment</a:t>
            </a:r>
            <a:r>
              <a:rPr lang="es-MX" sz="3600" b="1" dirty="0" smtClean="0">
                <a:solidFill>
                  <a:srgbClr val="0070C0"/>
                </a:solidFill>
                <a:latin typeface="Poppins" pitchFamily="2" charset="77"/>
                <a:cs typeface="Poppins" pitchFamily="2" charset="77"/>
              </a:rPr>
              <a:t> </a:t>
            </a:r>
            <a:r>
              <a:rPr lang="es-MX" sz="3600" b="1" dirty="0" err="1" smtClean="0">
                <a:solidFill>
                  <a:srgbClr val="0070C0"/>
                </a:solidFill>
                <a:latin typeface="Poppins" pitchFamily="2" charset="77"/>
                <a:cs typeface="Poppins" pitchFamily="2" charset="77"/>
              </a:rPr>
              <a:t>Replacement</a:t>
            </a:r>
            <a:r>
              <a:rPr lang="es-MX" sz="3600" b="1" dirty="0" smtClean="0">
                <a:solidFill>
                  <a:srgbClr val="0070C0"/>
                </a:solidFill>
                <a:latin typeface="Poppins" pitchFamily="2" charset="77"/>
                <a:cs typeface="Poppins" pitchFamily="2" charset="77"/>
              </a:rPr>
              <a:t> Score </a:t>
            </a:r>
            <a:r>
              <a:rPr lang="es-MX" sz="2800" b="1" dirty="0" smtClean="0">
                <a:solidFill>
                  <a:srgbClr val="002060"/>
                </a:solidFill>
                <a:latin typeface="Poppins" pitchFamily="2" charset="77"/>
                <a:cs typeface="Poppins" pitchFamily="2" charset="77"/>
              </a:rPr>
              <a:t>(MERS)</a:t>
            </a:r>
            <a:endParaRPr lang="es-MX" sz="2800" dirty="0">
              <a:solidFill>
                <a:srgbClr val="002060"/>
              </a:solidFill>
            </a:endParaRPr>
          </a:p>
        </p:txBody>
      </p:sp>
      <p:sp>
        <p:nvSpPr>
          <p:cNvPr id="5" name="Rectangle 4"/>
          <p:cNvSpPr/>
          <p:nvPr/>
        </p:nvSpPr>
        <p:spPr>
          <a:xfrm>
            <a:off x="0" y="3715576"/>
            <a:ext cx="12192000" cy="2744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6" name="TextBox 6">
                <a:extLst>
                  <a:ext uri="{FF2B5EF4-FFF2-40B4-BE49-F238E27FC236}">
                    <a16:creationId xmlns:a16="http://schemas.microsoft.com/office/drawing/2014/main" id="{C038E735-BA56-469C-9CA7-03E0BE9599AF}"/>
                  </a:ext>
                </a:extLst>
              </p:cNvPr>
              <p:cNvSpPr txBox="1"/>
              <p:nvPr/>
            </p:nvSpPr>
            <p:spPr>
              <a:xfrm>
                <a:off x="1523218" y="2898021"/>
                <a:ext cx="8925071" cy="523220"/>
              </a:xfrm>
              <a:prstGeom prst="rect">
                <a:avLst/>
              </a:prstGeom>
              <a:noFill/>
              <a:ln w="1270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CA" sz="2800" b="1" i="0" smtClean="0">
                          <a:solidFill>
                            <a:schemeClr val="accent1"/>
                          </a:solidFill>
                          <a:latin typeface="Cambria Math" panose="02040503050406030204" pitchFamily="18" charset="0"/>
                        </a:rPr>
                        <m:t>𝐌𝐄𝐑𝐒</m:t>
                      </m:r>
                      <m:r>
                        <a:rPr lang="en-US" sz="2800" b="1" i="0" smtClean="0">
                          <a:solidFill>
                            <a:schemeClr val="accent1"/>
                          </a:solidFill>
                          <a:latin typeface="Cambria Math" panose="02040503050406030204" pitchFamily="18" charset="0"/>
                        </a:rPr>
                        <m:t>=</m:t>
                      </m:r>
                      <m:r>
                        <a:rPr lang="en-CA" sz="2800" b="1" i="0" smtClean="0">
                          <a:solidFill>
                            <a:schemeClr val="accent1"/>
                          </a:solidFill>
                          <a:latin typeface="Cambria Math" panose="02040503050406030204" pitchFamily="18" charset="0"/>
                        </a:rPr>
                        <m:t>𝐭𝐞𝐜𝐡𝐧𝐢𝐜𝐚𝐥</m:t>
                      </m:r>
                      <m:r>
                        <a:rPr lang="en-CA" sz="2800" b="1" i="0" smtClean="0">
                          <a:solidFill>
                            <a:schemeClr val="accent1"/>
                          </a:solidFill>
                          <a:latin typeface="Cambria Math" panose="02040503050406030204" pitchFamily="18" charset="0"/>
                        </a:rPr>
                        <m:t>+</m:t>
                      </m:r>
                      <m:r>
                        <a:rPr lang="en-CA" sz="2800" b="1" i="0" smtClean="0">
                          <a:solidFill>
                            <a:schemeClr val="accent1"/>
                          </a:solidFill>
                          <a:latin typeface="Cambria Math" panose="02040503050406030204" pitchFamily="18" charset="0"/>
                        </a:rPr>
                        <m:t>𝐝𝐞𝐯𝐢𝐜𝐞</m:t>
                      </m:r>
                      <m:r>
                        <a:rPr lang="en-CA" sz="2800" b="1" i="0" smtClean="0">
                          <a:solidFill>
                            <a:schemeClr val="accent1"/>
                          </a:solidFill>
                          <a:latin typeface="Cambria Math" panose="02040503050406030204" pitchFamily="18" charset="0"/>
                        </a:rPr>
                        <m:t> </m:t>
                      </m:r>
                      <m:r>
                        <a:rPr lang="en-CA" sz="2800" b="1" i="0" smtClean="0">
                          <a:solidFill>
                            <a:schemeClr val="accent1"/>
                          </a:solidFill>
                          <a:latin typeface="Cambria Math" panose="02040503050406030204" pitchFamily="18" charset="0"/>
                        </a:rPr>
                        <m:t>𝐬𝐚𝐟𝐞𝐭𝐲</m:t>
                      </m:r>
                      <m:r>
                        <a:rPr lang="en-CA" sz="2800" b="1" i="0" smtClean="0">
                          <a:solidFill>
                            <a:schemeClr val="accent1"/>
                          </a:solidFill>
                          <a:latin typeface="Cambria Math" panose="02040503050406030204" pitchFamily="18" charset="0"/>
                        </a:rPr>
                        <m:t>+</m:t>
                      </m:r>
                      <m:r>
                        <a:rPr lang="en-CA" sz="2800" b="1" i="0" smtClean="0">
                          <a:solidFill>
                            <a:schemeClr val="accent1"/>
                          </a:solidFill>
                          <a:latin typeface="Cambria Math" panose="02040503050406030204" pitchFamily="18" charset="0"/>
                        </a:rPr>
                        <m:t>𝐦𝐢𝐬𝐬𝐢𝐨𝐧</m:t>
                      </m:r>
                      <m:r>
                        <a:rPr lang="en-CA" sz="2800" b="1" i="0" smtClean="0">
                          <a:solidFill>
                            <a:schemeClr val="accent1"/>
                          </a:solidFill>
                          <a:latin typeface="Cambria Math" panose="02040503050406030204" pitchFamily="18" charset="0"/>
                        </a:rPr>
                        <m:t> </m:t>
                      </m:r>
                      <m:r>
                        <a:rPr lang="en-CA" sz="2800" b="1" i="0" smtClean="0">
                          <a:solidFill>
                            <a:schemeClr val="accent1"/>
                          </a:solidFill>
                          <a:latin typeface="Cambria Math" panose="02040503050406030204" pitchFamily="18" charset="0"/>
                        </a:rPr>
                        <m:t>𝐜𝐫𝐢𝐭𝐢𝐜𝐚𝐥</m:t>
                      </m:r>
                    </m:oMath>
                  </m:oMathPara>
                </a14:m>
                <a:endParaRPr lang="en-US" sz="2800" b="1" dirty="0">
                  <a:solidFill>
                    <a:schemeClr val="accent1"/>
                  </a:solidFill>
                  <a:latin typeface="+mj-lt"/>
                  <a:cs typeface="Calibri Light" panose="020F0302020204030204" pitchFamily="34" charset="0"/>
                </a:endParaRPr>
              </a:p>
            </p:txBody>
          </p:sp>
        </mc:Choice>
        <mc:Fallback xmlns="">
          <p:sp>
            <p:nvSpPr>
              <p:cNvPr id="6" name="TextBox 6">
                <a:extLst>
                  <a:ext uri="{FF2B5EF4-FFF2-40B4-BE49-F238E27FC236}">
                    <a16:creationId xmlns:a16="http://schemas.microsoft.com/office/drawing/2014/main" id="{C038E735-BA56-469C-9CA7-03E0BE9599AF}"/>
                  </a:ext>
                </a:extLst>
              </p:cNvPr>
              <p:cNvSpPr txBox="1">
                <a:spLocks noRot="1" noChangeAspect="1" noMove="1" noResize="1" noEditPoints="1" noAdjustHandles="1" noChangeArrowheads="1" noChangeShapeType="1" noTextEdit="1"/>
              </p:cNvSpPr>
              <p:nvPr/>
            </p:nvSpPr>
            <p:spPr>
              <a:xfrm>
                <a:off x="1523218" y="2898021"/>
                <a:ext cx="8925071" cy="523220"/>
              </a:xfrm>
              <a:prstGeom prst="rect">
                <a:avLst/>
              </a:prstGeom>
              <a:blipFill>
                <a:blip r:embed="rId3"/>
                <a:stretch>
                  <a:fillRect/>
                </a:stretch>
              </a:blipFill>
              <a:ln w="12700">
                <a:noFill/>
              </a:ln>
            </p:spPr>
            <p:txBody>
              <a:bodyPr/>
              <a:lstStyle/>
              <a:p>
                <a:r>
                  <a:rPr lang="en-CA">
                    <a:noFill/>
                  </a:rPr>
                  <a:t> </a:t>
                </a:r>
              </a:p>
            </p:txBody>
          </p:sp>
        </mc:Fallback>
      </mc:AlternateContent>
      <p:sp>
        <p:nvSpPr>
          <p:cNvPr id="7" name="TextBox 6">
            <a:extLst>
              <a:ext uri="{FF2B5EF4-FFF2-40B4-BE49-F238E27FC236}">
                <a16:creationId xmlns:a16="http://schemas.microsoft.com/office/drawing/2014/main" id="{C5500A88-F617-493A-940F-D736B0C16ECB}"/>
              </a:ext>
            </a:extLst>
          </p:cNvPr>
          <p:cNvSpPr txBox="1"/>
          <p:nvPr/>
        </p:nvSpPr>
        <p:spPr>
          <a:xfrm>
            <a:off x="99259" y="1720379"/>
            <a:ext cx="3853911" cy="646331"/>
          </a:xfrm>
          <a:prstGeom prst="rect">
            <a:avLst/>
          </a:prstGeom>
          <a:noFill/>
        </p:spPr>
        <p:txBody>
          <a:bodyPr wrap="square" rtlCol="0">
            <a:spAutoFit/>
          </a:bodyPr>
          <a:lstStyle/>
          <a:p>
            <a:pPr algn="ctr"/>
            <a:r>
              <a:rPr lang="en-CA" dirty="0"/>
              <a:t>A </a:t>
            </a:r>
            <a:r>
              <a:rPr lang="en-CA" b="1" dirty="0"/>
              <a:t>higher score </a:t>
            </a:r>
            <a:r>
              <a:rPr lang="en-CA" dirty="0"/>
              <a:t>indicates a</a:t>
            </a:r>
          </a:p>
          <a:p>
            <a:pPr algn="ctr"/>
            <a:r>
              <a:rPr lang="en-CA" b="1" dirty="0"/>
              <a:t>higher priority </a:t>
            </a:r>
            <a:r>
              <a:rPr lang="en-CA" dirty="0"/>
              <a:t>for replacement</a:t>
            </a:r>
          </a:p>
        </p:txBody>
      </p:sp>
      <p:cxnSp>
        <p:nvCxnSpPr>
          <p:cNvPr id="8" name="Connector: Curved 15">
            <a:extLst>
              <a:ext uri="{FF2B5EF4-FFF2-40B4-BE49-F238E27FC236}">
                <a16:creationId xmlns:a16="http://schemas.microsoft.com/office/drawing/2014/main" id="{07175DB9-FC8F-4F89-BB82-B3AB378657F8}"/>
              </a:ext>
            </a:extLst>
          </p:cNvPr>
          <p:cNvCxnSpPr>
            <a:cxnSpLocks/>
          </p:cNvCxnSpPr>
          <p:nvPr/>
        </p:nvCxnSpPr>
        <p:spPr>
          <a:xfrm rot="16200000" flipH="1">
            <a:off x="929218" y="2578409"/>
            <a:ext cx="792000" cy="396000"/>
          </a:xfrm>
          <a:prstGeom prst="curvedConnector2">
            <a:avLst/>
          </a:prstGeom>
          <a:ln w="95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31E377C4-BDEF-4187-99CB-5FB88A935F90}"/>
              </a:ext>
            </a:extLst>
          </p:cNvPr>
          <p:cNvSpPr txBox="1"/>
          <p:nvPr/>
        </p:nvSpPr>
        <p:spPr>
          <a:xfrm>
            <a:off x="737011" y="3836821"/>
            <a:ext cx="342338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2060"/>
                </a:solidFill>
              </a:rPr>
              <a:t>Physical Condition</a:t>
            </a:r>
          </a:p>
          <a:p>
            <a:pPr marL="360000" lvl="1"/>
            <a:r>
              <a:rPr lang="en-US" sz="1600" dirty="0"/>
              <a:t>e.g., 1 for new condition, 5 for unsafe condition</a:t>
            </a:r>
          </a:p>
          <a:p>
            <a:r>
              <a:rPr lang="en-US" sz="1600" b="1" dirty="0">
                <a:solidFill>
                  <a:srgbClr val="002060"/>
                </a:solidFill>
              </a:rPr>
              <a:t>Age vs. Lifespan</a:t>
            </a:r>
          </a:p>
          <a:p>
            <a:pPr marL="360000" lvl="1"/>
            <a:r>
              <a:rPr lang="en-US" sz="1600" dirty="0"/>
              <a:t>e.g., 1 if new device, 5 if device is </a:t>
            </a:r>
            <a:r>
              <a:rPr lang="en-US" sz="1600" dirty="0" smtClean="0"/>
              <a:t>older than its </a:t>
            </a:r>
            <a:r>
              <a:rPr lang="en-US" sz="1600" dirty="0"/>
              <a:t>expected lifespan</a:t>
            </a:r>
          </a:p>
          <a:p>
            <a:r>
              <a:rPr lang="en-US" sz="1600" b="1" dirty="0">
                <a:solidFill>
                  <a:srgbClr val="002060"/>
                </a:solidFill>
              </a:rPr>
              <a:t>Discontinuation Multiplier</a:t>
            </a:r>
          </a:p>
          <a:p>
            <a:pPr marL="360000" lvl="1"/>
            <a:r>
              <a:rPr lang="en-US" sz="1600" dirty="0"/>
              <a:t>e.g., score </a:t>
            </a:r>
            <a:r>
              <a:rPr lang="en-US" sz="1600" dirty="0" smtClean="0"/>
              <a:t>increases if </a:t>
            </a:r>
            <a:r>
              <a:rPr lang="en-US" sz="1600" dirty="0"/>
              <a:t>no </a:t>
            </a:r>
            <a:r>
              <a:rPr lang="en-US" sz="1600" dirty="0" smtClean="0"/>
              <a:t>vendor support </a:t>
            </a:r>
            <a:r>
              <a:rPr lang="en-US" sz="1600" dirty="0"/>
              <a:t>exists</a:t>
            </a:r>
          </a:p>
        </p:txBody>
      </p:sp>
      <p:grpSp>
        <p:nvGrpSpPr>
          <p:cNvPr id="10" name="Group 9">
            <a:extLst>
              <a:ext uri="{FF2B5EF4-FFF2-40B4-BE49-F238E27FC236}">
                <a16:creationId xmlns:a16="http://schemas.microsoft.com/office/drawing/2014/main" id="{B7C99805-F7D5-43A0-A641-E0F0E892CC18}"/>
              </a:ext>
            </a:extLst>
          </p:cNvPr>
          <p:cNvGrpSpPr/>
          <p:nvPr/>
        </p:nvGrpSpPr>
        <p:grpSpPr>
          <a:xfrm>
            <a:off x="4397188" y="3414120"/>
            <a:ext cx="3556718" cy="2416190"/>
            <a:chOff x="4544754" y="3429000"/>
            <a:chExt cx="3556718" cy="2416190"/>
          </a:xfrm>
        </p:grpSpPr>
        <p:sp>
          <p:nvSpPr>
            <p:cNvPr id="11" name="TextBox 3">
              <a:extLst>
                <a:ext uri="{FF2B5EF4-FFF2-40B4-BE49-F238E27FC236}">
                  <a16:creationId xmlns:a16="http://schemas.microsoft.com/office/drawing/2014/main" id="{4D412422-78CC-4E1E-B5C7-686FBEC4B3BD}"/>
                </a:ext>
              </a:extLst>
            </p:cNvPr>
            <p:cNvSpPr txBox="1"/>
            <p:nvPr/>
          </p:nvSpPr>
          <p:spPr>
            <a:xfrm>
              <a:off x="4544754" y="4275530"/>
              <a:ext cx="3556718"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2060"/>
                  </a:solidFill>
                </a:rPr>
                <a:t>Physical Risk</a:t>
              </a:r>
            </a:p>
            <a:p>
              <a:pPr marL="252000" lvl="1"/>
              <a:r>
                <a:rPr lang="en-US" sz="1600" dirty="0"/>
                <a:t>e.g., 1 if </a:t>
              </a:r>
              <a:r>
                <a:rPr lang="en-US" sz="1600" dirty="0" smtClean="0"/>
                <a:t>limited to no </a:t>
              </a:r>
              <a:r>
                <a:rPr lang="en-US" sz="1600" dirty="0"/>
                <a:t>risk, 5 if death </a:t>
              </a:r>
            </a:p>
            <a:p>
              <a:pPr marL="252000" lvl="1"/>
              <a:r>
                <a:rPr lang="en-US" sz="1600" dirty="0"/>
                <a:t>is </a:t>
              </a:r>
              <a:r>
                <a:rPr lang="en-US" sz="1600" dirty="0" smtClean="0"/>
                <a:t>possible to user </a:t>
              </a:r>
              <a:r>
                <a:rPr lang="en-US" sz="1600" dirty="0"/>
                <a:t>if device fails</a:t>
              </a:r>
            </a:p>
            <a:p>
              <a:r>
                <a:rPr lang="en-US" sz="1600" b="1" dirty="0">
                  <a:solidFill>
                    <a:srgbClr val="002060"/>
                  </a:solidFill>
                </a:rPr>
                <a:t>Technology-Related </a:t>
              </a:r>
              <a:r>
                <a:rPr lang="en-US" sz="1600" b="1" dirty="0" smtClean="0">
                  <a:solidFill>
                    <a:srgbClr val="002060"/>
                  </a:solidFill>
                </a:rPr>
                <a:t>Incident Multiplier</a:t>
              </a:r>
              <a:endParaRPr lang="en-US" sz="1600" b="1" dirty="0">
                <a:solidFill>
                  <a:srgbClr val="002060"/>
                </a:solidFill>
              </a:endParaRPr>
            </a:p>
            <a:p>
              <a:pPr marL="252000" lvl="1"/>
              <a:r>
                <a:rPr lang="en-US" sz="1600" dirty="0"/>
                <a:t>e.g., score increases if documented </a:t>
              </a:r>
              <a:r>
                <a:rPr lang="en-US" sz="1600" dirty="0" smtClean="0"/>
                <a:t>incident or hazard alert exists</a:t>
              </a:r>
              <a:endParaRPr lang="en-US" sz="1600" dirty="0"/>
            </a:p>
          </p:txBody>
        </p:sp>
        <p:cxnSp>
          <p:nvCxnSpPr>
            <p:cNvPr id="12" name="Connector: Curved 28">
              <a:extLst>
                <a:ext uri="{FF2B5EF4-FFF2-40B4-BE49-F238E27FC236}">
                  <a16:creationId xmlns:a16="http://schemas.microsoft.com/office/drawing/2014/main" id="{8F9B9DC2-05A4-4D51-A3A5-FB02F8276074}"/>
                </a:ext>
              </a:extLst>
            </p:cNvPr>
            <p:cNvCxnSpPr>
              <a:cxnSpLocks/>
            </p:cNvCxnSpPr>
            <p:nvPr/>
          </p:nvCxnSpPr>
          <p:spPr>
            <a:xfrm rot="5400000">
              <a:off x="5180936" y="3466330"/>
              <a:ext cx="846530" cy="771870"/>
            </a:xfrm>
            <a:prstGeom prst="curvedConnector3">
              <a:avLst/>
            </a:prstGeom>
            <a:ln w="95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BDA527A-AD70-41DC-A4E3-5E759295F9FE}"/>
              </a:ext>
            </a:extLst>
          </p:cNvPr>
          <p:cNvGrpSpPr/>
          <p:nvPr/>
        </p:nvGrpSpPr>
        <p:grpSpPr>
          <a:xfrm>
            <a:off x="7902466" y="3441370"/>
            <a:ext cx="4136493" cy="2038286"/>
            <a:chOff x="7733538" y="3407420"/>
            <a:chExt cx="4136493" cy="2038286"/>
          </a:xfrm>
        </p:grpSpPr>
        <p:sp>
          <p:nvSpPr>
            <p:cNvPr id="14" name="TextBox 3">
              <a:extLst>
                <a:ext uri="{FF2B5EF4-FFF2-40B4-BE49-F238E27FC236}">
                  <a16:creationId xmlns:a16="http://schemas.microsoft.com/office/drawing/2014/main" id="{1F335F27-1642-4B3E-9379-B812840F7D4A}"/>
                </a:ext>
              </a:extLst>
            </p:cNvPr>
            <p:cNvSpPr txBox="1"/>
            <p:nvPr/>
          </p:nvSpPr>
          <p:spPr>
            <a:xfrm>
              <a:off x="8237538" y="3876046"/>
              <a:ext cx="363249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2060"/>
                  </a:solidFill>
                </a:rPr>
                <a:t>Mission Criticality</a:t>
              </a:r>
            </a:p>
            <a:p>
              <a:pPr marL="252000" lvl="1"/>
              <a:r>
                <a:rPr lang="en-US" sz="1600" dirty="0"/>
                <a:t>e.g., 1 for zero-impact technology, 5 for priority service-related technology</a:t>
              </a:r>
            </a:p>
            <a:p>
              <a:r>
                <a:rPr lang="en-US" sz="1600" b="1" dirty="0">
                  <a:solidFill>
                    <a:srgbClr val="002060"/>
                  </a:solidFill>
                </a:rPr>
                <a:t>Backup Multiplier</a:t>
              </a:r>
            </a:p>
            <a:p>
              <a:pPr marL="252000" lvl="1"/>
              <a:r>
                <a:rPr lang="en-US" sz="1600" dirty="0"/>
                <a:t>e.g., score </a:t>
              </a:r>
              <a:r>
                <a:rPr lang="en-US" sz="1600" dirty="0" smtClean="0"/>
                <a:t>increases if no facility or regional backup </a:t>
              </a:r>
              <a:r>
                <a:rPr lang="en-US" sz="1600" dirty="0"/>
                <a:t>exists</a:t>
              </a:r>
            </a:p>
          </p:txBody>
        </p:sp>
        <p:cxnSp>
          <p:nvCxnSpPr>
            <p:cNvPr id="15" name="Connector: Curved 29">
              <a:extLst>
                <a:ext uri="{FF2B5EF4-FFF2-40B4-BE49-F238E27FC236}">
                  <a16:creationId xmlns:a16="http://schemas.microsoft.com/office/drawing/2014/main" id="{BFFEC7D7-1A8E-44BE-A573-8BFA8F07E468}"/>
                </a:ext>
              </a:extLst>
            </p:cNvPr>
            <p:cNvCxnSpPr>
              <a:cxnSpLocks/>
            </p:cNvCxnSpPr>
            <p:nvPr/>
          </p:nvCxnSpPr>
          <p:spPr>
            <a:xfrm rot="16200000" flipH="1">
              <a:off x="7679538" y="3461420"/>
              <a:ext cx="612000" cy="504000"/>
            </a:xfrm>
            <a:prstGeom prst="curvedConnector2">
              <a:avLst/>
            </a:prstGeom>
            <a:ln w="95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Connector: Curved 29">
            <a:extLst>
              <a:ext uri="{FF2B5EF4-FFF2-40B4-BE49-F238E27FC236}">
                <a16:creationId xmlns:a16="http://schemas.microsoft.com/office/drawing/2014/main" id="{BFFEC7D7-1A8E-44BE-A573-8BFA8F07E468}"/>
              </a:ext>
            </a:extLst>
          </p:cNvPr>
          <p:cNvCxnSpPr>
            <a:cxnSpLocks/>
          </p:cNvCxnSpPr>
          <p:nvPr/>
        </p:nvCxnSpPr>
        <p:spPr>
          <a:xfrm rot="5400000">
            <a:off x="2760959" y="3103124"/>
            <a:ext cx="612000" cy="1188000"/>
          </a:xfrm>
          <a:prstGeom prst="curvedConnector2">
            <a:avLst/>
          </a:prstGeom>
          <a:ln w="95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96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smtClean="0">
                <a:solidFill>
                  <a:srgbClr val="0070C0"/>
                </a:solidFill>
                <a:latin typeface="Poppins" pitchFamily="2" charset="77"/>
                <a:cs typeface="Poppins" pitchFamily="2" charset="77"/>
              </a:rPr>
              <a:t>MERS </a:t>
            </a:r>
            <a:r>
              <a:rPr lang="es-MX" sz="3600" b="1" dirty="0" err="1" smtClean="0">
                <a:solidFill>
                  <a:srgbClr val="0070C0"/>
                </a:solidFill>
                <a:latin typeface="Poppins" pitchFamily="2" charset="77"/>
                <a:cs typeface="Poppins" pitchFamily="2" charset="77"/>
              </a:rPr>
              <a:t>Assessment</a:t>
            </a:r>
            <a:r>
              <a:rPr lang="es-MX" sz="3600" b="1" dirty="0" smtClean="0">
                <a:solidFill>
                  <a:srgbClr val="0070C0"/>
                </a:solidFill>
                <a:latin typeface="Poppins" pitchFamily="2" charset="77"/>
                <a:cs typeface="Poppins" pitchFamily="2" charset="77"/>
              </a:rPr>
              <a:t> </a:t>
            </a:r>
            <a:r>
              <a:rPr lang="es-MX" sz="3600" b="1" dirty="0" err="1" smtClean="0">
                <a:solidFill>
                  <a:srgbClr val="0070C0"/>
                </a:solidFill>
                <a:latin typeface="Poppins" pitchFamily="2" charset="77"/>
                <a:cs typeface="Poppins" pitchFamily="2" charset="77"/>
              </a:rPr>
              <a:t>Tool</a:t>
            </a:r>
            <a:endParaRPr lang="es-MX" sz="3600" dirty="0">
              <a:solidFill>
                <a:srgbClr val="0070C0"/>
              </a:solidFill>
            </a:endParaRPr>
          </a:p>
        </p:txBody>
      </p:sp>
      <p:grpSp>
        <p:nvGrpSpPr>
          <p:cNvPr id="5" name="Group 4"/>
          <p:cNvGrpSpPr/>
          <p:nvPr/>
        </p:nvGrpSpPr>
        <p:grpSpPr>
          <a:xfrm>
            <a:off x="4181983" y="1554317"/>
            <a:ext cx="4275117" cy="4672941"/>
            <a:chOff x="427512" y="1258784"/>
            <a:chExt cx="4275117" cy="4672941"/>
          </a:xfrm>
        </p:grpSpPr>
        <p:pic>
          <p:nvPicPr>
            <p:cNvPr id="6" name="Picture 5" descr="Graphical user interface, application&#10;&#10;Description automatically generated">
              <a:extLst>
                <a:ext uri="{FF2B5EF4-FFF2-40B4-BE49-F238E27FC236}">
                  <a16:creationId xmlns:a16="http://schemas.microsoft.com/office/drawing/2014/main" id="{345F2365-2373-49FC-BF69-2C5CC7A5E847}"/>
                </a:ext>
              </a:extLst>
            </p:cNvPr>
            <p:cNvPicPr>
              <a:picLocks noChangeAspect="1"/>
            </p:cNvPicPr>
            <p:nvPr/>
          </p:nvPicPr>
          <p:blipFill rotWithShape="1">
            <a:blip r:embed="rId3"/>
            <a:srcRect l="46" t="-879" r="373" b="-147"/>
            <a:stretch/>
          </p:blipFill>
          <p:spPr>
            <a:xfrm>
              <a:off x="427512" y="1258784"/>
              <a:ext cx="4275117" cy="4672941"/>
            </a:xfrm>
            <a:prstGeom prst="rect">
              <a:avLst/>
            </a:prstGeom>
          </p:spPr>
        </p:pic>
        <p:sp>
          <p:nvSpPr>
            <p:cNvPr id="7" name="Rectangle 6"/>
            <p:cNvSpPr/>
            <p:nvPr/>
          </p:nvSpPr>
          <p:spPr>
            <a:xfrm>
              <a:off x="777834" y="1359725"/>
              <a:ext cx="528452" cy="195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8" name="Elbow Connector 7"/>
          <p:cNvCxnSpPr/>
          <p:nvPr/>
        </p:nvCxnSpPr>
        <p:spPr>
          <a:xfrm>
            <a:off x="2612577" y="2054595"/>
            <a:ext cx="1757430" cy="1235187"/>
          </a:xfrm>
          <a:prstGeom prst="bentConnector3">
            <a:avLst>
              <a:gd name="adj1" fmla="val 73255"/>
            </a:avLst>
          </a:prstGeom>
          <a:ln w="12700">
            <a:prstDash val="lgDash"/>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30318" y="1902826"/>
            <a:ext cx="2042557" cy="677108"/>
          </a:xfrm>
          <a:prstGeom prst="rect">
            <a:avLst/>
          </a:prstGeom>
          <a:noFill/>
        </p:spPr>
        <p:txBody>
          <a:bodyPr wrap="square" rtlCol="0">
            <a:spAutoFit/>
          </a:bodyPr>
          <a:lstStyle/>
          <a:p>
            <a:pPr algn="r"/>
            <a:r>
              <a:rPr lang="en-CA" sz="1400" b="1" dirty="0" smtClean="0">
                <a:solidFill>
                  <a:schemeClr val="accent2"/>
                </a:solidFill>
              </a:rPr>
              <a:t>Location</a:t>
            </a:r>
          </a:p>
          <a:p>
            <a:pPr algn="r"/>
            <a:r>
              <a:rPr lang="en-CA" sz="1200" dirty="0" smtClean="0"/>
              <a:t>Sorting options allow for detailed view</a:t>
            </a:r>
          </a:p>
        </p:txBody>
      </p:sp>
      <p:cxnSp>
        <p:nvCxnSpPr>
          <p:cNvPr id="10" name="Elbow Connector 9"/>
          <p:cNvCxnSpPr/>
          <p:nvPr/>
        </p:nvCxnSpPr>
        <p:spPr>
          <a:xfrm>
            <a:off x="2572875" y="4323555"/>
            <a:ext cx="1674421" cy="694707"/>
          </a:xfrm>
          <a:prstGeom prst="bentConnector3">
            <a:avLst>
              <a:gd name="adj1" fmla="val 53486"/>
            </a:avLst>
          </a:prstGeom>
          <a:ln w="12700">
            <a:prstDash val="lgDash"/>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30318" y="4155059"/>
            <a:ext cx="2042557" cy="492443"/>
          </a:xfrm>
          <a:prstGeom prst="rect">
            <a:avLst/>
          </a:prstGeom>
          <a:noFill/>
        </p:spPr>
        <p:txBody>
          <a:bodyPr wrap="square" rtlCol="0">
            <a:spAutoFit/>
          </a:bodyPr>
          <a:lstStyle/>
          <a:p>
            <a:pPr algn="r"/>
            <a:r>
              <a:rPr lang="en-CA" sz="1400" b="1" dirty="0" smtClean="0">
                <a:solidFill>
                  <a:schemeClr val="accent2"/>
                </a:solidFill>
              </a:rPr>
              <a:t>Capital Grouping</a:t>
            </a:r>
          </a:p>
          <a:p>
            <a:pPr algn="r"/>
            <a:r>
              <a:rPr lang="en-CA" sz="1200" dirty="0" smtClean="0"/>
              <a:t>Sort by cost of equipment</a:t>
            </a:r>
          </a:p>
        </p:txBody>
      </p:sp>
      <p:sp>
        <p:nvSpPr>
          <p:cNvPr id="12" name="TextBox 11"/>
          <p:cNvSpPr txBox="1"/>
          <p:nvPr/>
        </p:nvSpPr>
        <p:spPr>
          <a:xfrm>
            <a:off x="348997" y="5135765"/>
            <a:ext cx="2194691" cy="861774"/>
          </a:xfrm>
          <a:prstGeom prst="rect">
            <a:avLst/>
          </a:prstGeom>
          <a:noFill/>
        </p:spPr>
        <p:txBody>
          <a:bodyPr wrap="square" rtlCol="0">
            <a:spAutoFit/>
          </a:bodyPr>
          <a:lstStyle/>
          <a:p>
            <a:pPr algn="r"/>
            <a:r>
              <a:rPr lang="en-CA" sz="1400" b="1" dirty="0" smtClean="0">
                <a:solidFill>
                  <a:schemeClr val="accent2"/>
                </a:solidFill>
              </a:rPr>
              <a:t>Export Options</a:t>
            </a:r>
          </a:p>
          <a:p>
            <a:pPr algn="r"/>
            <a:r>
              <a:rPr lang="en-CA" sz="1200" dirty="0" smtClean="0"/>
              <a:t>Allow users to chose amount of detail shown when exported to excel or PDF format</a:t>
            </a:r>
          </a:p>
        </p:txBody>
      </p:sp>
      <p:cxnSp>
        <p:nvCxnSpPr>
          <p:cNvPr id="13" name="Elbow Connector 12"/>
          <p:cNvCxnSpPr/>
          <p:nvPr/>
        </p:nvCxnSpPr>
        <p:spPr>
          <a:xfrm>
            <a:off x="2521474" y="5301548"/>
            <a:ext cx="1803013" cy="177188"/>
          </a:xfrm>
          <a:prstGeom prst="bentConnector3">
            <a:avLst>
              <a:gd name="adj1" fmla="val 42806"/>
            </a:avLst>
          </a:prstGeom>
          <a:ln w="12700">
            <a:prstDash val="lgDash"/>
          </a:ln>
        </p:spPr>
        <p:style>
          <a:lnRef idx="1">
            <a:schemeClr val="dk1"/>
          </a:lnRef>
          <a:fillRef idx="0">
            <a:schemeClr val="dk1"/>
          </a:fillRef>
          <a:effectRef idx="0">
            <a:schemeClr val="dk1"/>
          </a:effectRef>
          <a:fontRef idx="minor">
            <a:schemeClr val="tx1"/>
          </a:fontRef>
        </p:style>
      </p:cxnSp>
      <p:cxnSp>
        <p:nvCxnSpPr>
          <p:cNvPr id="14" name="Elbow Connector 13"/>
          <p:cNvCxnSpPr/>
          <p:nvPr/>
        </p:nvCxnSpPr>
        <p:spPr>
          <a:xfrm rot="10800000" flipV="1">
            <a:off x="8308656" y="5052953"/>
            <a:ext cx="849085" cy="798163"/>
          </a:xfrm>
          <a:prstGeom prst="bentConnector3">
            <a:avLst>
              <a:gd name="adj1" fmla="val 39511"/>
            </a:avLst>
          </a:prstGeom>
          <a:ln w="12700">
            <a:prstDash val="lg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9157741" y="4880686"/>
            <a:ext cx="2529443" cy="492443"/>
          </a:xfrm>
          <a:prstGeom prst="rect">
            <a:avLst/>
          </a:prstGeom>
          <a:noFill/>
        </p:spPr>
        <p:txBody>
          <a:bodyPr wrap="square" rtlCol="0">
            <a:spAutoFit/>
          </a:bodyPr>
          <a:lstStyle/>
          <a:p>
            <a:r>
              <a:rPr lang="en-CA" sz="1400" b="1" dirty="0" smtClean="0">
                <a:solidFill>
                  <a:schemeClr val="accent2"/>
                </a:solidFill>
              </a:rPr>
              <a:t>More Options</a:t>
            </a:r>
          </a:p>
          <a:p>
            <a:r>
              <a:rPr lang="en-CA" sz="1200" dirty="0" smtClean="0"/>
              <a:t>Used for data validation purposes</a:t>
            </a:r>
          </a:p>
        </p:txBody>
      </p:sp>
      <p:cxnSp>
        <p:nvCxnSpPr>
          <p:cNvPr id="16" name="Elbow Connector 15"/>
          <p:cNvCxnSpPr/>
          <p:nvPr/>
        </p:nvCxnSpPr>
        <p:spPr>
          <a:xfrm rot="10800000" flipV="1">
            <a:off x="8329741" y="3365529"/>
            <a:ext cx="828000" cy="2304000"/>
          </a:xfrm>
          <a:prstGeom prst="bentConnector3">
            <a:avLst>
              <a:gd name="adj1" fmla="val 68882"/>
            </a:avLst>
          </a:prstGeom>
          <a:ln w="12700">
            <a:prstDash val="lgDash"/>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9157741" y="3190743"/>
            <a:ext cx="2962896" cy="677108"/>
          </a:xfrm>
          <a:prstGeom prst="rect">
            <a:avLst/>
          </a:prstGeom>
          <a:noFill/>
        </p:spPr>
        <p:txBody>
          <a:bodyPr wrap="square" rtlCol="0">
            <a:spAutoFit/>
          </a:bodyPr>
          <a:lstStyle/>
          <a:p>
            <a:r>
              <a:rPr lang="en-CA" sz="1400" b="1" dirty="0" smtClean="0">
                <a:solidFill>
                  <a:schemeClr val="accent2"/>
                </a:solidFill>
              </a:rPr>
              <a:t>Capital Projection</a:t>
            </a:r>
          </a:p>
          <a:p>
            <a:r>
              <a:rPr lang="en-CA" sz="1200" dirty="0" smtClean="0"/>
              <a:t>Assess future long-term capital projects to establish funding requirements</a:t>
            </a:r>
          </a:p>
        </p:txBody>
      </p:sp>
      <p:grpSp>
        <p:nvGrpSpPr>
          <p:cNvPr id="18" name="Group 17"/>
          <p:cNvGrpSpPr/>
          <p:nvPr/>
        </p:nvGrpSpPr>
        <p:grpSpPr>
          <a:xfrm>
            <a:off x="4370001" y="2720709"/>
            <a:ext cx="575999" cy="1205346"/>
            <a:chOff x="4136572" y="2392878"/>
            <a:chExt cx="220066" cy="1347849"/>
          </a:xfrm>
        </p:grpSpPr>
        <p:cxnSp>
          <p:nvCxnSpPr>
            <p:cNvPr id="19" name="Straight Connector 18"/>
            <p:cNvCxnSpPr/>
            <p:nvPr/>
          </p:nvCxnSpPr>
          <p:spPr>
            <a:xfrm>
              <a:off x="4136572" y="2392878"/>
              <a:ext cx="0" cy="134784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36572" y="2392878"/>
              <a:ext cx="220066" cy="11876"/>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136572" y="3728851"/>
              <a:ext cx="206312" cy="11876"/>
            </a:xfrm>
            <a:prstGeom prst="line">
              <a:avLst/>
            </a:prstGeom>
            <a:ln w="12700">
              <a:prstDash val="lgDash"/>
            </a:ln>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4161696" y="4191790"/>
            <a:ext cx="744682" cy="384937"/>
            <a:chOff x="4136572" y="2392878"/>
            <a:chExt cx="1041194" cy="1347849"/>
          </a:xfrm>
        </p:grpSpPr>
        <p:cxnSp>
          <p:nvCxnSpPr>
            <p:cNvPr id="23" name="Straight Connector 22"/>
            <p:cNvCxnSpPr/>
            <p:nvPr/>
          </p:nvCxnSpPr>
          <p:spPr>
            <a:xfrm>
              <a:off x="4136572" y="2392878"/>
              <a:ext cx="0" cy="134784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136572" y="2392878"/>
              <a:ext cx="227610" cy="11875"/>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136572" y="3728853"/>
              <a:ext cx="1041194" cy="11874"/>
            </a:xfrm>
            <a:prstGeom prst="line">
              <a:avLst/>
            </a:prstGeom>
            <a:ln w="12700">
              <a:prstDash val="lgDash"/>
            </a:ln>
          </p:spPr>
          <p:style>
            <a:lnRef idx="1">
              <a:schemeClr val="dk1"/>
            </a:lnRef>
            <a:fillRef idx="0">
              <a:schemeClr val="dk1"/>
            </a:fillRef>
            <a:effectRef idx="0">
              <a:schemeClr val="dk1"/>
            </a:effectRef>
            <a:fontRef idx="minor">
              <a:schemeClr val="tx1"/>
            </a:fontRef>
          </p:style>
        </p:cxnSp>
      </p:grpSp>
      <p:cxnSp>
        <p:nvCxnSpPr>
          <p:cNvPr id="26" name="Elbow Connector 25"/>
          <p:cNvCxnSpPr/>
          <p:nvPr/>
        </p:nvCxnSpPr>
        <p:spPr>
          <a:xfrm>
            <a:off x="2543688" y="3363001"/>
            <a:ext cx="1584000" cy="1012838"/>
          </a:xfrm>
          <a:prstGeom prst="bentConnector3">
            <a:avLst>
              <a:gd name="adj1" fmla="val 74431"/>
            </a:avLst>
          </a:prstGeom>
          <a:ln w="12700">
            <a:prstDash val="lgDash"/>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15725" y="3216207"/>
            <a:ext cx="2042557" cy="677108"/>
          </a:xfrm>
          <a:prstGeom prst="rect">
            <a:avLst/>
          </a:prstGeom>
          <a:noFill/>
        </p:spPr>
        <p:txBody>
          <a:bodyPr wrap="square" rtlCol="0">
            <a:spAutoFit/>
          </a:bodyPr>
          <a:lstStyle/>
          <a:p>
            <a:pPr algn="r"/>
            <a:r>
              <a:rPr lang="en-CA" sz="1400" b="1" dirty="0" smtClean="0">
                <a:solidFill>
                  <a:schemeClr val="accent2"/>
                </a:solidFill>
              </a:rPr>
              <a:t>Technology Grouping</a:t>
            </a:r>
          </a:p>
          <a:p>
            <a:pPr algn="r"/>
            <a:r>
              <a:rPr lang="en-CA" sz="1200" dirty="0" smtClean="0"/>
              <a:t>Sort by device category (UMDNS)</a:t>
            </a:r>
          </a:p>
        </p:txBody>
      </p:sp>
      <p:grpSp>
        <p:nvGrpSpPr>
          <p:cNvPr id="28" name="Group 27"/>
          <p:cNvGrpSpPr/>
          <p:nvPr/>
        </p:nvGrpSpPr>
        <p:grpSpPr>
          <a:xfrm>
            <a:off x="4271420" y="4795564"/>
            <a:ext cx="144000" cy="468000"/>
            <a:chOff x="4136572" y="2392878"/>
            <a:chExt cx="227610" cy="1347849"/>
          </a:xfrm>
        </p:grpSpPr>
        <p:cxnSp>
          <p:nvCxnSpPr>
            <p:cNvPr id="29" name="Straight Connector 28"/>
            <p:cNvCxnSpPr/>
            <p:nvPr/>
          </p:nvCxnSpPr>
          <p:spPr>
            <a:xfrm>
              <a:off x="4136572" y="2392878"/>
              <a:ext cx="0" cy="134784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136572" y="2392878"/>
              <a:ext cx="227610" cy="11875"/>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136572" y="3728853"/>
              <a:ext cx="227610" cy="0"/>
            </a:xfrm>
            <a:prstGeom prst="line">
              <a:avLst/>
            </a:prstGeom>
            <a:ln w="12700">
              <a:prstDash val="lg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90331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smtClean="0">
                <a:solidFill>
                  <a:srgbClr val="0070C0"/>
                </a:solidFill>
                <a:latin typeface="Poppins" pitchFamily="2" charset="77"/>
                <a:cs typeface="Poppins" pitchFamily="2" charset="77"/>
              </a:rPr>
              <a:t>Capital </a:t>
            </a:r>
            <a:r>
              <a:rPr lang="es-MX" sz="3600" b="1" dirty="0" err="1" smtClean="0">
                <a:solidFill>
                  <a:srgbClr val="0070C0"/>
                </a:solidFill>
                <a:latin typeface="Poppins" pitchFamily="2" charset="77"/>
                <a:cs typeface="Poppins" pitchFamily="2" charset="77"/>
              </a:rPr>
              <a:t>Projection</a:t>
            </a:r>
            <a:endParaRPr lang="es-MX" sz="3600" dirty="0">
              <a:solidFill>
                <a:srgbClr val="0070C0"/>
              </a:solidFill>
            </a:endParaRPr>
          </a:p>
        </p:txBody>
      </p:sp>
      <p:grpSp>
        <p:nvGrpSpPr>
          <p:cNvPr id="5" name="Group 4">
            <a:extLst>
              <a:ext uri="{FF2B5EF4-FFF2-40B4-BE49-F238E27FC236}">
                <a16:creationId xmlns:a16="http://schemas.microsoft.com/office/drawing/2014/main" id="{B459B006-6A22-48FF-A98B-198EBEB5E28F}"/>
              </a:ext>
            </a:extLst>
          </p:cNvPr>
          <p:cNvGrpSpPr/>
          <p:nvPr/>
        </p:nvGrpSpPr>
        <p:grpSpPr>
          <a:xfrm>
            <a:off x="3554675" y="2161543"/>
            <a:ext cx="8207834" cy="4090568"/>
            <a:chOff x="1548882" y="1520891"/>
            <a:chExt cx="8511904" cy="4265484"/>
          </a:xfrm>
        </p:grpSpPr>
        <p:pic>
          <p:nvPicPr>
            <p:cNvPr id="6" name="Picture 5">
              <a:extLst>
                <a:ext uri="{FF2B5EF4-FFF2-40B4-BE49-F238E27FC236}">
                  <a16:creationId xmlns:a16="http://schemas.microsoft.com/office/drawing/2014/main" id="{BC609CEF-C624-43F1-B9BB-4BE0FA1906CF}"/>
                </a:ext>
              </a:extLst>
            </p:cNvPr>
            <p:cNvPicPr>
              <a:picLocks noChangeAspect="1"/>
            </p:cNvPicPr>
            <p:nvPr/>
          </p:nvPicPr>
          <p:blipFill rotWithShape="1">
            <a:blip r:embed="rId3"/>
            <a:srcRect l="2251" t="7246" r="2085" b="8111"/>
            <a:stretch/>
          </p:blipFill>
          <p:spPr>
            <a:xfrm>
              <a:off x="1548882" y="1520891"/>
              <a:ext cx="8511904" cy="4265484"/>
            </a:xfrm>
            <a:prstGeom prst="rect">
              <a:avLst/>
            </a:prstGeom>
          </p:spPr>
        </p:pic>
        <p:pic>
          <p:nvPicPr>
            <p:cNvPr id="7" name="Picture 6">
              <a:extLst>
                <a:ext uri="{FF2B5EF4-FFF2-40B4-BE49-F238E27FC236}">
                  <a16:creationId xmlns:a16="http://schemas.microsoft.com/office/drawing/2014/main" id="{B3BA56BF-18ED-4AFA-B693-79D950E4EFF8}"/>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Cutout/>
                      </a14:imgEffect>
                    </a14:imgLayer>
                  </a14:imgProps>
                </a:ext>
              </a:extLst>
            </a:blip>
            <a:srcRect l="28630" t="11505" r="2263" b="8139"/>
            <a:stretch/>
          </p:blipFill>
          <p:spPr>
            <a:xfrm>
              <a:off x="3900198" y="1744050"/>
              <a:ext cx="6138000" cy="4042324"/>
            </a:xfrm>
            <a:prstGeom prst="rect">
              <a:avLst/>
            </a:prstGeom>
            <a:effectLst/>
          </p:spPr>
        </p:pic>
      </p:grpSp>
      <p:cxnSp>
        <p:nvCxnSpPr>
          <p:cNvPr id="8" name="Elbow Connector 7"/>
          <p:cNvCxnSpPr/>
          <p:nvPr/>
        </p:nvCxnSpPr>
        <p:spPr>
          <a:xfrm>
            <a:off x="2384670" y="2054010"/>
            <a:ext cx="1008000" cy="684000"/>
          </a:xfrm>
          <a:prstGeom prst="bentConnector3">
            <a:avLst/>
          </a:prstGeom>
          <a:ln w="12700">
            <a:prstDash val="lgDash"/>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8457" y="1892676"/>
            <a:ext cx="2042557" cy="677108"/>
          </a:xfrm>
          <a:prstGeom prst="rect">
            <a:avLst/>
          </a:prstGeom>
          <a:noFill/>
        </p:spPr>
        <p:txBody>
          <a:bodyPr wrap="square" rtlCol="0">
            <a:spAutoFit/>
          </a:bodyPr>
          <a:lstStyle/>
          <a:p>
            <a:pPr algn="r"/>
            <a:r>
              <a:rPr lang="en-CA" sz="1400" b="1" dirty="0" smtClean="0">
                <a:solidFill>
                  <a:schemeClr val="accent2"/>
                </a:solidFill>
              </a:rPr>
              <a:t>Capital Grouping</a:t>
            </a:r>
          </a:p>
          <a:p>
            <a:pPr algn="r"/>
            <a:r>
              <a:rPr lang="en-CA" sz="1200" dirty="0" smtClean="0"/>
              <a:t>Sorted from highest budget group to lowest</a:t>
            </a:r>
          </a:p>
        </p:txBody>
      </p:sp>
      <p:cxnSp>
        <p:nvCxnSpPr>
          <p:cNvPr id="10" name="Elbow Connector 9"/>
          <p:cNvCxnSpPr/>
          <p:nvPr/>
        </p:nvCxnSpPr>
        <p:spPr>
          <a:xfrm>
            <a:off x="2384670" y="3845830"/>
            <a:ext cx="1008000" cy="936000"/>
          </a:xfrm>
          <a:prstGeom prst="bentConnector3">
            <a:avLst>
              <a:gd name="adj1" fmla="val 50000"/>
            </a:avLst>
          </a:prstGeom>
          <a:ln w="12700">
            <a:prstDash val="lgDash"/>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78458" y="3655125"/>
            <a:ext cx="2042557" cy="861774"/>
          </a:xfrm>
          <a:prstGeom prst="rect">
            <a:avLst/>
          </a:prstGeom>
          <a:noFill/>
        </p:spPr>
        <p:txBody>
          <a:bodyPr wrap="square" rtlCol="0">
            <a:spAutoFit/>
          </a:bodyPr>
          <a:lstStyle/>
          <a:p>
            <a:pPr algn="r"/>
            <a:r>
              <a:rPr lang="en-CA" sz="1400" b="1" dirty="0" smtClean="0">
                <a:solidFill>
                  <a:schemeClr val="accent2"/>
                </a:solidFill>
              </a:rPr>
              <a:t>Technology Grouping</a:t>
            </a:r>
          </a:p>
          <a:p>
            <a:pPr algn="r"/>
            <a:r>
              <a:rPr lang="en-CA" sz="1200" dirty="0" smtClean="0"/>
              <a:t>Sorted by type of medical equipment/technology in alphabetical order</a:t>
            </a:r>
          </a:p>
        </p:txBody>
      </p:sp>
      <p:sp>
        <p:nvSpPr>
          <p:cNvPr id="12" name="TextBox 11"/>
          <p:cNvSpPr txBox="1"/>
          <p:nvPr/>
        </p:nvSpPr>
        <p:spPr>
          <a:xfrm>
            <a:off x="6425646" y="1450097"/>
            <a:ext cx="4784376" cy="307777"/>
          </a:xfrm>
          <a:prstGeom prst="rect">
            <a:avLst/>
          </a:prstGeom>
          <a:noFill/>
        </p:spPr>
        <p:txBody>
          <a:bodyPr wrap="square" rtlCol="0">
            <a:spAutoFit/>
          </a:bodyPr>
          <a:lstStyle/>
          <a:p>
            <a:pPr algn="ctr"/>
            <a:r>
              <a:rPr lang="en-CA" sz="1400" dirty="0" smtClean="0"/>
              <a:t>Projected costs required each year for the next 10 years*</a:t>
            </a:r>
            <a:endParaRPr lang="en-CA" sz="1200" dirty="0" smtClean="0"/>
          </a:p>
        </p:txBody>
      </p:sp>
      <p:grpSp>
        <p:nvGrpSpPr>
          <p:cNvPr id="13" name="Group 12"/>
          <p:cNvGrpSpPr/>
          <p:nvPr/>
        </p:nvGrpSpPr>
        <p:grpSpPr>
          <a:xfrm>
            <a:off x="3389965" y="2265618"/>
            <a:ext cx="164710" cy="782696"/>
            <a:chOff x="4136572" y="2392878"/>
            <a:chExt cx="227610" cy="1347849"/>
          </a:xfrm>
        </p:grpSpPr>
        <p:cxnSp>
          <p:nvCxnSpPr>
            <p:cNvPr id="14" name="Straight Connector 13"/>
            <p:cNvCxnSpPr/>
            <p:nvPr/>
          </p:nvCxnSpPr>
          <p:spPr>
            <a:xfrm>
              <a:off x="4136572" y="2392878"/>
              <a:ext cx="0" cy="134784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136572" y="2392878"/>
              <a:ext cx="227610" cy="11875"/>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136572" y="3728853"/>
              <a:ext cx="227610" cy="0"/>
            </a:xfrm>
            <a:prstGeom prst="line">
              <a:avLst/>
            </a:prstGeom>
            <a:ln w="12700">
              <a:prstDash val="lgDash"/>
            </a:ln>
          </p:spPr>
          <p:style>
            <a:lnRef idx="1">
              <a:schemeClr val="dk1"/>
            </a:lnRef>
            <a:fillRef idx="0">
              <a:schemeClr val="dk1"/>
            </a:fillRef>
            <a:effectRef idx="0">
              <a:schemeClr val="dk1"/>
            </a:effectRef>
            <a:fontRef idx="minor">
              <a:schemeClr val="tx1"/>
            </a:fontRef>
          </p:style>
        </p:cxnSp>
      </p:grpSp>
      <p:grpSp>
        <p:nvGrpSpPr>
          <p:cNvPr id="17" name="Group 16"/>
          <p:cNvGrpSpPr/>
          <p:nvPr/>
        </p:nvGrpSpPr>
        <p:grpSpPr>
          <a:xfrm>
            <a:off x="3389964" y="3418977"/>
            <a:ext cx="164710" cy="2681296"/>
            <a:chOff x="4136572" y="2392878"/>
            <a:chExt cx="227610" cy="1347849"/>
          </a:xfrm>
        </p:grpSpPr>
        <p:cxnSp>
          <p:nvCxnSpPr>
            <p:cNvPr id="18" name="Straight Connector 17"/>
            <p:cNvCxnSpPr/>
            <p:nvPr/>
          </p:nvCxnSpPr>
          <p:spPr>
            <a:xfrm>
              <a:off x="4136572" y="2392878"/>
              <a:ext cx="0" cy="134784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136572" y="2392878"/>
              <a:ext cx="227610" cy="11875"/>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36572" y="3728853"/>
              <a:ext cx="227610" cy="0"/>
            </a:xfrm>
            <a:prstGeom prst="line">
              <a:avLst/>
            </a:prstGeom>
            <a:ln w="12700">
              <a:prstDash val="lgDash"/>
            </a:ln>
          </p:spPr>
          <p:style>
            <a:lnRef idx="1">
              <a:schemeClr val="dk1"/>
            </a:lnRef>
            <a:fillRef idx="0">
              <a:schemeClr val="dk1"/>
            </a:fillRef>
            <a:effectRef idx="0">
              <a:schemeClr val="dk1"/>
            </a:effectRef>
            <a:fontRef idx="minor">
              <a:schemeClr val="tx1"/>
            </a:fontRef>
          </p:style>
        </p:cxnSp>
      </p:grpSp>
      <p:grpSp>
        <p:nvGrpSpPr>
          <p:cNvPr id="21" name="Group 20"/>
          <p:cNvGrpSpPr/>
          <p:nvPr/>
        </p:nvGrpSpPr>
        <p:grpSpPr>
          <a:xfrm rot="5400000">
            <a:off x="8839340" y="-713017"/>
            <a:ext cx="72000" cy="5550550"/>
            <a:chOff x="4136572" y="2392878"/>
            <a:chExt cx="302271" cy="1347849"/>
          </a:xfrm>
        </p:grpSpPr>
        <p:cxnSp>
          <p:nvCxnSpPr>
            <p:cNvPr id="22" name="Straight Connector 21"/>
            <p:cNvCxnSpPr/>
            <p:nvPr/>
          </p:nvCxnSpPr>
          <p:spPr>
            <a:xfrm>
              <a:off x="4136572" y="2392878"/>
              <a:ext cx="0" cy="134784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4136572" y="2392878"/>
              <a:ext cx="302271" cy="0"/>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136572" y="3740727"/>
              <a:ext cx="302271" cy="0"/>
            </a:xfrm>
            <a:prstGeom prst="line">
              <a:avLst/>
            </a:prstGeom>
            <a:ln w="12700">
              <a:prstDash val="lgDash"/>
            </a:ln>
          </p:spPr>
          <p:style>
            <a:lnRef idx="1">
              <a:schemeClr val="dk1"/>
            </a:lnRef>
            <a:fillRef idx="0">
              <a:schemeClr val="dk1"/>
            </a:fillRef>
            <a:effectRef idx="0">
              <a:schemeClr val="dk1"/>
            </a:effectRef>
            <a:fontRef idx="minor">
              <a:schemeClr val="tx1"/>
            </a:fontRef>
          </p:style>
        </p:cxnSp>
      </p:grpSp>
      <p:cxnSp>
        <p:nvCxnSpPr>
          <p:cNvPr id="25" name="Straight Connector 24"/>
          <p:cNvCxnSpPr/>
          <p:nvPr/>
        </p:nvCxnSpPr>
        <p:spPr>
          <a:xfrm flipV="1">
            <a:off x="8817834" y="1754721"/>
            <a:ext cx="0" cy="252000"/>
          </a:xfrm>
          <a:prstGeom prst="line">
            <a:avLst/>
          </a:prstGeom>
          <a:ln w="12700">
            <a:prstDash val="lgDash"/>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18613" y="6317191"/>
            <a:ext cx="2517055" cy="246221"/>
          </a:xfrm>
          <a:prstGeom prst="rect">
            <a:avLst/>
          </a:prstGeom>
          <a:noFill/>
        </p:spPr>
        <p:txBody>
          <a:bodyPr wrap="square" rtlCol="0">
            <a:spAutoFit/>
          </a:bodyPr>
          <a:lstStyle/>
          <a:p>
            <a:r>
              <a:rPr lang="en-CA" sz="1000" dirty="0" smtClean="0"/>
              <a:t>*Projection for 2031 – 2040 not shown</a:t>
            </a:r>
            <a:endParaRPr lang="en-CA" sz="900" dirty="0" smtClean="0"/>
          </a:p>
        </p:txBody>
      </p:sp>
    </p:spTree>
    <p:extLst>
      <p:ext uri="{BB962C8B-B14F-4D97-AF65-F5344CB8AC3E}">
        <p14:creationId xmlns:p14="http://schemas.microsoft.com/office/powerpoint/2010/main" val="3321954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smtClean="0">
                <a:solidFill>
                  <a:srgbClr val="0070C0"/>
                </a:solidFill>
                <a:latin typeface="Poppins Medium" pitchFamily="2" charset="77"/>
                <a:cs typeface="Poppins Medium" pitchFamily="2" charset="77"/>
              </a:rPr>
              <a:t>Cherryl Li</a:t>
            </a:r>
            <a:endParaRPr lang="es-MX" sz="3200" i="1" dirty="0">
              <a:solidFill>
                <a:srgbClr val="0070C0"/>
              </a:solidFill>
              <a:latin typeface="Poppins Medium" pitchFamily="2" charset="77"/>
              <a:cs typeface="Poppins Medium" pitchFamily="2" charset="77"/>
            </a:endParaRP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dirty="0">
                <a:solidFill>
                  <a:srgbClr val="1F4A98"/>
                </a:solidFill>
                <a:latin typeface="Poppins" pitchFamily="2" charset="77"/>
                <a:ea typeface="Calibri"/>
                <a:cs typeface="Poppins" pitchFamily="2" charset="77"/>
                <a:sym typeface="Calibri"/>
              </a:rPr>
              <a:t>c</a:t>
            </a:r>
            <a:r>
              <a:rPr lang="it-IT" sz="2000" i="1" dirty="0" smtClean="0">
                <a:solidFill>
                  <a:srgbClr val="1F4A98"/>
                </a:solidFill>
                <a:latin typeface="Poppins" pitchFamily="2" charset="77"/>
                <a:ea typeface="Calibri"/>
                <a:cs typeface="Poppins" pitchFamily="2" charset="77"/>
                <a:sym typeface="Calibri"/>
              </a:rPr>
              <a:t>herryl.li@islandhealth.ca</a:t>
            </a:r>
            <a:endParaRPr lang="it-IT" sz="2000" i="1" dirty="0">
              <a:solidFill>
                <a:srgbClr val="1F4A98"/>
              </a:solidFill>
              <a:latin typeface="Poppins" pitchFamily="2" charset="77"/>
              <a:ea typeface="Calibri"/>
              <a:cs typeface="Poppins" pitchFamily="2" charset="77"/>
              <a:sym typeface="Calibri"/>
            </a:endParaRPr>
          </a:p>
          <a:p>
            <a:pPr marL="0" lvl="0" indent="0" algn="ctr">
              <a:buClr>
                <a:schemeClr val="dk1"/>
              </a:buClr>
              <a:buSzPct val="25000"/>
              <a:buNone/>
            </a:pPr>
            <a:r>
              <a:rPr lang="it-IT" sz="2000" i="1" dirty="0" smtClean="0">
                <a:solidFill>
                  <a:srgbClr val="1CA692"/>
                </a:solidFill>
                <a:latin typeface="Poppins" pitchFamily="2" charset="77"/>
                <a:ea typeface="Calibri"/>
                <a:cs typeface="Poppins" pitchFamily="2" charset="77"/>
                <a:sym typeface="Calibri"/>
              </a:rPr>
              <a:t>Island Health, Canada</a:t>
            </a:r>
            <a:endParaRPr lang="it" sz="20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1728</Words>
  <Application>Microsoft Office PowerPoint</Application>
  <PresentationFormat>Widescreen</PresentationFormat>
  <Paragraphs>123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Cambria Math</vt:lpstr>
      <vt:lpstr>Poppins</vt:lpstr>
      <vt:lpstr>Poppins Light</vt:lpstr>
      <vt:lpstr>Poppins Medium</vt:lpstr>
      <vt:lpstr>Tema de Office</vt:lpstr>
      <vt:lpstr>Applying the MERS System to Capital Planning in a Remote Northern Canadian Context</vt:lpstr>
      <vt:lpstr>Authors</vt:lpstr>
      <vt:lpstr>Context</vt:lpstr>
      <vt:lpstr>Challenges &amp; Outcomes</vt:lpstr>
      <vt:lpstr>Medical Equipment Replacement Score (MERS)</vt:lpstr>
      <vt:lpstr>MERS Assessment Tool</vt:lpstr>
      <vt:lpstr>Capital Projection</vt:lpstr>
      <vt:lpstr>Cherryl 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Li, Cherryl</cp:lastModifiedBy>
  <cp:revision>61</cp:revision>
  <dcterms:created xsi:type="dcterms:W3CDTF">2021-09-01T19:24:00Z</dcterms:created>
  <dcterms:modified xsi:type="dcterms:W3CDTF">2021-09-28T16:13:43Z</dcterms:modified>
</cp:coreProperties>
</file>