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charts/chart4.xml" ContentType="application/vnd.openxmlformats-officedocument.drawingml.chart+xml"/>
  <Override PartName="/ppt/theme/themeOverride3.xml" ContentType="application/vnd.openxmlformats-officedocument.themeOverr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3" r:id="rId2"/>
    <p:sldId id="426" r:id="rId3"/>
    <p:sldId id="453" r:id="rId4"/>
    <p:sldId id="452" r:id="rId5"/>
    <p:sldId id="406" r:id="rId6"/>
    <p:sldId id="415" r:id="rId7"/>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biola Dalaqua Montanha" initials="FDM" lastIdx="1" clrIdx="0">
    <p:extLst>
      <p:ext uri="{19B8F6BF-5375-455C-9EA6-DF929625EA0E}">
        <p15:presenceInfo xmlns:p15="http://schemas.microsoft.com/office/powerpoint/2012/main" userId="S::fabiola.melo@einstein.br::704924f7-973f-4452-b6fb-a47165dca7b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5B1AF8-BB3F-4683-BC96-0EE4B4183341}" v="138" dt="2024-09-26T18:26:52.2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1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5/10/relationships/revisionInfo" Target="revisionInfo.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oleObject" Target="Gr&#225;fico%20no%20Microsoft%20PowerPoint"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oleObject" Target="Gr&#225;fico%20no%20Microsoft%20PowerPoint" TargetMode="External"/><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2" Type="http://schemas.openxmlformats.org/officeDocument/2006/relationships/oleObject" Target="Gr&#225;fico%20no%20Microsoft%20PowerPoint"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lang="en-US" sz="1100" smtClean="0"/>
            </a:pPr>
            <a:r>
              <a:rPr lang="en-US" sz="1100"/>
              <a:t>Occurrences Clinical Engineering
Period: January to December/2018</a:t>
            </a:r>
          </a:p>
        </c:rich>
      </c:tx>
      <c:layout>
        <c:manualLayout>
          <c:xMode val="edge"/>
          <c:yMode val="edge"/>
          <c:x val="0.18623959981466018"/>
          <c:y val="0"/>
        </c:manualLayout>
      </c:layout>
      <c:overlay val="0"/>
    </c:title>
    <c:autoTitleDeleted val="0"/>
    <c:plotArea>
      <c:layout/>
      <c:pieChart>
        <c:varyColors val="1"/>
        <c:ser>
          <c:idx val="0"/>
          <c:order val="0"/>
          <c:dPt>
            <c:idx val="1"/>
            <c:bubble3D val="0"/>
            <c:extLst>
              <c:ext xmlns:c16="http://schemas.microsoft.com/office/drawing/2014/chart" uri="{C3380CC4-5D6E-409C-BE32-E72D297353CC}">
                <c16:uniqueId val="{00000000-A4CA-4D16-ACBD-C02C598F3309}"/>
              </c:ext>
            </c:extLst>
          </c:dPt>
          <c:dLbls>
            <c:dLbl>
              <c:idx val="0"/>
              <c:layout>
                <c:manualLayout>
                  <c:x val="0"/>
                  <c:y val="-1.4525644768494677E-2"/>
                </c:manualLayout>
              </c:layout>
              <c:tx>
                <c:rich>
                  <a:bodyPr anchorCtr="0"/>
                  <a:lstStyle/>
                  <a:p>
                    <a:pPr marL="0" marR="0" lvl="0" indent="0" algn="ctr" defTabSz="914400" rtl="0" eaLnBrk="1" fontAlgn="auto" latinLnBrk="0" hangingPunct="1">
                      <a:lnSpc>
                        <a:spcPct val="100000"/>
                      </a:lnSpc>
                      <a:spcBef>
                        <a:spcPts val="0"/>
                      </a:spcBef>
                      <a:spcAft>
                        <a:spcPts val="0"/>
                      </a:spcAft>
                      <a:buClrTx/>
                      <a:buSzTx/>
                      <a:buFontTx/>
                      <a:buNone/>
                      <a:tabLst/>
                      <a:defRPr lang="en-US" sz="800" b="0" i="0" u="none" strike="noStrike" kern="1200" baseline="0" smtClean="0">
                        <a:solidFill>
                          <a:prstClr val="black"/>
                        </a:solidFill>
                        <a:latin typeface="+mn-lt"/>
                        <a:ea typeface="+mn-ea"/>
                        <a:cs typeface="+mn-cs"/>
                      </a:defRPr>
                    </a:pPr>
                    <a:r>
                      <a:rPr lang="en-US" dirty="0">
                        <a:effectLst/>
                      </a:rPr>
                      <a:t>Assembly failure; 114; 46%</a:t>
                    </a:r>
                  </a:p>
                  <a:p>
                    <a:pPr marL="0" marR="0" lvl="0" indent="0" algn="ctr" defTabSz="914400" rtl="0" eaLnBrk="1" fontAlgn="auto" latinLnBrk="0" hangingPunct="1">
                      <a:lnSpc>
                        <a:spcPct val="100000"/>
                      </a:lnSpc>
                      <a:spcBef>
                        <a:spcPts val="0"/>
                      </a:spcBef>
                      <a:spcAft>
                        <a:spcPts val="0"/>
                      </a:spcAft>
                      <a:buClrTx/>
                      <a:buSzTx/>
                      <a:buFontTx/>
                      <a:buNone/>
                      <a:tabLst/>
                      <a:defRPr lang="en-US" sz="800" b="0" i="0" u="none" strike="noStrike" kern="1200" baseline="0" smtClean="0">
                        <a:solidFill>
                          <a:prstClr val="black"/>
                        </a:solidFill>
                        <a:latin typeface="+mn-lt"/>
                        <a:ea typeface="+mn-ea"/>
                        <a:cs typeface="+mn-cs"/>
                      </a:defRPr>
                    </a:pPr>
                    <a:endParaRPr lang="en-US"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A4CA-4D16-ACBD-C02C598F3309}"/>
                </c:ext>
              </c:extLst>
            </c:dLbl>
            <c:dLbl>
              <c:idx val="1"/>
              <c:layout>
                <c:manualLayout>
                  <c:x val="-1.3920526726424834E-2"/>
                  <c:y val="3.2682700729113022E-2"/>
                </c:manualLayout>
              </c:layout>
              <c:tx>
                <c:rich>
                  <a:bodyPr/>
                  <a:lstStyle/>
                  <a:p>
                    <a:pPr>
                      <a:defRPr lang="en-US" sz="800" smtClean="0"/>
                    </a:pPr>
                    <a:r>
                      <a:rPr lang="en-US" sz="800"/>
                      <a:t>Equipment failure; 107; 43%</a:t>
                    </a: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0-A4CA-4D16-ACBD-C02C598F3309}"/>
                </c:ext>
              </c:extLst>
            </c:dLbl>
            <c:dLbl>
              <c:idx val="2"/>
              <c:layout>
                <c:manualLayout>
                  <c:x val="-3.8977474833989501E-2"/>
                  <c:y val="5.0839756689731369E-2"/>
                </c:manualLayout>
              </c:layout>
              <c:tx>
                <c:rich>
                  <a:bodyPr anchorCtr="0"/>
                  <a:lstStyle/>
                  <a:p>
                    <a:pPr marL="0" marR="0" lvl="0" indent="0" algn="ctr" defTabSz="914400" rtl="0" eaLnBrk="1" fontAlgn="auto" latinLnBrk="0" hangingPunct="1">
                      <a:lnSpc>
                        <a:spcPct val="100000"/>
                      </a:lnSpc>
                      <a:spcBef>
                        <a:spcPts val="0"/>
                      </a:spcBef>
                      <a:spcAft>
                        <a:spcPts val="0"/>
                      </a:spcAft>
                      <a:buClrTx/>
                      <a:buSzTx/>
                      <a:buFontTx/>
                      <a:buNone/>
                      <a:tabLst/>
                      <a:defRPr lang="en-US" sz="800" b="0" i="0" u="none" strike="noStrike" kern="1200" baseline="0" smtClean="0">
                        <a:solidFill>
                          <a:prstClr val="black"/>
                        </a:solidFill>
                        <a:latin typeface="+mn-lt"/>
                        <a:ea typeface="+mn-ea"/>
                        <a:cs typeface="+mn-cs"/>
                      </a:defRPr>
                    </a:pPr>
                    <a:r>
                      <a:rPr lang="en-US" dirty="0">
                        <a:effectLst/>
                      </a:rPr>
                      <a:t>Lack of equipment; 23; 9%</a:t>
                    </a:r>
                  </a:p>
                  <a:p>
                    <a:pPr marL="0" marR="0" lvl="0" indent="0" algn="ctr" defTabSz="914400" rtl="0" eaLnBrk="1" fontAlgn="auto" latinLnBrk="0" hangingPunct="1">
                      <a:lnSpc>
                        <a:spcPct val="100000"/>
                      </a:lnSpc>
                      <a:spcBef>
                        <a:spcPts val="0"/>
                      </a:spcBef>
                      <a:spcAft>
                        <a:spcPts val="0"/>
                      </a:spcAft>
                      <a:buClrTx/>
                      <a:buSzTx/>
                      <a:buFontTx/>
                      <a:buNone/>
                      <a:tabLst/>
                      <a:defRPr lang="en-US" sz="800" b="0" i="0" u="none" strike="noStrike" kern="1200" baseline="0" smtClean="0">
                        <a:solidFill>
                          <a:prstClr val="black"/>
                        </a:solidFill>
                        <a:latin typeface="+mn-lt"/>
                        <a:ea typeface="+mn-ea"/>
                        <a:cs typeface="+mn-cs"/>
                      </a:defRPr>
                    </a:pPr>
                    <a:endParaRPr lang="en-US" dirty="0"/>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2-A4CA-4D16-ACBD-C02C598F3309}"/>
                </c:ext>
              </c:extLst>
            </c:dLbl>
            <c:dLbl>
              <c:idx val="3"/>
              <c:layout>
                <c:manualLayout>
                  <c:x val="3.8977474833989445E-2"/>
                  <c:y val="-1.4525644768494677E-2"/>
                </c:manualLayout>
              </c:layout>
              <c:tx>
                <c:rich>
                  <a:bodyPr/>
                  <a:lstStyle/>
                  <a:p>
                    <a:pPr>
                      <a:defRPr lang="en-US" sz="800" smtClean="0"/>
                    </a:pPr>
                    <a:r>
                      <a:rPr lang="en-US" dirty="0">
                        <a:effectLst/>
                      </a:rPr>
                      <a:t>Other; 6; 2%</a:t>
                    </a: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A4CA-4D16-ACBD-C02C598F3309}"/>
                </c:ext>
              </c:extLst>
            </c:dLbl>
            <c:spPr>
              <a:noFill/>
              <a:ln>
                <a:noFill/>
              </a:ln>
              <a:effectLst/>
            </c:spPr>
            <c:txPr>
              <a:bodyPr/>
              <a:lstStyle/>
              <a:p>
                <a:pPr>
                  <a:defRPr sz="800"/>
                </a:pPr>
                <a:endParaRPr lang="pt-BR"/>
              </a:p>
            </c:txPr>
            <c:dLblPos val="outEnd"/>
            <c:showLegendKey val="0"/>
            <c:showVal val="1"/>
            <c:showCatName val="1"/>
            <c:showSerName val="0"/>
            <c:showPercent val="1"/>
            <c:showBubbleSize val="0"/>
            <c:showLeaderLines val="1"/>
            <c:extLst>
              <c:ext xmlns:c15="http://schemas.microsoft.com/office/drawing/2012/chart" uri="{CE6537A1-D6FC-4f65-9D91-7224C49458BB}"/>
            </c:extLst>
          </c:dLbls>
          <c:cat>
            <c:strRef>
              <c:f>'Dinâmica das falhas'!$S$15:$S$20</c:f>
              <c:strCache>
                <c:ptCount val="4"/>
                <c:pt idx="0">
                  <c:v>Falha na montagem</c:v>
                </c:pt>
                <c:pt idx="1">
                  <c:v>Falha da tecnologia</c:v>
                </c:pt>
                <c:pt idx="2">
                  <c:v>Falta de equipamentos</c:v>
                </c:pt>
                <c:pt idx="3">
                  <c:v>Outros</c:v>
                </c:pt>
              </c:strCache>
            </c:strRef>
          </c:cat>
          <c:val>
            <c:numRef>
              <c:f>'Dinâmica das falhas'!$T$15:$T$20</c:f>
              <c:numCache>
                <c:formatCode>General</c:formatCode>
                <c:ptCount val="6"/>
                <c:pt idx="0">
                  <c:v>114</c:v>
                </c:pt>
                <c:pt idx="1">
                  <c:v>107</c:v>
                </c:pt>
                <c:pt idx="2">
                  <c:v>23</c:v>
                </c:pt>
                <c:pt idx="3">
                  <c:v>6</c:v>
                </c:pt>
              </c:numCache>
            </c:numRef>
          </c:val>
          <c:extLst>
            <c:ext xmlns:c16="http://schemas.microsoft.com/office/drawing/2014/chart" uri="{C3380CC4-5D6E-409C-BE32-E72D297353CC}">
              <c16:uniqueId val="{00000004-A4CA-4D16-ACBD-C02C598F3309}"/>
            </c:ext>
          </c:extLst>
        </c:ser>
        <c:dLbls>
          <c:showLegendKey val="0"/>
          <c:showVal val="0"/>
          <c:showCatName val="1"/>
          <c:showSerName val="0"/>
          <c:showPercent val="1"/>
          <c:showBubbleSize val="0"/>
          <c:showLeaderLines val="1"/>
        </c:dLbls>
        <c:firstSliceAng val="0"/>
      </c:pieChart>
    </c:plotArea>
    <c:plotVisOnly val="1"/>
    <c:dispBlanksAs val="gap"/>
    <c:showDLblsOverMax val="0"/>
  </c:chart>
  <c:txPr>
    <a:bodyPr/>
    <a:lstStyle/>
    <a:p>
      <a:pPr>
        <a:defRPr sz="1800"/>
      </a:pPr>
      <a:endParaRPr lang="pt-B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27"/>
    </mc:Choice>
    <mc:Fallback>
      <c:style val="27"/>
    </mc:Fallback>
  </mc:AlternateContent>
  <c:clrMapOvr bg1="lt1" tx1="dk1" bg2="lt2" tx2="dk2" accent1="accent1" accent2="accent2" accent3="accent3" accent4="accent4" accent5="accent5" accent6="accent6" hlink="hlink" folHlink="folHlink"/>
  <c:chart>
    <c:title>
      <c:tx>
        <c:rich>
          <a:bodyPr/>
          <a:lstStyle/>
          <a:p>
            <a:pPr>
              <a:defRPr/>
            </a:pPr>
            <a:r>
              <a:rPr lang="pt-BR" sz="1100" dirty="0"/>
              <a:t>Falha dos equipamentos</a:t>
            </a:r>
          </a:p>
          <a:p>
            <a:pPr>
              <a:defRPr/>
            </a:pPr>
            <a:r>
              <a:rPr lang="pt-BR" sz="1000" dirty="0"/>
              <a:t>Período: Janeiro a Dezembro/2018</a:t>
            </a:r>
          </a:p>
        </c:rich>
      </c:tx>
      <c:overlay val="0"/>
    </c:title>
    <c:autoTitleDeleted val="0"/>
    <c:plotArea>
      <c:layout/>
      <c:barChart>
        <c:barDir val="col"/>
        <c:grouping val="clustered"/>
        <c:varyColors val="0"/>
        <c:ser>
          <c:idx val="0"/>
          <c:order val="0"/>
          <c:spPr>
            <a:solidFill>
              <a:srgbClr val="333399"/>
            </a:solidFill>
          </c:spPr>
          <c:invertIfNegative val="0"/>
          <c:dLbls>
            <c:spPr>
              <a:solidFill>
                <a:schemeClr val="accent5">
                  <a:lumMod val="20000"/>
                  <a:lumOff val="80000"/>
                </a:schemeClr>
              </a:solidFill>
            </c:spPr>
            <c:txPr>
              <a:bodyPr/>
              <a:lstStyle/>
              <a:p>
                <a:pPr>
                  <a:defRPr sz="800"/>
                </a:pPr>
                <a:endParaRPr lang="pt-BR"/>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'[Gráfico no Microsoft PowerPoint]Dinâmica das falhas'!$E$69:$E$83</c:f>
              <c:strCache>
                <c:ptCount val="15"/>
                <c:pt idx="0">
                  <c:v>Insuflador</c:v>
                </c:pt>
                <c:pt idx="1">
                  <c:v>Sistema de vídeo</c:v>
                </c:pt>
                <c:pt idx="2">
                  <c:v>Bisturí</c:v>
                </c:pt>
                <c:pt idx="3">
                  <c:v>Mesa cirúrgica</c:v>
                </c:pt>
                <c:pt idx="4">
                  <c:v>Anestesia</c:v>
                </c:pt>
                <c:pt idx="5">
                  <c:v>foco</c:v>
                </c:pt>
                <c:pt idx="6">
                  <c:v>Sensor de Spo2</c:v>
                </c:pt>
                <c:pt idx="7">
                  <c:v>Microscópio</c:v>
                </c:pt>
                <c:pt idx="8">
                  <c:v>Manguito</c:v>
                </c:pt>
                <c:pt idx="9">
                  <c:v>Garrote</c:v>
                </c:pt>
                <c:pt idx="10">
                  <c:v>Laser</c:v>
                </c:pt>
                <c:pt idx="11">
                  <c:v>Lipoaspirador</c:v>
                </c:pt>
                <c:pt idx="12">
                  <c:v>Robo</c:v>
                </c:pt>
                <c:pt idx="13">
                  <c:v>Sequel</c:v>
                </c:pt>
                <c:pt idx="14">
                  <c:v>Outros</c:v>
                </c:pt>
              </c:strCache>
            </c:strRef>
          </c:cat>
          <c:val>
            <c:numRef>
              <c:f>'[Gráfico no Microsoft PowerPoint]Dinâmica das falhas'!$F$69:$F$83</c:f>
              <c:numCache>
                <c:formatCode>General</c:formatCode>
                <c:ptCount val="15"/>
                <c:pt idx="0">
                  <c:v>14</c:v>
                </c:pt>
                <c:pt idx="1">
                  <c:v>13</c:v>
                </c:pt>
                <c:pt idx="2">
                  <c:v>12</c:v>
                </c:pt>
                <c:pt idx="3">
                  <c:v>8</c:v>
                </c:pt>
                <c:pt idx="4">
                  <c:v>7</c:v>
                </c:pt>
                <c:pt idx="5">
                  <c:v>5</c:v>
                </c:pt>
                <c:pt idx="6">
                  <c:v>4</c:v>
                </c:pt>
                <c:pt idx="7">
                  <c:v>4</c:v>
                </c:pt>
                <c:pt idx="8">
                  <c:v>3</c:v>
                </c:pt>
                <c:pt idx="9">
                  <c:v>3</c:v>
                </c:pt>
                <c:pt idx="10">
                  <c:v>3</c:v>
                </c:pt>
                <c:pt idx="11">
                  <c:v>3</c:v>
                </c:pt>
                <c:pt idx="12">
                  <c:v>3</c:v>
                </c:pt>
                <c:pt idx="13">
                  <c:v>3</c:v>
                </c:pt>
                <c:pt idx="14">
                  <c:v>22</c:v>
                </c:pt>
              </c:numCache>
            </c:numRef>
          </c:val>
          <c:extLst>
            <c:ext xmlns:c16="http://schemas.microsoft.com/office/drawing/2014/chart" uri="{C3380CC4-5D6E-409C-BE32-E72D297353CC}">
              <c16:uniqueId val="{00000000-E8A9-4CF2-8FB9-FA161CF09199}"/>
            </c:ext>
          </c:extLst>
        </c:ser>
        <c:dLbls>
          <c:showLegendKey val="0"/>
          <c:showVal val="0"/>
          <c:showCatName val="0"/>
          <c:showSerName val="0"/>
          <c:showPercent val="0"/>
          <c:showBubbleSize val="0"/>
        </c:dLbls>
        <c:gapWidth val="75"/>
        <c:overlap val="-25"/>
        <c:axId val="139730432"/>
        <c:axId val="138293184"/>
      </c:barChart>
      <c:lineChart>
        <c:grouping val="standard"/>
        <c:varyColors val="0"/>
        <c:ser>
          <c:idx val="1"/>
          <c:order val="1"/>
          <c:spPr>
            <a:ln w="12700">
              <a:solidFill>
                <a:srgbClr val="C00000"/>
              </a:solidFill>
            </a:ln>
          </c:spPr>
          <c:marker>
            <c:symbol val="none"/>
          </c:marker>
          <c:dLbls>
            <c:dLbl>
              <c:idx val="0"/>
              <c:layout>
                <c:manualLayout>
                  <c:x val="-4.2499127857312032E-2"/>
                  <c:y val="-0.1013079615048119"/>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8A9-4CF2-8FB9-FA161CF09199}"/>
                </c:ext>
              </c:extLst>
            </c:dLbl>
            <c:spPr>
              <a:solidFill>
                <a:schemeClr val="accent2">
                  <a:lumMod val="20000"/>
                  <a:lumOff val="80000"/>
                </a:schemeClr>
              </a:solidFill>
            </c:spPr>
            <c:txPr>
              <a:bodyPr/>
              <a:lstStyle/>
              <a:p>
                <a:pPr>
                  <a:defRPr sz="800"/>
                </a:pPr>
                <a:endParaRPr lang="pt-B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'[Gráfico no Microsoft PowerPoint]Dinâmica das falhas'!$E$69:$E$83</c:f>
              <c:strCache>
                <c:ptCount val="15"/>
                <c:pt idx="0">
                  <c:v>Insuflador</c:v>
                </c:pt>
                <c:pt idx="1">
                  <c:v>Sistema de vídeo</c:v>
                </c:pt>
                <c:pt idx="2">
                  <c:v>Bisturí</c:v>
                </c:pt>
                <c:pt idx="3">
                  <c:v>Mesa cirúrgica</c:v>
                </c:pt>
                <c:pt idx="4">
                  <c:v>Anestesia</c:v>
                </c:pt>
                <c:pt idx="5">
                  <c:v>foco</c:v>
                </c:pt>
                <c:pt idx="6">
                  <c:v>Sensor de Spo2</c:v>
                </c:pt>
                <c:pt idx="7">
                  <c:v>Microscópio</c:v>
                </c:pt>
                <c:pt idx="8">
                  <c:v>Manguito</c:v>
                </c:pt>
                <c:pt idx="9">
                  <c:v>Garrote</c:v>
                </c:pt>
                <c:pt idx="10">
                  <c:v>Laser</c:v>
                </c:pt>
                <c:pt idx="11">
                  <c:v>Lipoaspirador</c:v>
                </c:pt>
                <c:pt idx="12">
                  <c:v>Robo</c:v>
                </c:pt>
                <c:pt idx="13">
                  <c:v>Sequel</c:v>
                </c:pt>
                <c:pt idx="14">
                  <c:v>Outros</c:v>
                </c:pt>
              </c:strCache>
            </c:strRef>
          </c:cat>
          <c:val>
            <c:numRef>
              <c:f>'[Gráfico no Microsoft PowerPoint]Dinâmica das falhas'!$H$69:$H$83</c:f>
              <c:numCache>
                <c:formatCode>0%</c:formatCode>
                <c:ptCount val="15"/>
                <c:pt idx="0">
                  <c:v>0.13084112149532709</c:v>
                </c:pt>
                <c:pt idx="1">
                  <c:v>0.25233644859813081</c:v>
                </c:pt>
                <c:pt idx="2">
                  <c:v>0.3644859813084112</c:v>
                </c:pt>
                <c:pt idx="3">
                  <c:v>0.43925233644859812</c:v>
                </c:pt>
                <c:pt idx="4">
                  <c:v>0.50467289719626163</c:v>
                </c:pt>
                <c:pt idx="5">
                  <c:v>0.55140186915887845</c:v>
                </c:pt>
                <c:pt idx="6">
                  <c:v>0.58878504672897192</c:v>
                </c:pt>
                <c:pt idx="7">
                  <c:v>0.62616822429906538</c:v>
                </c:pt>
                <c:pt idx="8">
                  <c:v>0.65420560747663548</c:v>
                </c:pt>
                <c:pt idx="9">
                  <c:v>0.68224299065420557</c:v>
                </c:pt>
                <c:pt idx="10">
                  <c:v>0.71028037383177567</c:v>
                </c:pt>
                <c:pt idx="11">
                  <c:v>0.73831775700934577</c:v>
                </c:pt>
                <c:pt idx="12">
                  <c:v>0.76635514018691586</c:v>
                </c:pt>
                <c:pt idx="13">
                  <c:v>0.79439252336448596</c:v>
                </c:pt>
                <c:pt idx="14">
                  <c:v>1</c:v>
                </c:pt>
              </c:numCache>
            </c:numRef>
          </c:val>
          <c:smooth val="0"/>
          <c:extLst>
            <c:ext xmlns:c16="http://schemas.microsoft.com/office/drawing/2014/chart" uri="{C3380CC4-5D6E-409C-BE32-E72D297353CC}">
              <c16:uniqueId val="{00000002-E8A9-4CF2-8FB9-FA161CF09199}"/>
            </c:ext>
          </c:extLst>
        </c:ser>
        <c:dLbls>
          <c:showLegendKey val="0"/>
          <c:showVal val="0"/>
          <c:showCatName val="0"/>
          <c:showSerName val="0"/>
          <c:showPercent val="0"/>
          <c:showBubbleSize val="0"/>
        </c:dLbls>
        <c:marker val="1"/>
        <c:smooth val="0"/>
        <c:axId val="139726848"/>
        <c:axId val="138293760"/>
      </c:lineChart>
      <c:catAx>
        <c:axId val="139730432"/>
        <c:scaling>
          <c:orientation val="minMax"/>
        </c:scaling>
        <c:delete val="0"/>
        <c:axPos val="b"/>
        <c:numFmt formatCode="General" sourceLinked="0"/>
        <c:majorTickMark val="none"/>
        <c:minorTickMark val="none"/>
        <c:tickLblPos val="nextTo"/>
        <c:txPr>
          <a:bodyPr/>
          <a:lstStyle/>
          <a:p>
            <a:pPr>
              <a:defRPr sz="800"/>
            </a:pPr>
            <a:endParaRPr lang="pt-BR"/>
          </a:p>
        </c:txPr>
        <c:crossAx val="138293184"/>
        <c:crosses val="autoZero"/>
        <c:auto val="1"/>
        <c:lblAlgn val="ctr"/>
        <c:lblOffset val="100"/>
        <c:noMultiLvlLbl val="0"/>
      </c:catAx>
      <c:valAx>
        <c:axId val="138293184"/>
        <c:scaling>
          <c:orientation val="minMax"/>
          <c:max val="14"/>
        </c:scaling>
        <c:delete val="0"/>
        <c:axPos val="l"/>
        <c:numFmt formatCode="General" sourceLinked="1"/>
        <c:majorTickMark val="none"/>
        <c:minorTickMark val="none"/>
        <c:tickLblPos val="none"/>
        <c:crossAx val="139730432"/>
        <c:crosses val="autoZero"/>
        <c:crossBetween val="between"/>
        <c:majorUnit val="2"/>
      </c:valAx>
      <c:valAx>
        <c:axId val="138293760"/>
        <c:scaling>
          <c:orientation val="minMax"/>
          <c:max val="1"/>
        </c:scaling>
        <c:delete val="0"/>
        <c:axPos val="r"/>
        <c:numFmt formatCode="0%" sourceLinked="1"/>
        <c:majorTickMark val="out"/>
        <c:minorTickMark val="none"/>
        <c:tickLblPos val="none"/>
        <c:crossAx val="139726848"/>
        <c:crosses val="max"/>
        <c:crossBetween val="between"/>
        <c:majorUnit val="0.1"/>
      </c:valAx>
      <c:catAx>
        <c:axId val="139726848"/>
        <c:scaling>
          <c:orientation val="minMax"/>
        </c:scaling>
        <c:delete val="1"/>
        <c:axPos val="b"/>
        <c:numFmt formatCode="General" sourceLinked="1"/>
        <c:majorTickMark val="out"/>
        <c:minorTickMark val="none"/>
        <c:tickLblPos val="nextTo"/>
        <c:crossAx val="138293760"/>
        <c:crosses val="autoZero"/>
        <c:auto val="1"/>
        <c:lblAlgn val="ctr"/>
        <c:lblOffset val="100"/>
        <c:noMultiLvlLbl val="0"/>
      </c:catAx>
    </c:plotArea>
    <c:plotVisOnly val="1"/>
    <c:dispBlanksAs val="gap"/>
    <c:showDLblsOverMax val="0"/>
  </c:chart>
  <c:spPr>
    <a:ln>
      <a:no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27"/>
    </mc:Choice>
    <mc:Fallback>
      <c:style val="27"/>
    </mc:Fallback>
  </mc:AlternateContent>
  <c:clrMapOvr bg1="lt1" tx1="dk1" bg2="lt2" tx2="dk2" accent1="accent1" accent2="accent2" accent3="accent3" accent4="accent4" accent5="accent5" accent6="accent6" hlink="hlink" folHlink="folHlink"/>
  <c:chart>
    <c:title>
      <c:tx>
        <c:rich>
          <a:bodyPr/>
          <a:lstStyle/>
          <a:p>
            <a:pPr>
              <a:defRPr/>
            </a:pPr>
            <a:r>
              <a:rPr lang="pt-BR" sz="1100" dirty="0"/>
              <a:t>Falha na montagem</a:t>
            </a:r>
          </a:p>
          <a:p>
            <a:pPr>
              <a:defRPr/>
            </a:pPr>
            <a:r>
              <a:rPr lang="pt-BR" sz="1000" dirty="0"/>
              <a:t>Período: Janeiro a Dezembro/2018</a:t>
            </a:r>
          </a:p>
        </c:rich>
      </c:tx>
      <c:overlay val="0"/>
    </c:title>
    <c:autoTitleDeleted val="0"/>
    <c:plotArea>
      <c:layout/>
      <c:barChart>
        <c:barDir val="col"/>
        <c:grouping val="clustered"/>
        <c:varyColors val="0"/>
        <c:ser>
          <c:idx val="0"/>
          <c:order val="0"/>
          <c:spPr>
            <a:solidFill>
              <a:srgbClr val="DAEDEF">
                <a:lumMod val="75000"/>
              </a:srgbClr>
            </a:solidFill>
          </c:spPr>
          <c:invertIfNegative val="0"/>
          <c:dLbls>
            <c:spPr>
              <a:solidFill>
                <a:schemeClr val="accent5">
                  <a:lumMod val="20000"/>
                  <a:lumOff val="80000"/>
                </a:schemeClr>
              </a:solidFill>
            </c:spPr>
            <c:txPr>
              <a:bodyPr/>
              <a:lstStyle/>
              <a:p>
                <a:pPr>
                  <a:defRPr sz="800"/>
                </a:pPr>
                <a:endParaRPr lang="pt-BR"/>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'[Gráfico no Microsoft PowerPoint]Dinâmica das falhas'!$K$68:$K$78</c:f>
              <c:strCache>
                <c:ptCount val="11"/>
                <c:pt idx="0">
                  <c:v>Sistema de vídeo</c:v>
                </c:pt>
                <c:pt idx="1">
                  <c:v>Lipoaspirador</c:v>
                </c:pt>
                <c:pt idx="2">
                  <c:v>bomba de infusão</c:v>
                </c:pt>
                <c:pt idx="3">
                  <c:v>cabos de energia</c:v>
                </c:pt>
                <c:pt idx="4">
                  <c:v>Bisturí</c:v>
                </c:pt>
                <c:pt idx="5">
                  <c:v>equipamento</c:v>
                </c:pt>
                <c:pt idx="6">
                  <c:v>Fonte de luz</c:v>
                </c:pt>
                <c:pt idx="7">
                  <c:v>fotoforo</c:v>
                </c:pt>
                <c:pt idx="8">
                  <c:v>pedal</c:v>
                </c:pt>
                <c:pt idx="9">
                  <c:v>Foco</c:v>
                </c:pt>
                <c:pt idx="10">
                  <c:v>Outros</c:v>
                </c:pt>
              </c:strCache>
            </c:strRef>
          </c:cat>
          <c:val>
            <c:numRef>
              <c:f>'[Gráfico no Microsoft PowerPoint]Dinâmica das falhas'!$L$68:$L$78</c:f>
              <c:numCache>
                <c:formatCode>General</c:formatCode>
                <c:ptCount val="11"/>
                <c:pt idx="0">
                  <c:v>26</c:v>
                </c:pt>
                <c:pt idx="1">
                  <c:v>14</c:v>
                </c:pt>
                <c:pt idx="2">
                  <c:v>8</c:v>
                </c:pt>
                <c:pt idx="3">
                  <c:v>8</c:v>
                </c:pt>
                <c:pt idx="4">
                  <c:v>7</c:v>
                </c:pt>
                <c:pt idx="5">
                  <c:v>7</c:v>
                </c:pt>
                <c:pt idx="6">
                  <c:v>6</c:v>
                </c:pt>
                <c:pt idx="7">
                  <c:v>5</c:v>
                </c:pt>
                <c:pt idx="8">
                  <c:v>5</c:v>
                </c:pt>
                <c:pt idx="9">
                  <c:v>4</c:v>
                </c:pt>
                <c:pt idx="10">
                  <c:v>24</c:v>
                </c:pt>
              </c:numCache>
            </c:numRef>
          </c:val>
          <c:extLst>
            <c:ext xmlns:c16="http://schemas.microsoft.com/office/drawing/2014/chart" uri="{C3380CC4-5D6E-409C-BE32-E72D297353CC}">
              <c16:uniqueId val="{00000000-FAA7-48CA-83A7-65A53215E5C5}"/>
            </c:ext>
          </c:extLst>
        </c:ser>
        <c:dLbls>
          <c:showLegendKey val="0"/>
          <c:showVal val="0"/>
          <c:showCatName val="0"/>
          <c:showSerName val="0"/>
          <c:showPercent val="0"/>
          <c:showBubbleSize val="0"/>
        </c:dLbls>
        <c:gapWidth val="75"/>
        <c:overlap val="-25"/>
        <c:axId val="139728384"/>
        <c:axId val="138295488"/>
      </c:barChart>
      <c:lineChart>
        <c:grouping val="standard"/>
        <c:varyColors val="0"/>
        <c:ser>
          <c:idx val="1"/>
          <c:order val="1"/>
          <c:spPr>
            <a:ln w="12700">
              <a:solidFill>
                <a:srgbClr val="C00000"/>
              </a:solidFill>
            </a:ln>
          </c:spPr>
          <c:marker>
            <c:symbol val="none"/>
          </c:marker>
          <c:dLbls>
            <c:dLbl>
              <c:idx val="0"/>
              <c:layout>
                <c:manualLayout>
                  <c:x val="-4.2499127857312032E-2"/>
                  <c:y val="-0.1013079615048119"/>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AA7-48CA-83A7-65A53215E5C5}"/>
                </c:ext>
              </c:extLst>
            </c:dLbl>
            <c:spPr>
              <a:solidFill>
                <a:schemeClr val="accent2">
                  <a:lumMod val="20000"/>
                  <a:lumOff val="80000"/>
                </a:schemeClr>
              </a:solidFill>
            </c:spPr>
            <c:txPr>
              <a:bodyPr/>
              <a:lstStyle/>
              <a:p>
                <a:pPr>
                  <a:defRPr sz="800"/>
                </a:pPr>
                <a:endParaRPr lang="pt-B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'[Gráfico no Microsoft PowerPoint]Dinâmica das falhas'!$K$68:$K$78</c:f>
              <c:strCache>
                <c:ptCount val="11"/>
                <c:pt idx="0">
                  <c:v>Sistema de vídeo</c:v>
                </c:pt>
                <c:pt idx="1">
                  <c:v>Lipoaspirador</c:v>
                </c:pt>
                <c:pt idx="2">
                  <c:v>bomba de infusão</c:v>
                </c:pt>
                <c:pt idx="3">
                  <c:v>cabos de energia</c:v>
                </c:pt>
                <c:pt idx="4">
                  <c:v>Bisturí</c:v>
                </c:pt>
                <c:pt idx="5">
                  <c:v>equipamento</c:v>
                </c:pt>
                <c:pt idx="6">
                  <c:v>Fonte de luz</c:v>
                </c:pt>
                <c:pt idx="7">
                  <c:v>fotoforo</c:v>
                </c:pt>
                <c:pt idx="8">
                  <c:v>pedal</c:v>
                </c:pt>
                <c:pt idx="9">
                  <c:v>Foco</c:v>
                </c:pt>
                <c:pt idx="10">
                  <c:v>Outros</c:v>
                </c:pt>
              </c:strCache>
            </c:strRef>
          </c:cat>
          <c:val>
            <c:numRef>
              <c:f>'[Gráfico no Microsoft PowerPoint]Dinâmica das falhas'!$N$68:$N$78</c:f>
              <c:numCache>
                <c:formatCode>0%</c:formatCode>
                <c:ptCount val="11"/>
                <c:pt idx="0">
                  <c:v>0.22807017543859648</c:v>
                </c:pt>
                <c:pt idx="1">
                  <c:v>0.35087719298245612</c:v>
                </c:pt>
                <c:pt idx="2">
                  <c:v>0.42105263157894735</c:v>
                </c:pt>
                <c:pt idx="3">
                  <c:v>0.49122807017543857</c:v>
                </c:pt>
                <c:pt idx="4">
                  <c:v>0.55263157894736836</c:v>
                </c:pt>
                <c:pt idx="5">
                  <c:v>0.61403508771929816</c:v>
                </c:pt>
                <c:pt idx="6">
                  <c:v>0.66666666666666652</c:v>
                </c:pt>
                <c:pt idx="7">
                  <c:v>0.71052631578947356</c:v>
                </c:pt>
                <c:pt idx="8">
                  <c:v>0.7543859649122806</c:v>
                </c:pt>
                <c:pt idx="9">
                  <c:v>0.78947368421052622</c:v>
                </c:pt>
                <c:pt idx="10">
                  <c:v>0.99999999999999989</c:v>
                </c:pt>
              </c:numCache>
            </c:numRef>
          </c:val>
          <c:smooth val="0"/>
          <c:extLst>
            <c:ext xmlns:c16="http://schemas.microsoft.com/office/drawing/2014/chart" uri="{C3380CC4-5D6E-409C-BE32-E72D297353CC}">
              <c16:uniqueId val="{00000002-FAA7-48CA-83A7-65A53215E5C5}"/>
            </c:ext>
          </c:extLst>
        </c:ser>
        <c:dLbls>
          <c:showLegendKey val="0"/>
          <c:showVal val="0"/>
          <c:showCatName val="0"/>
          <c:showSerName val="0"/>
          <c:showPercent val="0"/>
          <c:showBubbleSize val="0"/>
        </c:dLbls>
        <c:marker val="1"/>
        <c:smooth val="0"/>
        <c:axId val="139729408"/>
        <c:axId val="138296064"/>
      </c:lineChart>
      <c:catAx>
        <c:axId val="139728384"/>
        <c:scaling>
          <c:orientation val="minMax"/>
        </c:scaling>
        <c:delete val="0"/>
        <c:axPos val="b"/>
        <c:numFmt formatCode="General" sourceLinked="0"/>
        <c:majorTickMark val="none"/>
        <c:minorTickMark val="none"/>
        <c:tickLblPos val="nextTo"/>
        <c:txPr>
          <a:bodyPr/>
          <a:lstStyle/>
          <a:p>
            <a:pPr>
              <a:defRPr sz="800"/>
            </a:pPr>
            <a:endParaRPr lang="pt-BR"/>
          </a:p>
        </c:txPr>
        <c:crossAx val="138295488"/>
        <c:crosses val="autoZero"/>
        <c:auto val="1"/>
        <c:lblAlgn val="ctr"/>
        <c:lblOffset val="100"/>
        <c:noMultiLvlLbl val="0"/>
      </c:catAx>
      <c:valAx>
        <c:axId val="138295488"/>
        <c:scaling>
          <c:orientation val="minMax"/>
          <c:max val="14"/>
        </c:scaling>
        <c:delete val="0"/>
        <c:axPos val="l"/>
        <c:numFmt formatCode="General" sourceLinked="1"/>
        <c:majorTickMark val="none"/>
        <c:minorTickMark val="none"/>
        <c:tickLblPos val="none"/>
        <c:crossAx val="139728384"/>
        <c:crosses val="autoZero"/>
        <c:crossBetween val="between"/>
        <c:majorUnit val="2"/>
      </c:valAx>
      <c:valAx>
        <c:axId val="138296064"/>
        <c:scaling>
          <c:orientation val="minMax"/>
          <c:max val="1"/>
        </c:scaling>
        <c:delete val="0"/>
        <c:axPos val="r"/>
        <c:numFmt formatCode="0%" sourceLinked="1"/>
        <c:majorTickMark val="out"/>
        <c:minorTickMark val="none"/>
        <c:tickLblPos val="none"/>
        <c:crossAx val="139729408"/>
        <c:crosses val="max"/>
        <c:crossBetween val="between"/>
        <c:majorUnit val="0.1"/>
      </c:valAx>
      <c:catAx>
        <c:axId val="139729408"/>
        <c:scaling>
          <c:orientation val="minMax"/>
        </c:scaling>
        <c:delete val="1"/>
        <c:axPos val="b"/>
        <c:numFmt formatCode="General" sourceLinked="1"/>
        <c:majorTickMark val="out"/>
        <c:minorTickMark val="none"/>
        <c:tickLblPos val="nextTo"/>
        <c:crossAx val="138296064"/>
        <c:crosses val="autoZero"/>
        <c:auto val="1"/>
        <c:lblAlgn val="ctr"/>
        <c:lblOffset val="100"/>
        <c:noMultiLvlLbl val="0"/>
      </c:catAx>
    </c:plotArea>
    <c:plotVisOnly val="1"/>
    <c:dispBlanksAs val="gap"/>
    <c:showDLblsOverMax val="0"/>
  </c:chart>
  <c:spPr>
    <a:ln>
      <a:noFill/>
    </a:ln>
  </c:sp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27"/>
    </mc:Choice>
    <mc:Fallback>
      <c:style val="27"/>
    </mc:Fallback>
  </mc:AlternateContent>
  <c:clrMapOvr bg1="lt1" tx1="dk1" bg2="lt2" tx2="dk2" accent1="accent1" accent2="accent2" accent3="accent3" accent4="accent4" accent5="accent5" accent6="accent6" hlink="hlink" folHlink="folHlink"/>
  <c:chart>
    <c:title>
      <c:tx>
        <c:rich>
          <a:bodyPr/>
          <a:lstStyle/>
          <a:p>
            <a:pPr>
              <a:defRPr/>
            </a:pPr>
            <a:r>
              <a:rPr lang="pt-BR" sz="1100" dirty="0"/>
              <a:t>Falta de equipamentos</a:t>
            </a:r>
          </a:p>
          <a:p>
            <a:pPr>
              <a:defRPr/>
            </a:pPr>
            <a:r>
              <a:rPr lang="pt-BR" sz="1000" dirty="0"/>
              <a:t>Período: Janeiro a Dezembro/2018</a:t>
            </a:r>
          </a:p>
        </c:rich>
      </c:tx>
      <c:overlay val="0"/>
    </c:title>
    <c:autoTitleDeleted val="0"/>
    <c:plotArea>
      <c:layout/>
      <c:barChart>
        <c:barDir val="col"/>
        <c:grouping val="clustered"/>
        <c:varyColors val="0"/>
        <c:ser>
          <c:idx val="0"/>
          <c:order val="0"/>
          <c:spPr>
            <a:solidFill>
              <a:srgbClr val="808080">
                <a:lumMod val="40000"/>
                <a:lumOff val="60000"/>
              </a:srgbClr>
            </a:solidFill>
          </c:spPr>
          <c:invertIfNegative val="0"/>
          <c:dLbls>
            <c:spPr>
              <a:solidFill>
                <a:schemeClr val="accent5">
                  <a:lumMod val="20000"/>
                  <a:lumOff val="80000"/>
                </a:schemeClr>
              </a:solidFill>
            </c:spPr>
            <c:txPr>
              <a:bodyPr/>
              <a:lstStyle/>
              <a:p>
                <a:pPr>
                  <a:defRPr sz="800"/>
                </a:pPr>
                <a:endParaRPr lang="pt-BR"/>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'[Gráfico no Microsoft PowerPoint]Dinâmica das falhas'!$Q$68:$Q$78</c:f>
              <c:strCache>
                <c:ptCount val="11"/>
                <c:pt idx="0">
                  <c:v>sonosite</c:v>
                </c:pt>
                <c:pt idx="1">
                  <c:v>Thopaz</c:v>
                </c:pt>
                <c:pt idx="2">
                  <c:v>autocom</c:v>
                </c:pt>
                <c:pt idx="3">
                  <c:v>Fonte de luz</c:v>
                </c:pt>
                <c:pt idx="4">
                  <c:v>Lipoaspirador</c:v>
                </c:pt>
                <c:pt idx="5">
                  <c:v>fluxometro</c:v>
                </c:pt>
                <c:pt idx="6">
                  <c:v>Laringo</c:v>
                </c:pt>
                <c:pt idx="7">
                  <c:v>Laser</c:v>
                </c:pt>
                <c:pt idx="8">
                  <c:v>Controle de mesa</c:v>
                </c:pt>
                <c:pt idx="9">
                  <c:v>Microscópio</c:v>
                </c:pt>
                <c:pt idx="10">
                  <c:v>RX odonto</c:v>
                </c:pt>
              </c:strCache>
            </c:strRef>
          </c:cat>
          <c:val>
            <c:numRef>
              <c:f>'[Gráfico no Microsoft PowerPoint]Dinâmica das falhas'!$R$68:$R$78</c:f>
              <c:numCache>
                <c:formatCode>General</c:formatCode>
                <c:ptCount val="11"/>
                <c:pt idx="0">
                  <c:v>8</c:v>
                </c:pt>
                <c:pt idx="1">
                  <c:v>3</c:v>
                </c:pt>
                <c:pt idx="2">
                  <c:v>2</c:v>
                </c:pt>
                <c:pt idx="3">
                  <c:v>2</c:v>
                </c:pt>
                <c:pt idx="4">
                  <c:v>2</c:v>
                </c:pt>
                <c:pt idx="5">
                  <c:v>1</c:v>
                </c:pt>
                <c:pt idx="6">
                  <c:v>1</c:v>
                </c:pt>
                <c:pt idx="7">
                  <c:v>1</c:v>
                </c:pt>
                <c:pt idx="8">
                  <c:v>1</c:v>
                </c:pt>
                <c:pt idx="9">
                  <c:v>1</c:v>
                </c:pt>
                <c:pt idx="10">
                  <c:v>1</c:v>
                </c:pt>
              </c:numCache>
            </c:numRef>
          </c:val>
          <c:extLst>
            <c:ext xmlns:c16="http://schemas.microsoft.com/office/drawing/2014/chart" uri="{C3380CC4-5D6E-409C-BE32-E72D297353CC}">
              <c16:uniqueId val="{00000000-2C32-4838-BC21-D16C3D295169}"/>
            </c:ext>
          </c:extLst>
        </c:ser>
        <c:dLbls>
          <c:showLegendKey val="0"/>
          <c:showVal val="0"/>
          <c:showCatName val="0"/>
          <c:showSerName val="0"/>
          <c:showPercent val="0"/>
          <c:showBubbleSize val="0"/>
        </c:dLbls>
        <c:gapWidth val="75"/>
        <c:overlap val="-25"/>
        <c:axId val="139790336"/>
        <c:axId val="140018240"/>
      </c:barChart>
      <c:lineChart>
        <c:grouping val="standard"/>
        <c:varyColors val="0"/>
        <c:ser>
          <c:idx val="1"/>
          <c:order val="1"/>
          <c:spPr>
            <a:ln w="12700">
              <a:solidFill>
                <a:srgbClr val="C00000"/>
              </a:solidFill>
            </a:ln>
          </c:spPr>
          <c:marker>
            <c:symbol val="none"/>
          </c:marker>
          <c:dLbls>
            <c:dLbl>
              <c:idx val="0"/>
              <c:layout>
                <c:manualLayout>
                  <c:x val="-4.2499127857312032E-2"/>
                  <c:y val="-0.1013079615048119"/>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C32-4838-BC21-D16C3D295169}"/>
                </c:ext>
              </c:extLst>
            </c:dLbl>
            <c:spPr>
              <a:solidFill>
                <a:schemeClr val="accent2">
                  <a:lumMod val="20000"/>
                  <a:lumOff val="80000"/>
                </a:schemeClr>
              </a:solidFill>
            </c:spPr>
            <c:txPr>
              <a:bodyPr/>
              <a:lstStyle/>
              <a:p>
                <a:pPr>
                  <a:defRPr sz="800"/>
                </a:pPr>
                <a:endParaRPr lang="pt-B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'[Gráfico no Microsoft PowerPoint]Dinâmica das falhas'!$Q$68:$Q$78</c:f>
              <c:strCache>
                <c:ptCount val="11"/>
                <c:pt idx="0">
                  <c:v>sonosite</c:v>
                </c:pt>
                <c:pt idx="1">
                  <c:v>Thopaz</c:v>
                </c:pt>
                <c:pt idx="2">
                  <c:v>autocom</c:v>
                </c:pt>
                <c:pt idx="3">
                  <c:v>Fonte de luz</c:v>
                </c:pt>
                <c:pt idx="4">
                  <c:v>Lipoaspirador</c:v>
                </c:pt>
                <c:pt idx="5">
                  <c:v>fluxometro</c:v>
                </c:pt>
                <c:pt idx="6">
                  <c:v>Laringo</c:v>
                </c:pt>
                <c:pt idx="7">
                  <c:v>Laser</c:v>
                </c:pt>
                <c:pt idx="8">
                  <c:v>Controle de mesa</c:v>
                </c:pt>
                <c:pt idx="9">
                  <c:v>Microscópio</c:v>
                </c:pt>
                <c:pt idx="10">
                  <c:v>RX odonto</c:v>
                </c:pt>
              </c:strCache>
            </c:strRef>
          </c:cat>
          <c:val>
            <c:numRef>
              <c:f>'[Gráfico no Microsoft PowerPoint]Dinâmica das falhas'!$T$68:$T$78</c:f>
              <c:numCache>
                <c:formatCode>0%</c:formatCode>
                <c:ptCount val="11"/>
                <c:pt idx="0">
                  <c:v>0.34782608695652173</c:v>
                </c:pt>
                <c:pt idx="1">
                  <c:v>0.47826086956521741</c:v>
                </c:pt>
                <c:pt idx="2">
                  <c:v>0.56521739130434789</c:v>
                </c:pt>
                <c:pt idx="3">
                  <c:v>0.65217391304347827</c:v>
                </c:pt>
                <c:pt idx="4">
                  <c:v>0.73913043478260865</c:v>
                </c:pt>
                <c:pt idx="5">
                  <c:v>0.78260869565217384</c:v>
                </c:pt>
                <c:pt idx="6">
                  <c:v>0.82608695652173902</c:v>
                </c:pt>
                <c:pt idx="7">
                  <c:v>0.86956521739130421</c:v>
                </c:pt>
                <c:pt idx="8">
                  <c:v>0.9130434782608694</c:v>
                </c:pt>
                <c:pt idx="9">
                  <c:v>0.95652173913043459</c:v>
                </c:pt>
                <c:pt idx="10">
                  <c:v>0.99999999999999978</c:v>
                </c:pt>
              </c:numCache>
            </c:numRef>
          </c:val>
          <c:smooth val="0"/>
          <c:extLst>
            <c:ext xmlns:c16="http://schemas.microsoft.com/office/drawing/2014/chart" uri="{C3380CC4-5D6E-409C-BE32-E72D297353CC}">
              <c16:uniqueId val="{00000002-2C32-4838-BC21-D16C3D295169}"/>
            </c:ext>
          </c:extLst>
        </c:ser>
        <c:dLbls>
          <c:showLegendKey val="0"/>
          <c:showVal val="0"/>
          <c:showCatName val="0"/>
          <c:showSerName val="0"/>
          <c:showPercent val="0"/>
          <c:showBubbleSize val="0"/>
        </c:dLbls>
        <c:marker val="1"/>
        <c:smooth val="0"/>
        <c:axId val="139791360"/>
        <c:axId val="140018816"/>
      </c:lineChart>
      <c:catAx>
        <c:axId val="139790336"/>
        <c:scaling>
          <c:orientation val="minMax"/>
        </c:scaling>
        <c:delete val="0"/>
        <c:axPos val="b"/>
        <c:numFmt formatCode="General" sourceLinked="0"/>
        <c:majorTickMark val="none"/>
        <c:minorTickMark val="none"/>
        <c:tickLblPos val="nextTo"/>
        <c:txPr>
          <a:bodyPr/>
          <a:lstStyle/>
          <a:p>
            <a:pPr>
              <a:defRPr sz="800"/>
            </a:pPr>
            <a:endParaRPr lang="pt-BR"/>
          </a:p>
        </c:txPr>
        <c:crossAx val="140018240"/>
        <c:crosses val="autoZero"/>
        <c:auto val="1"/>
        <c:lblAlgn val="ctr"/>
        <c:lblOffset val="100"/>
        <c:noMultiLvlLbl val="0"/>
      </c:catAx>
      <c:valAx>
        <c:axId val="140018240"/>
        <c:scaling>
          <c:orientation val="minMax"/>
          <c:max val="14"/>
        </c:scaling>
        <c:delete val="0"/>
        <c:axPos val="l"/>
        <c:numFmt formatCode="General" sourceLinked="1"/>
        <c:majorTickMark val="none"/>
        <c:minorTickMark val="none"/>
        <c:tickLblPos val="none"/>
        <c:crossAx val="139790336"/>
        <c:crosses val="autoZero"/>
        <c:crossBetween val="between"/>
        <c:majorUnit val="2"/>
      </c:valAx>
      <c:valAx>
        <c:axId val="140018816"/>
        <c:scaling>
          <c:orientation val="minMax"/>
          <c:max val="1"/>
        </c:scaling>
        <c:delete val="0"/>
        <c:axPos val="r"/>
        <c:numFmt formatCode="0%" sourceLinked="1"/>
        <c:majorTickMark val="out"/>
        <c:minorTickMark val="none"/>
        <c:tickLblPos val="none"/>
        <c:crossAx val="139791360"/>
        <c:crosses val="max"/>
        <c:crossBetween val="between"/>
        <c:majorUnit val="0.1"/>
      </c:valAx>
      <c:catAx>
        <c:axId val="139791360"/>
        <c:scaling>
          <c:orientation val="minMax"/>
        </c:scaling>
        <c:delete val="1"/>
        <c:axPos val="b"/>
        <c:numFmt formatCode="General" sourceLinked="1"/>
        <c:majorTickMark val="out"/>
        <c:minorTickMark val="none"/>
        <c:tickLblPos val="nextTo"/>
        <c:crossAx val="140018816"/>
        <c:crosses val="autoZero"/>
        <c:auto val="1"/>
        <c:lblAlgn val="ctr"/>
        <c:lblOffset val="100"/>
        <c:noMultiLvlLbl val="0"/>
      </c:catAx>
    </c:plotArea>
    <c:plotVisOnly val="1"/>
    <c:dispBlanksAs val="gap"/>
    <c:showDLblsOverMax val="0"/>
  </c:chart>
  <c:spPr>
    <a:ln>
      <a:noFill/>
    </a:ln>
  </c:spPr>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1A832D-0861-4581-BCA0-96122881B561}"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pt-BR"/>
        </a:p>
      </dgm:t>
    </dgm:pt>
    <dgm:pt modelId="{5D1305B9-5F01-4170-813E-26E1CB01E7AF}">
      <dgm:prSet phldrT="[Texto]" custT="1"/>
      <dgm:spPr/>
      <dgm:t>
        <a:bodyPr/>
        <a:lstStyle/>
        <a:p>
          <a:r>
            <a:rPr lang="pt-BR" sz="2500" dirty="0"/>
            <a:t>2</a:t>
          </a:r>
        </a:p>
      </dgm:t>
    </dgm:pt>
    <dgm:pt modelId="{EBB71D93-50F0-4564-8341-32208485AC61}" type="parTrans" cxnId="{7A1B7D45-D769-46E3-8EA8-0C15335899A9}">
      <dgm:prSet/>
      <dgm:spPr/>
      <dgm:t>
        <a:bodyPr/>
        <a:lstStyle/>
        <a:p>
          <a:endParaRPr lang="pt-BR"/>
        </a:p>
      </dgm:t>
    </dgm:pt>
    <dgm:pt modelId="{FABD4C87-EF59-48A1-8D85-954C4CDEF394}" type="sibTrans" cxnId="{7A1B7D45-D769-46E3-8EA8-0C15335899A9}">
      <dgm:prSet/>
      <dgm:spPr>
        <a:gradFill flip="none" rotWithShape="0">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0" scaled="1"/>
          <a:tileRect/>
        </a:gradFill>
      </dgm:spPr>
      <dgm:t>
        <a:bodyPr/>
        <a:lstStyle/>
        <a:p>
          <a:endParaRPr lang="pt-BR"/>
        </a:p>
      </dgm:t>
    </dgm:pt>
    <dgm:pt modelId="{B035857C-CEFE-4BCE-9ADD-06778436AC09}">
      <dgm:prSet phldrT="[Texto]" custT="1"/>
      <dgm:spPr/>
      <dgm:t>
        <a:bodyPr/>
        <a:lstStyle/>
        <a:p>
          <a:r>
            <a:rPr lang="pt-BR" sz="2500" dirty="0"/>
            <a:t>3</a:t>
          </a:r>
        </a:p>
      </dgm:t>
    </dgm:pt>
    <dgm:pt modelId="{2EE7E798-D255-42A5-8306-124834B4470A}" type="parTrans" cxnId="{9EF6EB94-4431-4CAC-BF23-B72A227F59E9}">
      <dgm:prSet/>
      <dgm:spPr/>
      <dgm:t>
        <a:bodyPr/>
        <a:lstStyle/>
        <a:p>
          <a:endParaRPr lang="pt-BR"/>
        </a:p>
      </dgm:t>
    </dgm:pt>
    <dgm:pt modelId="{4DFFCED0-918A-4687-AC82-E9EAC2CBA951}" type="sibTrans" cxnId="{9EF6EB94-4431-4CAC-BF23-B72A227F59E9}">
      <dgm:prSet/>
      <dgm:spPr>
        <a:gradFill flip="none" rotWithShape="0">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0" scaled="1"/>
          <a:tileRect/>
        </a:gradFill>
      </dgm:spPr>
      <dgm:t>
        <a:bodyPr/>
        <a:lstStyle/>
        <a:p>
          <a:endParaRPr lang="pt-BR"/>
        </a:p>
      </dgm:t>
    </dgm:pt>
    <dgm:pt modelId="{0312D249-9499-4612-BA46-AADD520743B9}">
      <dgm:prSet phldrT="[Texto]" custT="1"/>
      <dgm:spPr/>
      <dgm:t>
        <a:bodyPr/>
        <a:lstStyle/>
        <a:p>
          <a:r>
            <a:rPr lang="pt-BR" sz="2500" dirty="0"/>
            <a:t>1</a:t>
          </a:r>
        </a:p>
      </dgm:t>
    </dgm:pt>
    <dgm:pt modelId="{03F08F5B-FF24-4DAA-9BB1-7A5B2FF9141E}" type="parTrans" cxnId="{6C94C14E-5E4F-484F-ADAC-B1B917592345}">
      <dgm:prSet/>
      <dgm:spPr/>
      <dgm:t>
        <a:bodyPr/>
        <a:lstStyle/>
        <a:p>
          <a:endParaRPr lang="pt-BR"/>
        </a:p>
      </dgm:t>
    </dgm:pt>
    <dgm:pt modelId="{60C7B26A-531C-490A-9DBB-19BCCCB3B49A}" type="sibTrans" cxnId="{6C94C14E-5E4F-484F-ADAC-B1B917592345}">
      <dgm:prSet/>
      <dgm:spPr>
        <a:gradFill flip="none" rotWithShape="0">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0" scaled="1"/>
          <a:tileRect/>
        </a:gradFill>
      </dgm:spPr>
      <dgm:t>
        <a:bodyPr/>
        <a:lstStyle/>
        <a:p>
          <a:endParaRPr lang="pt-BR"/>
        </a:p>
      </dgm:t>
    </dgm:pt>
    <dgm:pt modelId="{B4C18860-BDED-48A9-9E71-C588B9B5ABAF}" type="pres">
      <dgm:prSet presAssocID="{AD1A832D-0861-4581-BCA0-96122881B561}" presName="cycle" presStyleCnt="0">
        <dgm:presLayoutVars>
          <dgm:dir/>
          <dgm:resizeHandles val="exact"/>
        </dgm:presLayoutVars>
      </dgm:prSet>
      <dgm:spPr/>
    </dgm:pt>
    <dgm:pt modelId="{431A0086-76AA-4415-AEED-1BEB416046B9}" type="pres">
      <dgm:prSet presAssocID="{5D1305B9-5F01-4170-813E-26E1CB01E7AF}" presName="dummy" presStyleCnt="0"/>
      <dgm:spPr/>
    </dgm:pt>
    <dgm:pt modelId="{E00869B0-0D73-42E6-8DBF-26736348AB4C}" type="pres">
      <dgm:prSet presAssocID="{5D1305B9-5F01-4170-813E-26E1CB01E7AF}" presName="node" presStyleLbl="revTx" presStyleIdx="0" presStyleCnt="3">
        <dgm:presLayoutVars>
          <dgm:bulletEnabled val="1"/>
        </dgm:presLayoutVars>
      </dgm:prSet>
      <dgm:spPr/>
    </dgm:pt>
    <dgm:pt modelId="{D062EB67-F79C-4CFF-80D1-1D77998DCF24}" type="pres">
      <dgm:prSet presAssocID="{FABD4C87-EF59-48A1-8D85-954C4CDEF394}" presName="sibTrans" presStyleLbl="node1" presStyleIdx="0" presStyleCnt="3"/>
      <dgm:spPr/>
    </dgm:pt>
    <dgm:pt modelId="{6E976CD0-A153-4767-AFE3-4CD5DB03099A}" type="pres">
      <dgm:prSet presAssocID="{B035857C-CEFE-4BCE-9ADD-06778436AC09}" presName="dummy" presStyleCnt="0"/>
      <dgm:spPr/>
    </dgm:pt>
    <dgm:pt modelId="{7CC9F562-BB76-478F-89B2-E2D36C3C293C}" type="pres">
      <dgm:prSet presAssocID="{B035857C-CEFE-4BCE-9ADD-06778436AC09}" presName="node" presStyleLbl="revTx" presStyleIdx="1" presStyleCnt="3">
        <dgm:presLayoutVars>
          <dgm:bulletEnabled val="1"/>
        </dgm:presLayoutVars>
      </dgm:prSet>
      <dgm:spPr/>
    </dgm:pt>
    <dgm:pt modelId="{70926307-9750-4DF1-BC6C-EB812C3E684F}" type="pres">
      <dgm:prSet presAssocID="{4DFFCED0-918A-4687-AC82-E9EAC2CBA951}" presName="sibTrans" presStyleLbl="node1" presStyleIdx="1" presStyleCnt="3"/>
      <dgm:spPr/>
    </dgm:pt>
    <dgm:pt modelId="{0C6DDA21-CD3A-456B-AE1C-BB48C9FE675C}" type="pres">
      <dgm:prSet presAssocID="{0312D249-9499-4612-BA46-AADD520743B9}" presName="dummy" presStyleCnt="0"/>
      <dgm:spPr/>
    </dgm:pt>
    <dgm:pt modelId="{605F6EBD-B32C-4715-A9CA-24D2C2D7BA3E}" type="pres">
      <dgm:prSet presAssocID="{0312D249-9499-4612-BA46-AADD520743B9}" presName="node" presStyleLbl="revTx" presStyleIdx="2" presStyleCnt="3">
        <dgm:presLayoutVars>
          <dgm:bulletEnabled val="1"/>
        </dgm:presLayoutVars>
      </dgm:prSet>
      <dgm:spPr/>
    </dgm:pt>
    <dgm:pt modelId="{76CFA038-5E99-4178-A520-716FC350BA65}" type="pres">
      <dgm:prSet presAssocID="{60C7B26A-531C-490A-9DBB-19BCCCB3B49A}" presName="sibTrans" presStyleLbl="node1" presStyleIdx="2" presStyleCnt="3"/>
      <dgm:spPr/>
    </dgm:pt>
  </dgm:ptLst>
  <dgm:cxnLst>
    <dgm:cxn modelId="{621F6003-F3EA-4C0D-97F5-F4F4593FC8F1}" type="presOf" srcId="{4DFFCED0-918A-4687-AC82-E9EAC2CBA951}" destId="{70926307-9750-4DF1-BC6C-EB812C3E684F}" srcOrd="0" destOrd="0" presId="urn:microsoft.com/office/officeart/2005/8/layout/cycle1"/>
    <dgm:cxn modelId="{DA0DED33-8291-4199-AC20-4963FD24EB8D}" type="presOf" srcId="{B035857C-CEFE-4BCE-9ADD-06778436AC09}" destId="{7CC9F562-BB76-478F-89B2-E2D36C3C293C}" srcOrd="0" destOrd="0" presId="urn:microsoft.com/office/officeart/2005/8/layout/cycle1"/>
    <dgm:cxn modelId="{F6D4D562-B579-4275-894C-27932ECA2B0D}" type="presOf" srcId="{60C7B26A-531C-490A-9DBB-19BCCCB3B49A}" destId="{76CFA038-5E99-4178-A520-716FC350BA65}" srcOrd="0" destOrd="0" presId="urn:microsoft.com/office/officeart/2005/8/layout/cycle1"/>
    <dgm:cxn modelId="{7A1B7D45-D769-46E3-8EA8-0C15335899A9}" srcId="{AD1A832D-0861-4581-BCA0-96122881B561}" destId="{5D1305B9-5F01-4170-813E-26E1CB01E7AF}" srcOrd="0" destOrd="0" parTransId="{EBB71D93-50F0-4564-8341-32208485AC61}" sibTransId="{FABD4C87-EF59-48A1-8D85-954C4CDEF394}"/>
    <dgm:cxn modelId="{6C94C14E-5E4F-484F-ADAC-B1B917592345}" srcId="{AD1A832D-0861-4581-BCA0-96122881B561}" destId="{0312D249-9499-4612-BA46-AADD520743B9}" srcOrd="2" destOrd="0" parTransId="{03F08F5B-FF24-4DAA-9BB1-7A5B2FF9141E}" sibTransId="{60C7B26A-531C-490A-9DBB-19BCCCB3B49A}"/>
    <dgm:cxn modelId="{6ABDC756-8649-4886-8B5A-8BBFB9E85003}" type="presOf" srcId="{0312D249-9499-4612-BA46-AADD520743B9}" destId="{605F6EBD-B32C-4715-A9CA-24D2C2D7BA3E}" srcOrd="0" destOrd="0" presId="urn:microsoft.com/office/officeart/2005/8/layout/cycle1"/>
    <dgm:cxn modelId="{9EF6EB94-4431-4CAC-BF23-B72A227F59E9}" srcId="{AD1A832D-0861-4581-BCA0-96122881B561}" destId="{B035857C-CEFE-4BCE-9ADD-06778436AC09}" srcOrd="1" destOrd="0" parTransId="{2EE7E798-D255-42A5-8306-124834B4470A}" sibTransId="{4DFFCED0-918A-4687-AC82-E9EAC2CBA951}"/>
    <dgm:cxn modelId="{DA9CBEA9-6AFA-402A-B4F6-ADF6E648FB8B}" type="presOf" srcId="{5D1305B9-5F01-4170-813E-26E1CB01E7AF}" destId="{E00869B0-0D73-42E6-8DBF-26736348AB4C}" srcOrd="0" destOrd="0" presId="urn:microsoft.com/office/officeart/2005/8/layout/cycle1"/>
    <dgm:cxn modelId="{0D9BADAA-7A88-4E84-B313-4A6961B75726}" type="presOf" srcId="{AD1A832D-0861-4581-BCA0-96122881B561}" destId="{B4C18860-BDED-48A9-9E71-C588B9B5ABAF}" srcOrd="0" destOrd="0" presId="urn:microsoft.com/office/officeart/2005/8/layout/cycle1"/>
    <dgm:cxn modelId="{183DE6B8-24D3-42A7-AF68-6936D9FEF45A}" type="presOf" srcId="{FABD4C87-EF59-48A1-8D85-954C4CDEF394}" destId="{D062EB67-F79C-4CFF-80D1-1D77998DCF24}" srcOrd="0" destOrd="0" presId="urn:microsoft.com/office/officeart/2005/8/layout/cycle1"/>
    <dgm:cxn modelId="{51EB2F1A-CC36-425F-BDFC-FCFEED9D410E}" type="presParOf" srcId="{B4C18860-BDED-48A9-9E71-C588B9B5ABAF}" destId="{431A0086-76AA-4415-AEED-1BEB416046B9}" srcOrd="0" destOrd="0" presId="urn:microsoft.com/office/officeart/2005/8/layout/cycle1"/>
    <dgm:cxn modelId="{CA2C029C-BFCF-413E-8CF5-1CE1BCC2C4A2}" type="presParOf" srcId="{B4C18860-BDED-48A9-9E71-C588B9B5ABAF}" destId="{E00869B0-0D73-42E6-8DBF-26736348AB4C}" srcOrd="1" destOrd="0" presId="urn:microsoft.com/office/officeart/2005/8/layout/cycle1"/>
    <dgm:cxn modelId="{9AE1D5D7-D95B-4485-BDA8-5D3AE8366168}" type="presParOf" srcId="{B4C18860-BDED-48A9-9E71-C588B9B5ABAF}" destId="{D062EB67-F79C-4CFF-80D1-1D77998DCF24}" srcOrd="2" destOrd="0" presId="urn:microsoft.com/office/officeart/2005/8/layout/cycle1"/>
    <dgm:cxn modelId="{BB9B0493-9A6B-4E8B-BACA-126D4F1F22E3}" type="presParOf" srcId="{B4C18860-BDED-48A9-9E71-C588B9B5ABAF}" destId="{6E976CD0-A153-4767-AFE3-4CD5DB03099A}" srcOrd="3" destOrd="0" presId="urn:microsoft.com/office/officeart/2005/8/layout/cycle1"/>
    <dgm:cxn modelId="{052893FC-642F-4F75-8C59-78BBCB1FB495}" type="presParOf" srcId="{B4C18860-BDED-48A9-9E71-C588B9B5ABAF}" destId="{7CC9F562-BB76-478F-89B2-E2D36C3C293C}" srcOrd="4" destOrd="0" presId="urn:microsoft.com/office/officeart/2005/8/layout/cycle1"/>
    <dgm:cxn modelId="{312938E9-F3D2-45CB-B025-F18D7FF42E3D}" type="presParOf" srcId="{B4C18860-BDED-48A9-9E71-C588B9B5ABAF}" destId="{70926307-9750-4DF1-BC6C-EB812C3E684F}" srcOrd="5" destOrd="0" presId="urn:microsoft.com/office/officeart/2005/8/layout/cycle1"/>
    <dgm:cxn modelId="{845AB3E0-A693-4B38-B9EC-B94BEDDC0470}" type="presParOf" srcId="{B4C18860-BDED-48A9-9E71-C588B9B5ABAF}" destId="{0C6DDA21-CD3A-456B-AE1C-BB48C9FE675C}" srcOrd="6" destOrd="0" presId="urn:microsoft.com/office/officeart/2005/8/layout/cycle1"/>
    <dgm:cxn modelId="{26F74325-8C00-4654-A8DC-1FA891ADCCC6}" type="presParOf" srcId="{B4C18860-BDED-48A9-9E71-C588B9B5ABAF}" destId="{605F6EBD-B32C-4715-A9CA-24D2C2D7BA3E}" srcOrd="7" destOrd="0" presId="urn:microsoft.com/office/officeart/2005/8/layout/cycle1"/>
    <dgm:cxn modelId="{2526C239-4B08-40E0-A07B-C612A4FEEE80}" type="presParOf" srcId="{B4C18860-BDED-48A9-9E71-C588B9B5ABAF}" destId="{76CFA038-5E99-4178-A520-716FC350BA65}" srcOrd="8" destOrd="0" presId="urn:microsoft.com/office/officeart/2005/8/layout/cycle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0869B0-0D73-42E6-8DBF-26736348AB4C}">
      <dsp:nvSpPr>
        <dsp:cNvPr id="0" name=""/>
        <dsp:cNvSpPr/>
      </dsp:nvSpPr>
      <dsp:spPr>
        <a:xfrm>
          <a:off x="3749531" y="314617"/>
          <a:ext cx="1602177" cy="1602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pt-BR" sz="2500" kern="1200" dirty="0"/>
            <a:t>2</a:t>
          </a:r>
        </a:p>
      </dsp:txBody>
      <dsp:txXfrm>
        <a:off x="3749531" y="314617"/>
        <a:ext cx="1602177" cy="1602177"/>
      </dsp:txXfrm>
    </dsp:sp>
    <dsp:sp modelId="{D062EB67-F79C-4CFF-80D1-1D77998DCF24}">
      <dsp:nvSpPr>
        <dsp:cNvPr id="0" name=""/>
        <dsp:cNvSpPr/>
      </dsp:nvSpPr>
      <dsp:spPr>
        <a:xfrm>
          <a:off x="1311363" y="-19"/>
          <a:ext cx="3785984" cy="3785984"/>
        </a:xfrm>
        <a:prstGeom prst="circularArrow">
          <a:avLst>
            <a:gd name="adj1" fmla="val 8252"/>
            <a:gd name="adj2" fmla="val 576431"/>
            <a:gd name="adj3" fmla="val 2962419"/>
            <a:gd name="adj4" fmla="val 52685"/>
            <a:gd name="adj5" fmla="val 9627"/>
          </a:avLst>
        </a:prstGeom>
        <a:gradFill flip="none" rotWithShape="0">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0" scaled="1"/>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C9F562-BB76-478F-89B2-E2D36C3C293C}">
      <dsp:nvSpPr>
        <dsp:cNvPr id="0" name=""/>
        <dsp:cNvSpPr/>
      </dsp:nvSpPr>
      <dsp:spPr>
        <a:xfrm>
          <a:off x="2403267" y="2646416"/>
          <a:ext cx="1602177" cy="1602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pt-BR" sz="2500" kern="1200" dirty="0"/>
            <a:t>3</a:t>
          </a:r>
        </a:p>
      </dsp:txBody>
      <dsp:txXfrm>
        <a:off x="2403267" y="2646416"/>
        <a:ext cx="1602177" cy="1602177"/>
      </dsp:txXfrm>
    </dsp:sp>
    <dsp:sp modelId="{70926307-9750-4DF1-BC6C-EB812C3E684F}">
      <dsp:nvSpPr>
        <dsp:cNvPr id="0" name=""/>
        <dsp:cNvSpPr/>
      </dsp:nvSpPr>
      <dsp:spPr>
        <a:xfrm>
          <a:off x="1311363" y="-19"/>
          <a:ext cx="3785984" cy="3785984"/>
        </a:xfrm>
        <a:prstGeom prst="circularArrow">
          <a:avLst>
            <a:gd name="adj1" fmla="val 8252"/>
            <a:gd name="adj2" fmla="val 576431"/>
            <a:gd name="adj3" fmla="val 10170885"/>
            <a:gd name="adj4" fmla="val 7261150"/>
            <a:gd name="adj5" fmla="val 9627"/>
          </a:avLst>
        </a:prstGeom>
        <a:gradFill flip="none" rotWithShape="0">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0" scaled="1"/>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5F6EBD-B32C-4715-A9CA-24D2C2D7BA3E}">
      <dsp:nvSpPr>
        <dsp:cNvPr id="0" name=""/>
        <dsp:cNvSpPr/>
      </dsp:nvSpPr>
      <dsp:spPr>
        <a:xfrm>
          <a:off x="1057002" y="314617"/>
          <a:ext cx="1602177" cy="1602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pt-BR" sz="2500" kern="1200" dirty="0"/>
            <a:t>1</a:t>
          </a:r>
        </a:p>
      </dsp:txBody>
      <dsp:txXfrm>
        <a:off x="1057002" y="314617"/>
        <a:ext cx="1602177" cy="1602177"/>
      </dsp:txXfrm>
    </dsp:sp>
    <dsp:sp modelId="{76CFA038-5E99-4178-A520-716FC350BA65}">
      <dsp:nvSpPr>
        <dsp:cNvPr id="0" name=""/>
        <dsp:cNvSpPr/>
      </dsp:nvSpPr>
      <dsp:spPr>
        <a:xfrm>
          <a:off x="1311363" y="-19"/>
          <a:ext cx="3785984" cy="3785984"/>
        </a:xfrm>
        <a:prstGeom prst="circularArrow">
          <a:avLst>
            <a:gd name="adj1" fmla="val 8252"/>
            <a:gd name="adj2" fmla="val 576431"/>
            <a:gd name="adj3" fmla="val 16855380"/>
            <a:gd name="adj4" fmla="val 14968189"/>
            <a:gd name="adj5" fmla="val 9627"/>
          </a:avLst>
        </a:prstGeom>
        <a:gradFill flip="none" rotWithShape="0">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0" scaled="1"/>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A412D8-A873-4E21-BB52-728C5BEC26DC}" type="datetimeFigureOut">
              <a:rPr lang="pt-BR" smtClean="0"/>
              <a:t>27/09/2024</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7E5EBD-FAA6-44E9-9FE0-55AAD0C0DE04}" type="slidenum">
              <a:rPr lang="pt-BR" smtClean="0"/>
              <a:t>‹nº›</a:t>
            </a:fld>
            <a:endParaRPr lang="pt-BR"/>
          </a:p>
        </p:txBody>
      </p:sp>
    </p:spTree>
    <p:extLst>
      <p:ext uri="{BB962C8B-B14F-4D97-AF65-F5344CB8AC3E}">
        <p14:creationId xmlns:p14="http://schemas.microsoft.com/office/powerpoint/2010/main" val="37002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a:defRPr/>
            </a:pPr>
            <a:fld id="{35176410-0E63-4663-B5F0-C63C835314CD}" type="slidenum">
              <a:rPr lang="pt-BR" smtClean="0"/>
              <a:pPr>
                <a:defRPr/>
              </a:pPr>
              <a:t>2</a:t>
            </a:fld>
            <a:endParaRPr lang="pt-BR"/>
          </a:p>
        </p:txBody>
      </p:sp>
    </p:spTree>
    <p:extLst>
      <p:ext uri="{BB962C8B-B14F-4D97-AF65-F5344CB8AC3E}">
        <p14:creationId xmlns:p14="http://schemas.microsoft.com/office/powerpoint/2010/main" val="48963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a:defRPr/>
            </a:pPr>
            <a:fld id="{35176410-0E63-4663-B5F0-C63C835314CD}" type="slidenum">
              <a:rPr lang="pt-BR" smtClean="0"/>
              <a:pPr>
                <a:defRPr/>
              </a:pPr>
              <a:t>3</a:t>
            </a:fld>
            <a:endParaRPr lang="pt-BR"/>
          </a:p>
        </p:txBody>
      </p:sp>
    </p:spTree>
    <p:extLst>
      <p:ext uri="{BB962C8B-B14F-4D97-AF65-F5344CB8AC3E}">
        <p14:creationId xmlns:p14="http://schemas.microsoft.com/office/powerpoint/2010/main" val="48963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27000" y="742950"/>
            <a:ext cx="6604000" cy="3714750"/>
          </a:xfrm>
        </p:spPr>
      </p:sp>
      <p:sp>
        <p:nvSpPr>
          <p:cNvPr id="3" name="Espaço Reservado para Anotações 2"/>
          <p:cNvSpPr>
            <a:spLocks noGrp="1"/>
          </p:cNvSpPr>
          <p:nvPr>
            <p:ph type="body" idx="1"/>
          </p:nvPr>
        </p:nvSpPr>
        <p:spPr/>
        <p:txBody>
          <a:bodyPr/>
          <a:lstStyle/>
          <a:p>
            <a:r>
              <a:rPr lang="pt-BR" dirty="0">
                <a:latin typeface="Arial" charset="0"/>
              </a:rPr>
              <a:t>Metas:</a:t>
            </a:r>
          </a:p>
          <a:p>
            <a:r>
              <a:rPr lang="pt-BR" dirty="0">
                <a:latin typeface="Arial" charset="0"/>
              </a:rPr>
              <a:t>1. Oportunidade de melhorias no método</a:t>
            </a:r>
            <a:r>
              <a:rPr lang="pt-BR" baseline="0" dirty="0">
                <a:latin typeface="Arial" charset="0"/>
              </a:rPr>
              <a:t> de apropriação dos custos e redução dos custos.</a:t>
            </a:r>
          </a:p>
          <a:p>
            <a:r>
              <a:rPr lang="pt-BR" baseline="0" dirty="0">
                <a:latin typeface="Arial" charset="0"/>
              </a:rPr>
              <a:t>2. Oportunidades de aumento de receita e doações.</a:t>
            </a:r>
          </a:p>
          <a:p>
            <a:endParaRPr lang="pt-BR" dirty="0">
              <a:latin typeface="Arial" charset="0"/>
            </a:endParaRPr>
          </a:p>
        </p:txBody>
      </p:sp>
      <p:sp>
        <p:nvSpPr>
          <p:cNvPr id="4" name="Espaço Reservado para Número de Slide 3"/>
          <p:cNvSpPr>
            <a:spLocks noGrp="1"/>
          </p:cNvSpPr>
          <p:nvPr>
            <p:ph type="sldNum" sz="quarter" idx="10"/>
          </p:nvPr>
        </p:nvSpPr>
        <p:spPr/>
        <p:txBody>
          <a:bodyPr/>
          <a:lstStyle/>
          <a:p>
            <a:pPr>
              <a:defRPr/>
            </a:pPr>
            <a:fld id="{35176410-0E63-4663-B5F0-C63C835314CD}" type="slidenum">
              <a:rPr lang="pt-BR" smtClean="0"/>
              <a:pPr>
                <a:defRPr/>
              </a:pPr>
              <a:t>5</a:t>
            </a:fld>
            <a:endParaRPr lang="pt-BR"/>
          </a:p>
        </p:txBody>
      </p:sp>
    </p:spTree>
    <p:extLst>
      <p:ext uri="{BB962C8B-B14F-4D97-AF65-F5344CB8AC3E}">
        <p14:creationId xmlns:p14="http://schemas.microsoft.com/office/powerpoint/2010/main" val="1477224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5505B5-BF2F-2091-3434-AD5A3A531E4D}"/>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D5433619-68AA-9CA2-7421-AB8068B662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6A69B5EE-6D36-26EF-BB6A-1497ED03E22A}"/>
              </a:ext>
            </a:extLst>
          </p:cNvPr>
          <p:cNvSpPr>
            <a:spLocks noGrp="1"/>
          </p:cNvSpPr>
          <p:nvPr>
            <p:ph type="dt" sz="half" idx="10"/>
          </p:nvPr>
        </p:nvSpPr>
        <p:spPr/>
        <p:txBody>
          <a:bodyPr/>
          <a:lstStyle/>
          <a:p>
            <a:fld id="{265FED55-37D1-49C8-94AC-6D6E34E00239}" type="datetimeFigureOut">
              <a:rPr lang="pt-BR" smtClean="0"/>
              <a:t>27/09/2024</a:t>
            </a:fld>
            <a:endParaRPr lang="pt-BR"/>
          </a:p>
        </p:txBody>
      </p:sp>
      <p:sp>
        <p:nvSpPr>
          <p:cNvPr id="5" name="Espaço Reservado para Rodapé 4">
            <a:extLst>
              <a:ext uri="{FF2B5EF4-FFF2-40B4-BE49-F238E27FC236}">
                <a16:creationId xmlns:a16="http://schemas.microsoft.com/office/drawing/2014/main" id="{3D3C9B95-9FD0-86E1-582A-400391365F9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37D0C7C4-C269-0F67-E5D2-70E3AB069273}"/>
              </a:ext>
            </a:extLst>
          </p:cNvPr>
          <p:cNvSpPr>
            <a:spLocks noGrp="1"/>
          </p:cNvSpPr>
          <p:nvPr>
            <p:ph type="sldNum" sz="quarter" idx="12"/>
          </p:nvPr>
        </p:nvSpPr>
        <p:spPr/>
        <p:txBody>
          <a:bodyPr/>
          <a:lstStyle/>
          <a:p>
            <a:fld id="{B270CC22-9F08-473E-A71A-1A1FB84B0E1E}" type="slidenum">
              <a:rPr lang="pt-BR" smtClean="0"/>
              <a:t>‹nº›</a:t>
            </a:fld>
            <a:endParaRPr lang="pt-BR"/>
          </a:p>
        </p:txBody>
      </p:sp>
    </p:spTree>
    <p:extLst>
      <p:ext uri="{BB962C8B-B14F-4D97-AF65-F5344CB8AC3E}">
        <p14:creationId xmlns:p14="http://schemas.microsoft.com/office/powerpoint/2010/main" val="2615007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9ABB8-5929-12CE-3C48-29D07B4C9D4E}"/>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4209F08F-BFCD-0945-01CA-AED7A7B660BC}"/>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E2D2DA10-0A00-A82B-3257-EAEC7FFFC51E}"/>
              </a:ext>
            </a:extLst>
          </p:cNvPr>
          <p:cNvSpPr>
            <a:spLocks noGrp="1"/>
          </p:cNvSpPr>
          <p:nvPr>
            <p:ph type="dt" sz="half" idx="10"/>
          </p:nvPr>
        </p:nvSpPr>
        <p:spPr/>
        <p:txBody>
          <a:bodyPr/>
          <a:lstStyle/>
          <a:p>
            <a:fld id="{265FED55-37D1-49C8-94AC-6D6E34E00239}" type="datetimeFigureOut">
              <a:rPr lang="pt-BR" smtClean="0"/>
              <a:t>27/09/2024</a:t>
            </a:fld>
            <a:endParaRPr lang="pt-BR"/>
          </a:p>
        </p:txBody>
      </p:sp>
      <p:sp>
        <p:nvSpPr>
          <p:cNvPr id="5" name="Espaço Reservado para Rodapé 4">
            <a:extLst>
              <a:ext uri="{FF2B5EF4-FFF2-40B4-BE49-F238E27FC236}">
                <a16:creationId xmlns:a16="http://schemas.microsoft.com/office/drawing/2014/main" id="{D19105DA-C4A7-8147-6EBF-9AB255D7244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41B5156D-D9AA-8C46-6C8C-07F86CA2A98A}"/>
              </a:ext>
            </a:extLst>
          </p:cNvPr>
          <p:cNvSpPr>
            <a:spLocks noGrp="1"/>
          </p:cNvSpPr>
          <p:nvPr>
            <p:ph type="sldNum" sz="quarter" idx="12"/>
          </p:nvPr>
        </p:nvSpPr>
        <p:spPr/>
        <p:txBody>
          <a:bodyPr/>
          <a:lstStyle/>
          <a:p>
            <a:fld id="{B270CC22-9F08-473E-A71A-1A1FB84B0E1E}" type="slidenum">
              <a:rPr lang="pt-BR" smtClean="0"/>
              <a:t>‹nº›</a:t>
            </a:fld>
            <a:endParaRPr lang="pt-BR"/>
          </a:p>
        </p:txBody>
      </p:sp>
    </p:spTree>
    <p:extLst>
      <p:ext uri="{BB962C8B-B14F-4D97-AF65-F5344CB8AC3E}">
        <p14:creationId xmlns:p14="http://schemas.microsoft.com/office/powerpoint/2010/main" val="516856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16F08DB-91BC-B101-E436-8C6A2201CC31}"/>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4B7C6B54-B50A-215B-9EBA-F771884A9454}"/>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ACE293B-27DE-A427-795C-A12896FA4234}"/>
              </a:ext>
            </a:extLst>
          </p:cNvPr>
          <p:cNvSpPr>
            <a:spLocks noGrp="1"/>
          </p:cNvSpPr>
          <p:nvPr>
            <p:ph type="dt" sz="half" idx="10"/>
          </p:nvPr>
        </p:nvSpPr>
        <p:spPr/>
        <p:txBody>
          <a:bodyPr/>
          <a:lstStyle/>
          <a:p>
            <a:fld id="{265FED55-37D1-49C8-94AC-6D6E34E00239}" type="datetimeFigureOut">
              <a:rPr lang="pt-BR" smtClean="0"/>
              <a:t>27/09/2024</a:t>
            </a:fld>
            <a:endParaRPr lang="pt-BR"/>
          </a:p>
        </p:txBody>
      </p:sp>
      <p:sp>
        <p:nvSpPr>
          <p:cNvPr id="5" name="Espaço Reservado para Rodapé 4">
            <a:extLst>
              <a:ext uri="{FF2B5EF4-FFF2-40B4-BE49-F238E27FC236}">
                <a16:creationId xmlns:a16="http://schemas.microsoft.com/office/drawing/2014/main" id="{67A94242-1FE7-E860-55A0-A2615659926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30E2F4A-00A5-E1B3-1410-C5C0B882E2D4}"/>
              </a:ext>
            </a:extLst>
          </p:cNvPr>
          <p:cNvSpPr>
            <a:spLocks noGrp="1"/>
          </p:cNvSpPr>
          <p:nvPr>
            <p:ph type="sldNum" sz="quarter" idx="12"/>
          </p:nvPr>
        </p:nvSpPr>
        <p:spPr/>
        <p:txBody>
          <a:bodyPr/>
          <a:lstStyle/>
          <a:p>
            <a:fld id="{B270CC22-9F08-473E-A71A-1A1FB84B0E1E}" type="slidenum">
              <a:rPr lang="pt-BR" smtClean="0"/>
              <a:t>‹nº›</a:t>
            </a:fld>
            <a:endParaRPr lang="pt-BR"/>
          </a:p>
        </p:txBody>
      </p:sp>
    </p:spTree>
    <p:extLst>
      <p:ext uri="{BB962C8B-B14F-4D97-AF65-F5344CB8AC3E}">
        <p14:creationId xmlns:p14="http://schemas.microsoft.com/office/powerpoint/2010/main" val="1046388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iniçã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583503" y="57150"/>
            <a:ext cx="9391649" cy="419523"/>
          </a:xfrm>
        </p:spPr>
        <p:txBody>
          <a:bodyPr/>
          <a:lstStyle>
            <a:lvl1pPr marL="342900" indent="-342900" algn="ctr" rtl="0" eaLnBrk="0" fontAlgn="base" hangingPunct="0">
              <a:lnSpc>
                <a:spcPct val="80000"/>
              </a:lnSpc>
              <a:spcBef>
                <a:spcPct val="50000"/>
              </a:spcBef>
              <a:spcAft>
                <a:spcPct val="0"/>
              </a:spcAft>
              <a:buFontTx/>
              <a:buNone/>
              <a:defRPr lang="pt-BR" sz="2400" kern="1200" dirty="0">
                <a:solidFill>
                  <a:srgbClr val="1D2F68"/>
                </a:solidFill>
                <a:latin typeface="Arial" charset="0"/>
                <a:ea typeface="+mn-ea"/>
                <a:cs typeface="+mn-cs"/>
              </a:defRPr>
            </a:lvl1pPr>
          </a:lstStyle>
          <a:p>
            <a:pPr>
              <a:spcBef>
                <a:spcPct val="50000"/>
              </a:spcBef>
            </a:pPr>
            <a:r>
              <a:rPr lang="pt-BR" dirty="0"/>
              <a:t>Inserir título do projeto</a:t>
            </a:r>
          </a:p>
        </p:txBody>
      </p:sp>
      <p:sp>
        <p:nvSpPr>
          <p:cNvPr id="9" name="AutoShape 16"/>
          <p:cNvSpPr>
            <a:spLocks noChangeArrowheads="1"/>
          </p:cNvSpPr>
          <p:nvPr userDrawn="1"/>
        </p:nvSpPr>
        <p:spPr bwMode="auto">
          <a:xfrm>
            <a:off x="4080938" y="619590"/>
            <a:ext cx="3839633" cy="344487"/>
          </a:xfrm>
          <a:prstGeom prst="flowChartAlternateProcess">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lnSpc>
                <a:spcPct val="100000"/>
              </a:lnSpc>
              <a:spcBef>
                <a:spcPct val="0"/>
              </a:spcBef>
              <a:buFontTx/>
              <a:buNone/>
            </a:pPr>
            <a:r>
              <a:rPr lang="pt-BR" sz="1800" b="1" dirty="0">
                <a:solidFill>
                  <a:srgbClr val="006666"/>
                </a:solidFill>
              </a:rPr>
              <a:t>Fase</a:t>
            </a:r>
            <a:r>
              <a:rPr lang="pt-BR" sz="1800" b="1" baseline="0" dirty="0">
                <a:solidFill>
                  <a:srgbClr val="006666"/>
                </a:solidFill>
              </a:rPr>
              <a:t> de Definição</a:t>
            </a:r>
            <a:endParaRPr lang="pt-BR" sz="1800" b="1" dirty="0">
              <a:solidFill>
                <a:srgbClr val="006666"/>
              </a:solidFill>
            </a:endParaRPr>
          </a:p>
        </p:txBody>
      </p:sp>
      <p:sp>
        <p:nvSpPr>
          <p:cNvPr id="10" name="Line 18"/>
          <p:cNvSpPr>
            <a:spLocks noChangeShapeType="1"/>
          </p:cNvSpPr>
          <p:nvPr userDrawn="1"/>
        </p:nvSpPr>
        <p:spPr bwMode="auto">
          <a:xfrm>
            <a:off x="-6349" y="981075"/>
            <a:ext cx="12192001" cy="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nchor="ctr"/>
          <a:lstStyle/>
          <a:p>
            <a:endParaRPr lang="pt-BR" sz="1800"/>
          </a:p>
        </p:txBody>
      </p:sp>
      <p:grpSp>
        <p:nvGrpSpPr>
          <p:cNvPr id="11" name="Group 19"/>
          <p:cNvGrpSpPr>
            <a:grpSpLocks/>
          </p:cNvGrpSpPr>
          <p:nvPr userDrawn="1"/>
        </p:nvGrpSpPr>
        <p:grpSpPr bwMode="auto">
          <a:xfrm>
            <a:off x="9878487" y="620715"/>
            <a:ext cx="2169583" cy="323851"/>
            <a:chOff x="4687" y="84"/>
            <a:chExt cx="1025" cy="204"/>
          </a:xfrm>
        </p:grpSpPr>
        <p:sp>
          <p:nvSpPr>
            <p:cNvPr id="12" name="AutoShape 20"/>
            <p:cNvSpPr>
              <a:spLocks noChangeArrowheads="1"/>
            </p:cNvSpPr>
            <p:nvPr/>
          </p:nvSpPr>
          <p:spPr bwMode="auto">
            <a:xfrm>
              <a:off x="4687" y="84"/>
              <a:ext cx="214" cy="203"/>
            </a:xfrm>
            <a:prstGeom prst="homePlate">
              <a:avLst>
                <a:gd name="adj" fmla="val 29063"/>
              </a:avLst>
            </a:prstGeom>
            <a:solidFill>
              <a:schemeClr val="hlink"/>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eaLnBrk="1" hangingPunct="1">
                <a:lnSpc>
                  <a:spcPct val="100000"/>
                </a:lnSpc>
                <a:spcBef>
                  <a:spcPct val="0"/>
                </a:spcBef>
                <a:buFontTx/>
                <a:buNone/>
              </a:pPr>
              <a:r>
                <a:rPr lang="en-US" sz="1600" b="1" dirty="0">
                  <a:solidFill>
                    <a:srgbClr val="FF0000"/>
                  </a:solidFill>
                  <a:latin typeface="Verdana" pitchFamily="34" charset="0"/>
                  <a:cs typeface="Arial" charset="0"/>
                </a:rPr>
                <a:t>D</a:t>
              </a:r>
            </a:p>
          </p:txBody>
        </p:sp>
        <p:sp>
          <p:nvSpPr>
            <p:cNvPr id="13" name="AutoShape 21"/>
            <p:cNvSpPr>
              <a:spLocks noChangeArrowheads="1"/>
            </p:cNvSpPr>
            <p:nvPr/>
          </p:nvSpPr>
          <p:spPr bwMode="auto">
            <a:xfrm>
              <a:off x="4860" y="84"/>
              <a:ext cx="246" cy="203"/>
            </a:xfrm>
            <a:prstGeom prst="chevron">
              <a:avLst>
                <a:gd name="adj" fmla="val 30296"/>
              </a:avLst>
            </a:prstGeom>
            <a:solidFill>
              <a:schemeClr val="hlink"/>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lIns="137160" anchor="ctr"/>
            <a:lstStyle/>
            <a:p>
              <a:pPr algn="ctr" eaLnBrk="1" hangingPunct="1">
                <a:lnSpc>
                  <a:spcPct val="100000"/>
                </a:lnSpc>
                <a:spcBef>
                  <a:spcPct val="0"/>
                </a:spcBef>
                <a:buFontTx/>
                <a:buNone/>
              </a:pPr>
              <a:r>
                <a:rPr lang="en-US" sz="1600" b="1" dirty="0">
                  <a:solidFill>
                    <a:schemeClr val="bg1"/>
                  </a:solidFill>
                  <a:latin typeface="Verdana" pitchFamily="34" charset="0"/>
                  <a:cs typeface="Arial" charset="0"/>
                </a:rPr>
                <a:t>M</a:t>
              </a:r>
            </a:p>
          </p:txBody>
        </p:sp>
        <p:sp>
          <p:nvSpPr>
            <p:cNvPr id="14" name="AutoShape 22"/>
            <p:cNvSpPr>
              <a:spLocks noChangeArrowheads="1"/>
            </p:cNvSpPr>
            <p:nvPr/>
          </p:nvSpPr>
          <p:spPr bwMode="auto">
            <a:xfrm>
              <a:off x="5466" y="85"/>
              <a:ext cx="246" cy="203"/>
            </a:xfrm>
            <a:prstGeom prst="chevron">
              <a:avLst>
                <a:gd name="adj" fmla="val 30296"/>
              </a:avLst>
            </a:prstGeom>
            <a:solidFill>
              <a:schemeClr val="hlink"/>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lIns="137160" anchor="ctr"/>
            <a:lstStyle/>
            <a:p>
              <a:pPr algn="ctr" eaLnBrk="1" hangingPunct="1">
                <a:lnSpc>
                  <a:spcPct val="100000"/>
                </a:lnSpc>
                <a:spcBef>
                  <a:spcPct val="0"/>
                </a:spcBef>
                <a:buFontTx/>
                <a:buNone/>
              </a:pPr>
              <a:r>
                <a:rPr lang="en-US" sz="1600" b="1">
                  <a:solidFill>
                    <a:schemeClr val="bg1"/>
                  </a:solidFill>
                  <a:latin typeface="Verdana" pitchFamily="34" charset="0"/>
                  <a:cs typeface="Arial" charset="0"/>
                </a:rPr>
                <a:t>C</a:t>
              </a:r>
            </a:p>
          </p:txBody>
        </p:sp>
        <p:sp>
          <p:nvSpPr>
            <p:cNvPr id="15" name="AutoShape 23"/>
            <p:cNvSpPr>
              <a:spLocks noChangeArrowheads="1"/>
            </p:cNvSpPr>
            <p:nvPr/>
          </p:nvSpPr>
          <p:spPr bwMode="auto">
            <a:xfrm>
              <a:off x="5265" y="85"/>
              <a:ext cx="246" cy="203"/>
            </a:xfrm>
            <a:prstGeom prst="chevron">
              <a:avLst>
                <a:gd name="adj" fmla="val 30296"/>
              </a:avLst>
            </a:prstGeom>
            <a:solidFill>
              <a:schemeClr val="hlink"/>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lIns="137160" anchor="ctr"/>
            <a:lstStyle/>
            <a:p>
              <a:pPr algn="ctr" eaLnBrk="1" hangingPunct="1">
                <a:lnSpc>
                  <a:spcPct val="100000"/>
                </a:lnSpc>
                <a:spcBef>
                  <a:spcPct val="0"/>
                </a:spcBef>
                <a:buFontTx/>
                <a:buNone/>
              </a:pPr>
              <a:r>
                <a:rPr lang="en-US" sz="1600" b="1">
                  <a:solidFill>
                    <a:schemeClr val="bg1"/>
                  </a:solidFill>
                  <a:latin typeface="Verdana" pitchFamily="34" charset="0"/>
                  <a:cs typeface="Arial" charset="0"/>
                </a:rPr>
                <a:t>I</a:t>
              </a:r>
            </a:p>
          </p:txBody>
        </p:sp>
        <p:sp>
          <p:nvSpPr>
            <p:cNvPr id="16" name="AutoShape 24"/>
            <p:cNvSpPr>
              <a:spLocks noChangeArrowheads="1"/>
            </p:cNvSpPr>
            <p:nvPr/>
          </p:nvSpPr>
          <p:spPr bwMode="auto">
            <a:xfrm>
              <a:off x="5062" y="84"/>
              <a:ext cx="246" cy="203"/>
            </a:xfrm>
            <a:prstGeom prst="chevron">
              <a:avLst>
                <a:gd name="adj" fmla="val 30296"/>
              </a:avLst>
            </a:prstGeom>
            <a:solidFill>
              <a:schemeClr val="hlink"/>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lIns="137160" anchor="ctr"/>
            <a:lstStyle/>
            <a:p>
              <a:pPr algn="ctr" eaLnBrk="1" hangingPunct="1">
                <a:lnSpc>
                  <a:spcPct val="100000"/>
                </a:lnSpc>
                <a:spcBef>
                  <a:spcPct val="0"/>
                </a:spcBef>
                <a:buFontTx/>
                <a:buNone/>
              </a:pPr>
              <a:r>
                <a:rPr lang="en-US" sz="1600" b="1">
                  <a:solidFill>
                    <a:schemeClr val="bg1"/>
                  </a:solidFill>
                  <a:latin typeface="Verdana" pitchFamily="34" charset="0"/>
                  <a:cs typeface="Arial" charset="0"/>
                </a:rPr>
                <a:t>A</a:t>
              </a:r>
            </a:p>
          </p:txBody>
        </p:sp>
      </p:grpSp>
      <p:sp>
        <p:nvSpPr>
          <p:cNvPr id="27" name="Espaço Reservado para Texto 26"/>
          <p:cNvSpPr>
            <a:spLocks noGrp="1"/>
          </p:cNvSpPr>
          <p:nvPr>
            <p:ph type="body" sz="quarter" idx="10" hasCustomPrompt="1"/>
          </p:nvPr>
        </p:nvSpPr>
        <p:spPr>
          <a:xfrm>
            <a:off x="0" y="980730"/>
            <a:ext cx="12192000" cy="359867"/>
          </a:xfrm>
        </p:spPr>
        <p:txBody>
          <a:bodyPr/>
          <a:lstStyle>
            <a:lvl1pPr marL="0" indent="0" algn="ctr">
              <a:buNone/>
              <a:defRPr lang="pt-BR" sz="1600" b="1" kern="1200" dirty="0" smtClean="0">
                <a:solidFill>
                  <a:srgbClr val="FF9900"/>
                </a:solidFill>
                <a:latin typeface="Arial" charset="0"/>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lvl="0"/>
            <a:r>
              <a:rPr lang="pt-BR" dirty="0"/>
              <a:t>Inserir título do slide</a:t>
            </a:r>
          </a:p>
        </p:txBody>
      </p:sp>
    </p:spTree>
    <p:extLst>
      <p:ext uri="{BB962C8B-B14F-4D97-AF65-F5344CB8AC3E}">
        <p14:creationId xmlns:p14="http://schemas.microsoft.com/office/powerpoint/2010/main" val="31476199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userDrawn="1">
  <p:cSld name="Title Slide">
    <p:bg>
      <p:bgPr>
        <a:solidFill>
          <a:srgbClr val="003050"/>
        </a:solidFill>
        <a:effectLst/>
      </p:bgPr>
    </p:bg>
    <p:spTree>
      <p:nvGrpSpPr>
        <p:cNvPr id="1" name="Shape 11"/>
        <p:cNvGrpSpPr/>
        <p:nvPr/>
      </p:nvGrpSpPr>
      <p:grpSpPr>
        <a:xfrm>
          <a:off x="0" y="0"/>
          <a:ext cx="0" cy="0"/>
          <a:chOff x="0" y="0"/>
          <a:chExt cx="0" cy="0"/>
        </a:xfrm>
      </p:grpSpPr>
      <p:sp>
        <p:nvSpPr>
          <p:cNvPr id="3" name="Google Shape;48;p7">
            <a:extLst>
              <a:ext uri="{FF2B5EF4-FFF2-40B4-BE49-F238E27FC236}">
                <a16:creationId xmlns:a16="http://schemas.microsoft.com/office/drawing/2014/main" id="{49C79F2A-0121-97D5-5D34-E794AFE4B490}"/>
              </a:ext>
            </a:extLst>
          </p:cNvPr>
          <p:cNvSpPr/>
          <p:nvPr userDrawn="1"/>
        </p:nvSpPr>
        <p:spPr>
          <a:xfrm rot="8100000">
            <a:off x="8820719" y="474979"/>
            <a:ext cx="5908458" cy="5908043"/>
          </a:xfrm>
          <a:prstGeom prst="roundRect">
            <a:avLst>
              <a:gd name="adj" fmla="val 12603"/>
            </a:avLst>
          </a:prstGeom>
          <a:gradFill>
            <a:gsLst>
              <a:gs pos="0">
                <a:srgbClr val="FFFFFF">
                  <a:alpha val="0"/>
                </a:srgbClr>
              </a:gs>
              <a:gs pos="43000">
                <a:srgbClr val="FFFFFF">
                  <a:alpha val="0"/>
                </a:srgbClr>
              </a:gs>
              <a:gs pos="100000">
                <a:srgbClr val="00E8B8"/>
              </a:gs>
            </a:gsLst>
            <a:lin ang="2700006" scaled="0"/>
          </a:gradFill>
          <a:ln>
            <a:noFill/>
          </a:ln>
          <a:effectLst>
            <a:outerShdw blurRad="57150" dist="19050" dir="5400000" algn="bl" rotWithShape="0">
              <a:srgbClr val="000000">
                <a:alpha val="49803"/>
              </a:srgbClr>
            </a:outerShdw>
          </a:effectLst>
        </p:spPr>
        <p:txBody>
          <a:bodyPr spcFirstLastPara="1" wrap="square" lIns="55444" tIns="55444" rIns="55444" bIns="55444"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849" b="0" i="0" u="none" strike="noStrike" cap="none">
              <a:solidFill>
                <a:srgbClr val="000000"/>
              </a:solidFill>
              <a:latin typeface="Lato"/>
              <a:ea typeface="Lato"/>
              <a:cs typeface="Lato"/>
              <a:sym typeface="Lato"/>
            </a:endParaRPr>
          </a:p>
        </p:txBody>
      </p:sp>
      <p:pic>
        <p:nvPicPr>
          <p:cNvPr id="5" name="Google Shape;50;p7">
            <a:extLst>
              <a:ext uri="{FF2B5EF4-FFF2-40B4-BE49-F238E27FC236}">
                <a16:creationId xmlns:a16="http://schemas.microsoft.com/office/drawing/2014/main" id="{B80CEE56-6DA5-993E-235A-CEED551394E2}"/>
              </a:ext>
            </a:extLst>
          </p:cNvPr>
          <p:cNvPicPr preferRelativeResize="0"/>
          <p:nvPr userDrawn="1"/>
        </p:nvPicPr>
        <p:blipFill rotWithShape="1">
          <a:blip r:embed="rId2">
            <a:alphaModFix/>
          </a:blip>
          <a:srcRect/>
          <a:stretch/>
        </p:blipFill>
        <p:spPr>
          <a:xfrm rot="-5400013">
            <a:off x="9570261" y="2350407"/>
            <a:ext cx="3836589" cy="2157180"/>
          </a:xfrm>
          <a:prstGeom prst="rect">
            <a:avLst/>
          </a:prstGeom>
          <a:noFill/>
          <a:ln>
            <a:noFill/>
          </a:ln>
        </p:spPr>
      </p:pic>
      <p:sp>
        <p:nvSpPr>
          <p:cNvPr id="27" name="Espaço Reservado para Texto 26">
            <a:extLst>
              <a:ext uri="{FF2B5EF4-FFF2-40B4-BE49-F238E27FC236}">
                <a16:creationId xmlns:a16="http://schemas.microsoft.com/office/drawing/2014/main" id="{B0028865-C7E5-5C55-0D1A-EE6EC227BFCB}"/>
              </a:ext>
            </a:extLst>
          </p:cNvPr>
          <p:cNvSpPr>
            <a:spLocks noGrp="1"/>
          </p:cNvSpPr>
          <p:nvPr>
            <p:ph type="body" sz="quarter" idx="12" hasCustomPrompt="1"/>
          </p:nvPr>
        </p:nvSpPr>
        <p:spPr>
          <a:xfrm>
            <a:off x="1149478" y="4509505"/>
            <a:ext cx="3666933" cy="423013"/>
          </a:xfrm>
          <a:prstGeom prst="rect">
            <a:avLst/>
          </a:prstGeom>
        </p:spPr>
        <p:txBody>
          <a:bodyPr/>
          <a:lstStyle>
            <a:lvl1pPr>
              <a:defRPr sz="2668">
                <a:solidFill>
                  <a:srgbClr val="E6E6E6"/>
                </a:solidFill>
                <a:latin typeface="+mj-lt"/>
              </a:defRPr>
            </a:lvl1pPr>
          </a:lstStyle>
          <a:p>
            <a:pPr lvl="0"/>
            <a:r>
              <a:rPr lang="pt-BR" dirty="0"/>
              <a:t>Subtítulo</a:t>
            </a:r>
          </a:p>
        </p:txBody>
      </p:sp>
      <p:sp>
        <p:nvSpPr>
          <p:cNvPr id="34" name="Espaço Reservado para Texto 33">
            <a:extLst>
              <a:ext uri="{FF2B5EF4-FFF2-40B4-BE49-F238E27FC236}">
                <a16:creationId xmlns:a16="http://schemas.microsoft.com/office/drawing/2014/main" id="{76A77D8C-4D00-B521-2752-0D1614D29CF9}"/>
              </a:ext>
            </a:extLst>
          </p:cNvPr>
          <p:cNvSpPr>
            <a:spLocks noGrp="1"/>
          </p:cNvSpPr>
          <p:nvPr>
            <p:ph type="body" sz="quarter" idx="14" hasCustomPrompt="1"/>
          </p:nvPr>
        </p:nvSpPr>
        <p:spPr>
          <a:xfrm>
            <a:off x="1149478" y="2617251"/>
            <a:ext cx="3947921" cy="1386232"/>
          </a:xfrm>
          <a:prstGeom prst="rect">
            <a:avLst/>
          </a:prstGeom>
        </p:spPr>
        <p:txBody>
          <a:bodyPr/>
          <a:lstStyle>
            <a:lvl1pPr>
              <a:defRPr sz="5821" b="1">
                <a:solidFill>
                  <a:srgbClr val="00E8B8"/>
                </a:solidFill>
                <a:latin typeface="+mj-lt"/>
              </a:defRPr>
            </a:lvl1pPr>
            <a:lvl2pPr>
              <a:defRPr sz="5821" b="1">
                <a:latin typeface="+mj-lt"/>
              </a:defRPr>
            </a:lvl2pPr>
            <a:lvl3pPr>
              <a:defRPr sz="5821" b="1">
                <a:latin typeface="+mj-lt"/>
              </a:defRPr>
            </a:lvl3pPr>
            <a:lvl4pPr>
              <a:defRPr sz="5821" b="1">
                <a:latin typeface="+mj-lt"/>
              </a:defRPr>
            </a:lvl4pPr>
            <a:lvl5pPr>
              <a:defRPr sz="5821" b="1">
                <a:latin typeface="+mj-lt"/>
              </a:defRPr>
            </a:lvl5pPr>
          </a:lstStyle>
          <a:p>
            <a:pPr lvl="0"/>
            <a:r>
              <a:rPr lang="pt-BR" dirty="0"/>
              <a:t>Título em duas cores</a:t>
            </a:r>
          </a:p>
        </p:txBody>
      </p:sp>
      <p:sp>
        <p:nvSpPr>
          <p:cNvPr id="35" name="Espaço Reservado para Texto 33">
            <a:extLst>
              <a:ext uri="{FF2B5EF4-FFF2-40B4-BE49-F238E27FC236}">
                <a16:creationId xmlns:a16="http://schemas.microsoft.com/office/drawing/2014/main" id="{537F021F-F59B-369A-49E2-3C69148CA503}"/>
              </a:ext>
            </a:extLst>
          </p:cNvPr>
          <p:cNvSpPr>
            <a:spLocks noGrp="1"/>
          </p:cNvSpPr>
          <p:nvPr>
            <p:ph type="body" sz="quarter" idx="15" hasCustomPrompt="1"/>
          </p:nvPr>
        </p:nvSpPr>
        <p:spPr>
          <a:xfrm>
            <a:off x="1149478" y="978008"/>
            <a:ext cx="3947921" cy="1386232"/>
          </a:xfrm>
          <a:prstGeom prst="rect">
            <a:avLst/>
          </a:prstGeom>
        </p:spPr>
        <p:txBody>
          <a:bodyPr/>
          <a:lstStyle>
            <a:lvl1pPr>
              <a:defRPr sz="5821" b="1">
                <a:solidFill>
                  <a:srgbClr val="E6E6E6"/>
                </a:solidFill>
                <a:latin typeface="+mj-lt"/>
              </a:defRPr>
            </a:lvl1pPr>
            <a:lvl2pPr>
              <a:defRPr sz="5821" b="1">
                <a:latin typeface="+mj-lt"/>
              </a:defRPr>
            </a:lvl2pPr>
            <a:lvl3pPr>
              <a:defRPr sz="5821" b="1">
                <a:latin typeface="+mj-lt"/>
              </a:defRPr>
            </a:lvl3pPr>
            <a:lvl4pPr>
              <a:defRPr sz="5821" b="1">
                <a:latin typeface="+mj-lt"/>
              </a:defRPr>
            </a:lvl4pPr>
            <a:lvl5pPr>
              <a:defRPr sz="5821" b="1">
                <a:latin typeface="+mj-lt"/>
              </a:defRPr>
            </a:lvl5pPr>
          </a:lstStyle>
          <a:p>
            <a:pPr lvl="0"/>
            <a:r>
              <a:rPr lang="pt-BR" dirty="0"/>
              <a:t>Título em duas cores</a:t>
            </a:r>
          </a:p>
        </p:txBody>
      </p:sp>
      <p:pic>
        <p:nvPicPr>
          <p:cNvPr id="37" name="Google Shape;51;p7">
            <a:extLst>
              <a:ext uri="{FF2B5EF4-FFF2-40B4-BE49-F238E27FC236}">
                <a16:creationId xmlns:a16="http://schemas.microsoft.com/office/drawing/2014/main" id="{3016E72B-4FF2-BD21-25A5-CA76893C9694}"/>
              </a:ext>
            </a:extLst>
          </p:cNvPr>
          <p:cNvPicPr preferRelativeResize="0"/>
          <p:nvPr userDrawn="1"/>
        </p:nvPicPr>
        <p:blipFill rotWithShape="1">
          <a:blip r:embed="rId3">
            <a:alphaModFix/>
          </a:blip>
          <a:srcRect/>
          <a:stretch/>
        </p:blipFill>
        <p:spPr>
          <a:xfrm>
            <a:off x="11169002" y="6175754"/>
            <a:ext cx="515493" cy="543789"/>
          </a:xfrm>
          <a:prstGeom prst="rect">
            <a:avLst/>
          </a:prstGeom>
          <a:noFill/>
          <a:ln>
            <a:noFill/>
          </a:ln>
        </p:spPr>
      </p:pic>
    </p:spTree>
    <p:extLst>
      <p:ext uri="{BB962C8B-B14F-4D97-AF65-F5344CB8AC3E}">
        <p14:creationId xmlns:p14="http://schemas.microsoft.com/office/powerpoint/2010/main" val="685405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139C69-534F-C15A-C3A3-50C6077184FD}"/>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74A5E9D-5BE1-153F-4E29-7E80DBA27120}"/>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ADAFE76-0B09-548F-57F9-9613E2EECE1D}"/>
              </a:ext>
            </a:extLst>
          </p:cNvPr>
          <p:cNvSpPr>
            <a:spLocks noGrp="1"/>
          </p:cNvSpPr>
          <p:nvPr>
            <p:ph type="dt" sz="half" idx="10"/>
          </p:nvPr>
        </p:nvSpPr>
        <p:spPr/>
        <p:txBody>
          <a:bodyPr/>
          <a:lstStyle/>
          <a:p>
            <a:fld id="{265FED55-37D1-49C8-94AC-6D6E34E00239}" type="datetimeFigureOut">
              <a:rPr lang="pt-BR" smtClean="0"/>
              <a:t>27/09/2024</a:t>
            </a:fld>
            <a:endParaRPr lang="pt-BR"/>
          </a:p>
        </p:txBody>
      </p:sp>
      <p:sp>
        <p:nvSpPr>
          <p:cNvPr id="5" name="Espaço Reservado para Rodapé 4">
            <a:extLst>
              <a:ext uri="{FF2B5EF4-FFF2-40B4-BE49-F238E27FC236}">
                <a16:creationId xmlns:a16="http://schemas.microsoft.com/office/drawing/2014/main" id="{78E9E6BB-4598-4F87-4CD1-DC16200B1D4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A344E932-0F7C-8878-D0A9-3A412AF6DCB7}"/>
              </a:ext>
            </a:extLst>
          </p:cNvPr>
          <p:cNvSpPr>
            <a:spLocks noGrp="1"/>
          </p:cNvSpPr>
          <p:nvPr>
            <p:ph type="sldNum" sz="quarter" idx="12"/>
          </p:nvPr>
        </p:nvSpPr>
        <p:spPr/>
        <p:txBody>
          <a:bodyPr/>
          <a:lstStyle/>
          <a:p>
            <a:fld id="{B270CC22-9F08-473E-A71A-1A1FB84B0E1E}" type="slidenum">
              <a:rPr lang="pt-BR" smtClean="0"/>
              <a:t>‹nº›</a:t>
            </a:fld>
            <a:endParaRPr lang="pt-BR"/>
          </a:p>
        </p:txBody>
      </p:sp>
    </p:spTree>
    <p:extLst>
      <p:ext uri="{BB962C8B-B14F-4D97-AF65-F5344CB8AC3E}">
        <p14:creationId xmlns:p14="http://schemas.microsoft.com/office/powerpoint/2010/main" val="282044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C5F55B-6E6F-30AE-15E4-1403BF9DC5B1}"/>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967A5157-6481-A02B-1399-967944A6F7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D606C94C-377E-569A-3A3A-E54030534865}"/>
              </a:ext>
            </a:extLst>
          </p:cNvPr>
          <p:cNvSpPr>
            <a:spLocks noGrp="1"/>
          </p:cNvSpPr>
          <p:nvPr>
            <p:ph type="dt" sz="half" idx="10"/>
          </p:nvPr>
        </p:nvSpPr>
        <p:spPr/>
        <p:txBody>
          <a:bodyPr/>
          <a:lstStyle/>
          <a:p>
            <a:fld id="{265FED55-37D1-49C8-94AC-6D6E34E00239}" type="datetimeFigureOut">
              <a:rPr lang="pt-BR" smtClean="0"/>
              <a:t>27/09/2024</a:t>
            </a:fld>
            <a:endParaRPr lang="pt-BR"/>
          </a:p>
        </p:txBody>
      </p:sp>
      <p:sp>
        <p:nvSpPr>
          <p:cNvPr id="5" name="Espaço Reservado para Rodapé 4">
            <a:extLst>
              <a:ext uri="{FF2B5EF4-FFF2-40B4-BE49-F238E27FC236}">
                <a16:creationId xmlns:a16="http://schemas.microsoft.com/office/drawing/2014/main" id="{549D34B7-7EB6-1D1C-0FF6-7104665310A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B7B05A4-508A-A1E1-3060-E0148BB825B8}"/>
              </a:ext>
            </a:extLst>
          </p:cNvPr>
          <p:cNvSpPr>
            <a:spLocks noGrp="1"/>
          </p:cNvSpPr>
          <p:nvPr>
            <p:ph type="sldNum" sz="quarter" idx="12"/>
          </p:nvPr>
        </p:nvSpPr>
        <p:spPr/>
        <p:txBody>
          <a:bodyPr/>
          <a:lstStyle/>
          <a:p>
            <a:fld id="{B270CC22-9F08-473E-A71A-1A1FB84B0E1E}" type="slidenum">
              <a:rPr lang="pt-BR" smtClean="0"/>
              <a:t>‹nº›</a:t>
            </a:fld>
            <a:endParaRPr lang="pt-BR"/>
          </a:p>
        </p:txBody>
      </p:sp>
    </p:spTree>
    <p:extLst>
      <p:ext uri="{BB962C8B-B14F-4D97-AF65-F5344CB8AC3E}">
        <p14:creationId xmlns:p14="http://schemas.microsoft.com/office/powerpoint/2010/main" val="840379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A5BC40-7347-3B97-BD82-520D05884A7D}"/>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9AADEB55-4CCD-9F09-A6D5-4247DA5EBBE2}"/>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5A313680-BC14-91FA-599A-99866820F996}"/>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26E0D956-4CEB-0EFC-80D9-B867F69B5E29}"/>
              </a:ext>
            </a:extLst>
          </p:cNvPr>
          <p:cNvSpPr>
            <a:spLocks noGrp="1"/>
          </p:cNvSpPr>
          <p:nvPr>
            <p:ph type="dt" sz="half" idx="10"/>
          </p:nvPr>
        </p:nvSpPr>
        <p:spPr/>
        <p:txBody>
          <a:bodyPr/>
          <a:lstStyle/>
          <a:p>
            <a:fld id="{265FED55-37D1-49C8-94AC-6D6E34E00239}" type="datetimeFigureOut">
              <a:rPr lang="pt-BR" smtClean="0"/>
              <a:t>27/09/2024</a:t>
            </a:fld>
            <a:endParaRPr lang="pt-BR"/>
          </a:p>
        </p:txBody>
      </p:sp>
      <p:sp>
        <p:nvSpPr>
          <p:cNvPr id="6" name="Espaço Reservado para Rodapé 5">
            <a:extLst>
              <a:ext uri="{FF2B5EF4-FFF2-40B4-BE49-F238E27FC236}">
                <a16:creationId xmlns:a16="http://schemas.microsoft.com/office/drawing/2014/main" id="{84F2E81F-20E5-92BF-FAF6-3F862EF8B843}"/>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867DB38F-2F2C-CD67-396D-C9A9F01857B0}"/>
              </a:ext>
            </a:extLst>
          </p:cNvPr>
          <p:cNvSpPr>
            <a:spLocks noGrp="1"/>
          </p:cNvSpPr>
          <p:nvPr>
            <p:ph type="sldNum" sz="quarter" idx="12"/>
          </p:nvPr>
        </p:nvSpPr>
        <p:spPr/>
        <p:txBody>
          <a:bodyPr/>
          <a:lstStyle/>
          <a:p>
            <a:fld id="{B270CC22-9F08-473E-A71A-1A1FB84B0E1E}" type="slidenum">
              <a:rPr lang="pt-BR" smtClean="0"/>
              <a:t>‹nº›</a:t>
            </a:fld>
            <a:endParaRPr lang="pt-BR"/>
          </a:p>
        </p:txBody>
      </p:sp>
    </p:spTree>
    <p:extLst>
      <p:ext uri="{BB962C8B-B14F-4D97-AF65-F5344CB8AC3E}">
        <p14:creationId xmlns:p14="http://schemas.microsoft.com/office/powerpoint/2010/main" val="1007969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E9BE52-0C38-68BD-E4B7-00FAEC292347}"/>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0231AD2A-8919-A50B-B7E8-8CAC322380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A9FFCB75-5525-2F77-31D1-44C2D5970A60}"/>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CA851CE9-6EB3-E0BE-530F-DD5A6AB9A2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19BC9375-0F3A-18B6-E1C0-451963A41C77}"/>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9D5C3513-C4B3-A68A-7C88-11DC40E1B7CA}"/>
              </a:ext>
            </a:extLst>
          </p:cNvPr>
          <p:cNvSpPr>
            <a:spLocks noGrp="1"/>
          </p:cNvSpPr>
          <p:nvPr>
            <p:ph type="dt" sz="half" idx="10"/>
          </p:nvPr>
        </p:nvSpPr>
        <p:spPr/>
        <p:txBody>
          <a:bodyPr/>
          <a:lstStyle/>
          <a:p>
            <a:fld id="{265FED55-37D1-49C8-94AC-6D6E34E00239}" type="datetimeFigureOut">
              <a:rPr lang="pt-BR" smtClean="0"/>
              <a:t>27/09/2024</a:t>
            </a:fld>
            <a:endParaRPr lang="pt-BR"/>
          </a:p>
        </p:txBody>
      </p:sp>
      <p:sp>
        <p:nvSpPr>
          <p:cNvPr id="8" name="Espaço Reservado para Rodapé 7">
            <a:extLst>
              <a:ext uri="{FF2B5EF4-FFF2-40B4-BE49-F238E27FC236}">
                <a16:creationId xmlns:a16="http://schemas.microsoft.com/office/drawing/2014/main" id="{A0CF77C3-E0F2-6202-2FE6-925539750A17}"/>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78EF418A-F1B1-B772-70B2-92EDA48D5196}"/>
              </a:ext>
            </a:extLst>
          </p:cNvPr>
          <p:cNvSpPr>
            <a:spLocks noGrp="1"/>
          </p:cNvSpPr>
          <p:nvPr>
            <p:ph type="sldNum" sz="quarter" idx="12"/>
          </p:nvPr>
        </p:nvSpPr>
        <p:spPr/>
        <p:txBody>
          <a:bodyPr/>
          <a:lstStyle/>
          <a:p>
            <a:fld id="{B270CC22-9F08-473E-A71A-1A1FB84B0E1E}" type="slidenum">
              <a:rPr lang="pt-BR" smtClean="0"/>
              <a:t>‹nº›</a:t>
            </a:fld>
            <a:endParaRPr lang="pt-BR"/>
          </a:p>
        </p:txBody>
      </p:sp>
    </p:spTree>
    <p:extLst>
      <p:ext uri="{BB962C8B-B14F-4D97-AF65-F5344CB8AC3E}">
        <p14:creationId xmlns:p14="http://schemas.microsoft.com/office/powerpoint/2010/main" val="12524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26B1CF-182A-FCB8-C4FC-A45EF216A6C6}"/>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A88E773F-C10B-C1C7-36EC-5672FDBBB971}"/>
              </a:ext>
            </a:extLst>
          </p:cNvPr>
          <p:cNvSpPr>
            <a:spLocks noGrp="1"/>
          </p:cNvSpPr>
          <p:nvPr>
            <p:ph type="dt" sz="half" idx="10"/>
          </p:nvPr>
        </p:nvSpPr>
        <p:spPr/>
        <p:txBody>
          <a:bodyPr/>
          <a:lstStyle/>
          <a:p>
            <a:fld id="{265FED55-37D1-49C8-94AC-6D6E34E00239}" type="datetimeFigureOut">
              <a:rPr lang="pt-BR" smtClean="0"/>
              <a:t>27/09/2024</a:t>
            </a:fld>
            <a:endParaRPr lang="pt-BR"/>
          </a:p>
        </p:txBody>
      </p:sp>
      <p:sp>
        <p:nvSpPr>
          <p:cNvPr id="4" name="Espaço Reservado para Rodapé 3">
            <a:extLst>
              <a:ext uri="{FF2B5EF4-FFF2-40B4-BE49-F238E27FC236}">
                <a16:creationId xmlns:a16="http://schemas.microsoft.com/office/drawing/2014/main" id="{F2BC857D-7A57-A5CA-4FCD-51452479CB1A}"/>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AE353E49-28C5-4F04-2399-F00971C803F2}"/>
              </a:ext>
            </a:extLst>
          </p:cNvPr>
          <p:cNvSpPr>
            <a:spLocks noGrp="1"/>
          </p:cNvSpPr>
          <p:nvPr>
            <p:ph type="sldNum" sz="quarter" idx="12"/>
          </p:nvPr>
        </p:nvSpPr>
        <p:spPr/>
        <p:txBody>
          <a:bodyPr/>
          <a:lstStyle/>
          <a:p>
            <a:fld id="{B270CC22-9F08-473E-A71A-1A1FB84B0E1E}" type="slidenum">
              <a:rPr lang="pt-BR" smtClean="0"/>
              <a:t>‹nº›</a:t>
            </a:fld>
            <a:endParaRPr lang="pt-BR"/>
          </a:p>
        </p:txBody>
      </p:sp>
    </p:spTree>
    <p:extLst>
      <p:ext uri="{BB962C8B-B14F-4D97-AF65-F5344CB8AC3E}">
        <p14:creationId xmlns:p14="http://schemas.microsoft.com/office/powerpoint/2010/main" val="2433318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C0F4F83F-7BE1-F40E-6615-3134A23A05F0}"/>
              </a:ext>
            </a:extLst>
          </p:cNvPr>
          <p:cNvSpPr>
            <a:spLocks noGrp="1"/>
          </p:cNvSpPr>
          <p:nvPr>
            <p:ph type="dt" sz="half" idx="10"/>
          </p:nvPr>
        </p:nvSpPr>
        <p:spPr/>
        <p:txBody>
          <a:bodyPr/>
          <a:lstStyle/>
          <a:p>
            <a:fld id="{265FED55-37D1-49C8-94AC-6D6E34E00239}" type="datetimeFigureOut">
              <a:rPr lang="pt-BR" smtClean="0"/>
              <a:t>27/09/2024</a:t>
            </a:fld>
            <a:endParaRPr lang="pt-BR"/>
          </a:p>
        </p:txBody>
      </p:sp>
      <p:sp>
        <p:nvSpPr>
          <p:cNvPr id="3" name="Espaço Reservado para Rodapé 2">
            <a:extLst>
              <a:ext uri="{FF2B5EF4-FFF2-40B4-BE49-F238E27FC236}">
                <a16:creationId xmlns:a16="http://schemas.microsoft.com/office/drawing/2014/main" id="{C3C85D18-7437-978D-F2B5-476E79FEBCD9}"/>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FCFAE64D-D5CF-5167-58FB-D7B69DD28637}"/>
              </a:ext>
            </a:extLst>
          </p:cNvPr>
          <p:cNvSpPr>
            <a:spLocks noGrp="1"/>
          </p:cNvSpPr>
          <p:nvPr>
            <p:ph type="sldNum" sz="quarter" idx="12"/>
          </p:nvPr>
        </p:nvSpPr>
        <p:spPr/>
        <p:txBody>
          <a:bodyPr/>
          <a:lstStyle/>
          <a:p>
            <a:fld id="{B270CC22-9F08-473E-A71A-1A1FB84B0E1E}" type="slidenum">
              <a:rPr lang="pt-BR" smtClean="0"/>
              <a:t>‹nº›</a:t>
            </a:fld>
            <a:endParaRPr lang="pt-BR"/>
          </a:p>
        </p:txBody>
      </p:sp>
    </p:spTree>
    <p:extLst>
      <p:ext uri="{BB962C8B-B14F-4D97-AF65-F5344CB8AC3E}">
        <p14:creationId xmlns:p14="http://schemas.microsoft.com/office/powerpoint/2010/main" val="1770622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9A1D98-2474-A7DA-C28E-8A5AF958457F}"/>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494F7C32-49A2-C661-34F1-EC146A3748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1328DEA2-52D3-A075-45FA-5DB7FA0171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F7D35CB2-2EC1-299C-1A46-6E2D438C061A}"/>
              </a:ext>
            </a:extLst>
          </p:cNvPr>
          <p:cNvSpPr>
            <a:spLocks noGrp="1"/>
          </p:cNvSpPr>
          <p:nvPr>
            <p:ph type="dt" sz="half" idx="10"/>
          </p:nvPr>
        </p:nvSpPr>
        <p:spPr/>
        <p:txBody>
          <a:bodyPr/>
          <a:lstStyle/>
          <a:p>
            <a:fld id="{265FED55-37D1-49C8-94AC-6D6E34E00239}" type="datetimeFigureOut">
              <a:rPr lang="pt-BR" smtClean="0"/>
              <a:t>27/09/2024</a:t>
            </a:fld>
            <a:endParaRPr lang="pt-BR"/>
          </a:p>
        </p:txBody>
      </p:sp>
      <p:sp>
        <p:nvSpPr>
          <p:cNvPr id="6" name="Espaço Reservado para Rodapé 5">
            <a:extLst>
              <a:ext uri="{FF2B5EF4-FFF2-40B4-BE49-F238E27FC236}">
                <a16:creationId xmlns:a16="http://schemas.microsoft.com/office/drawing/2014/main" id="{B75CC3FB-949E-2921-B1DB-66BB5FD42A7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8CA2D0FF-C861-D138-DD61-9002E587AE74}"/>
              </a:ext>
            </a:extLst>
          </p:cNvPr>
          <p:cNvSpPr>
            <a:spLocks noGrp="1"/>
          </p:cNvSpPr>
          <p:nvPr>
            <p:ph type="sldNum" sz="quarter" idx="12"/>
          </p:nvPr>
        </p:nvSpPr>
        <p:spPr/>
        <p:txBody>
          <a:bodyPr/>
          <a:lstStyle/>
          <a:p>
            <a:fld id="{B270CC22-9F08-473E-A71A-1A1FB84B0E1E}" type="slidenum">
              <a:rPr lang="pt-BR" smtClean="0"/>
              <a:t>‹nº›</a:t>
            </a:fld>
            <a:endParaRPr lang="pt-BR"/>
          </a:p>
        </p:txBody>
      </p:sp>
    </p:spTree>
    <p:extLst>
      <p:ext uri="{BB962C8B-B14F-4D97-AF65-F5344CB8AC3E}">
        <p14:creationId xmlns:p14="http://schemas.microsoft.com/office/powerpoint/2010/main" val="3760537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47AF35-DDF3-58C2-DD4B-0C60174175AB}"/>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59035E17-AE03-15A6-D979-85CA76DAF4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78B7F0ED-E52F-FEC2-2A69-A3DDDB2B16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1940219F-126F-6ACF-FF11-B0A8C55CE591}"/>
              </a:ext>
            </a:extLst>
          </p:cNvPr>
          <p:cNvSpPr>
            <a:spLocks noGrp="1"/>
          </p:cNvSpPr>
          <p:nvPr>
            <p:ph type="dt" sz="half" idx="10"/>
          </p:nvPr>
        </p:nvSpPr>
        <p:spPr/>
        <p:txBody>
          <a:bodyPr/>
          <a:lstStyle/>
          <a:p>
            <a:fld id="{265FED55-37D1-49C8-94AC-6D6E34E00239}" type="datetimeFigureOut">
              <a:rPr lang="pt-BR" smtClean="0"/>
              <a:t>27/09/2024</a:t>
            </a:fld>
            <a:endParaRPr lang="pt-BR"/>
          </a:p>
        </p:txBody>
      </p:sp>
      <p:sp>
        <p:nvSpPr>
          <p:cNvPr id="6" name="Espaço Reservado para Rodapé 5">
            <a:extLst>
              <a:ext uri="{FF2B5EF4-FFF2-40B4-BE49-F238E27FC236}">
                <a16:creationId xmlns:a16="http://schemas.microsoft.com/office/drawing/2014/main" id="{E1050968-D1BB-7107-37F1-56C57D348A7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C860E7AB-1EFB-C65B-4526-C687DC47701E}"/>
              </a:ext>
            </a:extLst>
          </p:cNvPr>
          <p:cNvSpPr>
            <a:spLocks noGrp="1"/>
          </p:cNvSpPr>
          <p:nvPr>
            <p:ph type="sldNum" sz="quarter" idx="12"/>
          </p:nvPr>
        </p:nvSpPr>
        <p:spPr/>
        <p:txBody>
          <a:bodyPr/>
          <a:lstStyle/>
          <a:p>
            <a:fld id="{B270CC22-9F08-473E-A71A-1A1FB84B0E1E}" type="slidenum">
              <a:rPr lang="pt-BR" smtClean="0"/>
              <a:t>‹nº›</a:t>
            </a:fld>
            <a:endParaRPr lang="pt-BR"/>
          </a:p>
        </p:txBody>
      </p:sp>
    </p:spTree>
    <p:extLst>
      <p:ext uri="{BB962C8B-B14F-4D97-AF65-F5344CB8AC3E}">
        <p14:creationId xmlns:p14="http://schemas.microsoft.com/office/powerpoint/2010/main" val="3702201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8E62BCF4-3D32-4045-7F7A-F2886B642B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89FA874B-F0AC-F660-855B-CAE3DEB545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B2DBB1FA-6AA5-8BD7-B8E8-F9B459DEBF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FED55-37D1-49C8-94AC-6D6E34E00239}" type="datetimeFigureOut">
              <a:rPr lang="pt-BR" smtClean="0"/>
              <a:t>27/09/2024</a:t>
            </a:fld>
            <a:endParaRPr lang="pt-BR"/>
          </a:p>
        </p:txBody>
      </p:sp>
      <p:sp>
        <p:nvSpPr>
          <p:cNvPr id="5" name="Espaço Reservado para Rodapé 4">
            <a:extLst>
              <a:ext uri="{FF2B5EF4-FFF2-40B4-BE49-F238E27FC236}">
                <a16:creationId xmlns:a16="http://schemas.microsoft.com/office/drawing/2014/main" id="{AA2E7B4E-540D-F296-7D73-2287C6D51B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921DF65C-EEF5-83EC-AE1E-8663D0BC7A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0CC22-9F08-473E-A71A-1A1FB84B0E1E}" type="slidenum">
              <a:rPr lang="pt-BR" smtClean="0"/>
              <a:t>‹nº›</a:t>
            </a:fld>
            <a:endParaRPr lang="pt-BR"/>
          </a:p>
        </p:txBody>
      </p:sp>
    </p:spTree>
    <p:extLst>
      <p:ext uri="{BB962C8B-B14F-4D97-AF65-F5344CB8AC3E}">
        <p14:creationId xmlns:p14="http://schemas.microsoft.com/office/powerpoint/2010/main" val="3079469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chart" Target="../charts/chart1.xm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4.xml"/><Relationship Id="rId5" Type="http://schemas.openxmlformats.org/officeDocument/2006/relationships/chart" Target="../charts/chart3.xml"/><Relationship Id="rId10" Type="http://schemas.openxmlformats.org/officeDocument/2006/relationships/image" Target="../media/image6.png"/><Relationship Id="rId4" Type="http://schemas.openxmlformats.org/officeDocument/2006/relationships/chart" Target="../charts/chart2.xml"/><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file:///\\Stgisilon\shares\EM\EngClinica\INSBIO\Berthone\LEAN%20BERTHONE%202018\CHECK%20LIST%20CIRURGICO\Check%20List..xlsx" TargetMode="External"/><Relationship Id="rId7" Type="http://schemas.openxmlformats.org/officeDocument/2006/relationships/diagramColors" Target="../diagrams/colors1.xml"/><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F5B32D-B832-E1EA-73AF-CF7A7A111805}"/>
            </a:ext>
          </a:extLst>
        </p:cNvPr>
        <p:cNvGrpSpPr/>
        <p:nvPr/>
      </p:nvGrpSpPr>
      <p:grpSpPr>
        <a:xfrm>
          <a:off x="0" y="0"/>
          <a:ext cx="0" cy="0"/>
          <a:chOff x="0" y="0"/>
          <a:chExt cx="0" cy="0"/>
        </a:xfrm>
      </p:grpSpPr>
      <p:sp>
        <p:nvSpPr>
          <p:cNvPr id="2" name="Espaço Reservado para Texto 1">
            <a:extLst>
              <a:ext uri="{FF2B5EF4-FFF2-40B4-BE49-F238E27FC236}">
                <a16:creationId xmlns:a16="http://schemas.microsoft.com/office/drawing/2014/main" id="{C4BE3669-F73D-2837-2CBB-DC7DAC33DF22}"/>
              </a:ext>
            </a:extLst>
          </p:cNvPr>
          <p:cNvSpPr>
            <a:spLocks noGrp="1"/>
          </p:cNvSpPr>
          <p:nvPr>
            <p:ph type="body" sz="quarter" idx="12"/>
          </p:nvPr>
        </p:nvSpPr>
        <p:spPr>
          <a:xfrm>
            <a:off x="1149477" y="4509496"/>
            <a:ext cx="7666532" cy="1145869"/>
          </a:xfrm>
        </p:spPr>
        <p:txBody>
          <a:bodyPr>
            <a:normAutofit fontScale="85000" lnSpcReduction="20000"/>
          </a:bodyPr>
          <a:lstStyle/>
          <a:p>
            <a:r>
              <a:rPr lang="en-US" dirty="0"/>
              <a:t>CLINICAL ENGINEERING – Biomedical instrumentation 
HOSPITAL ALBERT EINSTEIN
Authors:</a:t>
            </a:r>
            <a:r>
              <a:rPr lang="pt-BR" dirty="0"/>
              <a:t>Berthone Soares, Everton Galvão, Filipe Simionato.</a:t>
            </a:r>
          </a:p>
        </p:txBody>
      </p:sp>
      <p:sp>
        <p:nvSpPr>
          <p:cNvPr id="3" name="Espaço Reservado para Texto 2">
            <a:extLst>
              <a:ext uri="{FF2B5EF4-FFF2-40B4-BE49-F238E27FC236}">
                <a16:creationId xmlns:a16="http://schemas.microsoft.com/office/drawing/2014/main" id="{F801B680-3396-4C5B-8BA1-9BFCC5287F78}"/>
              </a:ext>
            </a:extLst>
          </p:cNvPr>
          <p:cNvSpPr>
            <a:spLocks noGrp="1"/>
          </p:cNvSpPr>
          <p:nvPr>
            <p:ph type="body" sz="quarter" idx="14"/>
          </p:nvPr>
        </p:nvSpPr>
        <p:spPr>
          <a:xfrm>
            <a:off x="0" y="1931458"/>
            <a:ext cx="9215184" cy="1386220"/>
          </a:xfrm>
        </p:spPr>
        <p:txBody>
          <a:bodyPr/>
          <a:lstStyle/>
          <a:p>
            <a:r>
              <a:rPr lang="en-US" sz="4002" dirty="0"/>
              <a:t>BEFORE AND AFTER CHECKLIST IN THE OPERATING ROOM</a:t>
            </a:r>
            <a:endParaRPr lang="pt-BR" sz="4002" dirty="0"/>
          </a:p>
        </p:txBody>
      </p:sp>
      <p:sp>
        <p:nvSpPr>
          <p:cNvPr id="4" name="Espaço Reservado para Texto 3">
            <a:extLst>
              <a:ext uri="{FF2B5EF4-FFF2-40B4-BE49-F238E27FC236}">
                <a16:creationId xmlns:a16="http://schemas.microsoft.com/office/drawing/2014/main" id="{72C682F3-E752-055F-A60B-390DBB4C9AAB}"/>
              </a:ext>
            </a:extLst>
          </p:cNvPr>
          <p:cNvSpPr>
            <a:spLocks noGrp="1"/>
          </p:cNvSpPr>
          <p:nvPr>
            <p:ph type="body" sz="quarter" idx="15"/>
          </p:nvPr>
        </p:nvSpPr>
        <p:spPr>
          <a:xfrm>
            <a:off x="1149477" y="978030"/>
            <a:ext cx="13082384" cy="1386220"/>
          </a:xfrm>
        </p:spPr>
        <p:txBody>
          <a:bodyPr/>
          <a:lstStyle/>
          <a:p>
            <a:r>
              <a:rPr lang="pt-BR" sz="4366" dirty="0"/>
              <a:t>CE DAY</a:t>
            </a:r>
          </a:p>
        </p:txBody>
      </p:sp>
    </p:spTree>
    <p:extLst>
      <p:ext uri="{BB962C8B-B14F-4D97-AF65-F5344CB8AC3E}">
        <p14:creationId xmlns:p14="http://schemas.microsoft.com/office/powerpoint/2010/main" val="663494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ine 15"/>
          <p:cNvSpPr>
            <a:spLocks noChangeShapeType="1"/>
          </p:cNvSpPr>
          <p:nvPr/>
        </p:nvSpPr>
        <p:spPr bwMode="auto">
          <a:xfrm>
            <a:off x="1519238" y="931863"/>
            <a:ext cx="9144001" cy="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nchor="ctr"/>
          <a:lstStyle/>
          <a:p>
            <a:pPr eaLnBrk="1" hangingPunct="1">
              <a:lnSpc>
                <a:spcPct val="100000"/>
              </a:lnSpc>
              <a:spcBef>
                <a:spcPct val="0"/>
              </a:spcBef>
              <a:buFontTx/>
              <a:buNone/>
            </a:pPr>
            <a:endParaRPr lang="pt-BR">
              <a:cs typeface="Arial" charset="0"/>
            </a:endParaRPr>
          </a:p>
        </p:txBody>
      </p:sp>
      <p:sp>
        <p:nvSpPr>
          <p:cNvPr id="11" name="Título 1"/>
          <p:cNvSpPr txBox="1">
            <a:spLocks/>
          </p:cNvSpPr>
          <p:nvPr/>
        </p:nvSpPr>
        <p:spPr>
          <a:xfrm>
            <a:off x="1519238" y="989484"/>
            <a:ext cx="9148763" cy="495300"/>
          </a:xfrm>
          <a:prstGeom prst="rect">
            <a:avLst/>
          </a:prstGeom>
        </p:spPr>
        <p:txBody>
          <a:bodyPr/>
          <a:lstStyle>
            <a:lvl1pPr algn="ctr" rtl="0" eaLnBrk="0" fontAlgn="base" hangingPunct="0">
              <a:spcBef>
                <a:spcPct val="0"/>
              </a:spcBef>
              <a:spcAft>
                <a:spcPct val="0"/>
              </a:spcAft>
              <a:defRPr sz="4400">
                <a:solidFill>
                  <a:srgbClr val="00599B"/>
                </a:solidFill>
                <a:latin typeface="+mj-lt"/>
                <a:ea typeface="+mj-ea"/>
                <a:cs typeface="+mj-cs"/>
              </a:defRPr>
            </a:lvl1pPr>
            <a:lvl2pPr algn="ctr" rtl="0" eaLnBrk="0" fontAlgn="base" hangingPunct="0">
              <a:spcBef>
                <a:spcPct val="0"/>
              </a:spcBef>
              <a:spcAft>
                <a:spcPct val="0"/>
              </a:spcAft>
              <a:defRPr sz="4400">
                <a:solidFill>
                  <a:srgbClr val="00599B"/>
                </a:solidFill>
                <a:latin typeface="Arial" pitchFamily="34" charset="0"/>
              </a:defRPr>
            </a:lvl2pPr>
            <a:lvl3pPr algn="ctr" rtl="0" eaLnBrk="0" fontAlgn="base" hangingPunct="0">
              <a:spcBef>
                <a:spcPct val="0"/>
              </a:spcBef>
              <a:spcAft>
                <a:spcPct val="0"/>
              </a:spcAft>
              <a:defRPr sz="4400">
                <a:solidFill>
                  <a:srgbClr val="00599B"/>
                </a:solidFill>
                <a:latin typeface="Arial" pitchFamily="34" charset="0"/>
              </a:defRPr>
            </a:lvl3pPr>
            <a:lvl4pPr algn="ctr" rtl="0" eaLnBrk="0" fontAlgn="base" hangingPunct="0">
              <a:spcBef>
                <a:spcPct val="0"/>
              </a:spcBef>
              <a:spcAft>
                <a:spcPct val="0"/>
              </a:spcAft>
              <a:defRPr sz="4400">
                <a:solidFill>
                  <a:srgbClr val="00599B"/>
                </a:solidFill>
                <a:latin typeface="Arial" pitchFamily="34" charset="0"/>
              </a:defRPr>
            </a:lvl4pPr>
            <a:lvl5pPr algn="ctr" rtl="0" eaLnBrk="0" fontAlgn="base" hangingPunct="0">
              <a:spcBef>
                <a:spcPct val="0"/>
              </a:spcBef>
              <a:spcAft>
                <a:spcPct val="0"/>
              </a:spcAft>
              <a:defRPr sz="4400">
                <a:solidFill>
                  <a:srgbClr val="00599B"/>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a:buNone/>
              <a:defRPr/>
            </a:pPr>
            <a:r>
              <a:rPr lang="en-US" sz="1600" b="1" dirty="0">
                <a:solidFill>
                  <a:srgbClr val="FF9900"/>
                </a:solidFill>
                <a:ea typeface="+mn-ea"/>
                <a:cs typeface="Arial" charset="0"/>
              </a:rPr>
              <a:t>Analysis of the occurrences of Clinical Engineering</a:t>
            </a:r>
            <a:endParaRPr lang="pt-BR" sz="1400" dirty="0">
              <a:solidFill>
                <a:srgbClr val="FF9900"/>
              </a:solidFill>
              <a:ea typeface="+mn-ea"/>
              <a:cs typeface="Arial" charset="0"/>
            </a:endParaRPr>
          </a:p>
        </p:txBody>
      </p:sp>
      <p:sp>
        <p:nvSpPr>
          <p:cNvPr id="12" name="Título 1"/>
          <p:cNvSpPr txBox="1">
            <a:spLocks/>
          </p:cNvSpPr>
          <p:nvPr/>
        </p:nvSpPr>
        <p:spPr>
          <a:xfrm>
            <a:off x="2567609" y="116633"/>
            <a:ext cx="7043737" cy="419523"/>
          </a:xfrm>
          <a:prstGeom prst="rect">
            <a:avLst/>
          </a:prstGeom>
        </p:spPr>
        <p:txBody>
          <a:bodyPr/>
          <a:lstStyle>
            <a:lvl1pPr algn="ctr" rtl="0" eaLnBrk="0" fontAlgn="base" hangingPunct="0">
              <a:spcBef>
                <a:spcPct val="0"/>
              </a:spcBef>
              <a:spcAft>
                <a:spcPct val="0"/>
              </a:spcAft>
              <a:defRPr sz="4400">
                <a:solidFill>
                  <a:srgbClr val="00599B"/>
                </a:solidFill>
                <a:latin typeface="+mj-lt"/>
                <a:ea typeface="+mj-ea"/>
                <a:cs typeface="+mj-cs"/>
              </a:defRPr>
            </a:lvl1pPr>
            <a:lvl2pPr algn="ctr" rtl="0" eaLnBrk="0" fontAlgn="base" hangingPunct="0">
              <a:spcBef>
                <a:spcPct val="0"/>
              </a:spcBef>
              <a:spcAft>
                <a:spcPct val="0"/>
              </a:spcAft>
              <a:defRPr sz="4400">
                <a:solidFill>
                  <a:srgbClr val="00599B"/>
                </a:solidFill>
                <a:latin typeface="Arial" pitchFamily="34" charset="0"/>
              </a:defRPr>
            </a:lvl2pPr>
            <a:lvl3pPr algn="ctr" rtl="0" eaLnBrk="0" fontAlgn="base" hangingPunct="0">
              <a:spcBef>
                <a:spcPct val="0"/>
              </a:spcBef>
              <a:spcAft>
                <a:spcPct val="0"/>
              </a:spcAft>
              <a:defRPr sz="4400">
                <a:solidFill>
                  <a:srgbClr val="00599B"/>
                </a:solidFill>
                <a:latin typeface="Arial" pitchFamily="34" charset="0"/>
              </a:defRPr>
            </a:lvl3pPr>
            <a:lvl4pPr algn="ctr" rtl="0" eaLnBrk="0" fontAlgn="base" hangingPunct="0">
              <a:spcBef>
                <a:spcPct val="0"/>
              </a:spcBef>
              <a:spcAft>
                <a:spcPct val="0"/>
              </a:spcAft>
              <a:defRPr sz="4400">
                <a:solidFill>
                  <a:srgbClr val="00599B"/>
                </a:solidFill>
                <a:latin typeface="Arial" pitchFamily="34" charset="0"/>
              </a:defRPr>
            </a:lvl4pPr>
            <a:lvl5pPr algn="ctr" rtl="0" eaLnBrk="0" fontAlgn="base" hangingPunct="0">
              <a:spcBef>
                <a:spcPct val="0"/>
              </a:spcBef>
              <a:spcAft>
                <a:spcPct val="0"/>
              </a:spcAft>
              <a:defRPr sz="4400">
                <a:solidFill>
                  <a:srgbClr val="00599B"/>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r>
              <a:rPr lang="en-US" sz="800" dirty="0">
                <a:effectLst/>
                <a:highlight>
                  <a:srgbClr val="FDFDFD"/>
                </a:highlight>
                <a:latin typeface="Segoe UI Web (West European)"/>
              </a:rPr>
              <a:t>BEFORE AND AFTER CHECKLIST IN THE OPERATING ROOM</a:t>
            </a:r>
          </a:p>
        </p:txBody>
      </p:sp>
      <p:sp>
        <p:nvSpPr>
          <p:cNvPr id="2" name="Retângulo 1"/>
          <p:cNvSpPr/>
          <p:nvPr/>
        </p:nvSpPr>
        <p:spPr>
          <a:xfrm>
            <a:off x="13833941" y="6874657"/>
            <a:ext cx="9013428" cy="707886"/>
          </a:xfrm>
          <a:prstGeom prst="rect">
            <a:avLst/>
          </a:prstGeom>
        </p:spPr>
        <p:txBody>
          <a:bodyPr wrap="square">
            <a:spAutoFit/>
          </a:bodyPr>
          <a:lstStyle/>
          <a:p>
            <a:pPr>
              <a:buNone/>
            </a:pPr>
            <a:r>
              <a:rPr lang="pt-BR" sz="1000" dirty="0"/>
              <a:t>O nível de serviço da Engenharia Clínica é medido através de uma pesquisa de satisfação aplicada no final das cirurgias e nela são avaliados se houve alguma falta de equipamento, atraso de equipamento ou falha de equipamento. Avaliando todas as 428 ocorrência de 2018 percebeu-se que nem todas elas pertenciam a Engenharia Clínica, fazendo uma reclassificação identificou-se que 106 ocorrência não pertenciam a Engenharia Clínica, assim melhorando a média do nível de serviço de 96% para 97%.</a:t>
            </a:r>
          </a:p>
        </p:txBody>
      </p:sp>
      <p:graphicFrame>
        <p:nvGraphicFramePr>
          <p:cNvPr id="23" name="Gráfico 22"/>
          <p:cNvGraphicFramePr>
            <a:graphicFrameLocks/>
          </p:cNvGraphicFramePr>
          <p:nvPr>
            <p:extLst>
              <p:ext uri="{D42A27DB-BD31-4B8C-83A1-F6EECF244321}">
                <p14:modId xmlns:p14="http://schemas.microsoft.com/office/powerpoint/2010/main" val="1658246787"/>
              </p:ext>
            </p:extLst>
          </p:nvPr>
        </p:nvGraphicFramePr>
        <p:xfrm>
          <a:off x="2063553" y="2636912"/>
          <a:ext cx="3226505" cy="2544062"/>
        </p:xfrm>
        <a:graphic>
          <a:graphicData uri="http://schemas.openxmlformats.org/drawingml/2006/chart">
            <c:chart xmlns:c="http://schemas.openxmlformats.org/drawingml/2006/chart" xmlns:r="http://schemas.openxmlformats.org/officeDocument/2006/relationships" r:id="rId3"/>
          </a:graphicData>
        </a:graphic>
      </p:graphicFrame>
      <p:sp>
        <p:nvSpPr>
          <p:cNvPr id="24" name="Retângulo 23"/>
          <p:cNvSpPr/>
          <p:nvPr/>
        </p:nvSpPr>
        <p:spPr>
          <a:xfrm>
            <a:off x="1524000" y="1491318"/>
            <a:ext cx="1788588" cy="703489"/>
          </a:xfrm>
          <a:prstGeom prst="rect">
            <a:avLst/>
          </a:prstGeom>
        </p:spPr>
        <p:txBody>
          <a:bodyPr wrap="square">
            <a:spAutoFit/>
          </a:bodyPr>
          <a:lstStyle/>
          <a:p>
            <a:pPr algn="just">
              <a:buNone/>
            </a:pPr>
            <a:endParaRPr lang="pt-BR" sz="1000" dirty="0"/>
          </a:p>
        </p:txBody>
      </p:sp>
      <p:graphicFrame>
        <p:nvGraphicFramePr>
          <p:cNvPr id="20" name="Gráfico 19"/>
          <p:cNvGraphicFramePr>
            <a:graphicFrameLocks/>
          </p:cNvGraphicFramePr>
          <p:nvPr>
            <p:extLst>
              <p:ext uri="{D42A27DB-BD31-4B8C-83A1-F6EECF244321}">
                <p14:modId xmlns:p14="http://schemas.microsoft.com/office/powerpoint/2010/main" val="3251083368"/>
              </p:ext>
            </p:extLst>
          </p:nvPr>
        </p:nvGraphicFramePr>
        <p:xfrm>
          <a:off x="12444536" y="1014506"/>
          <a:ext cx="4547715" cy="210834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Gráfico 20"/>
          <p:cNvGraphicFramePr>
            <a:graphicFrameLocks/>
          </p:cNvGraphicFramePr>
          <p:nvPr/>
        </p:nvGraphicFramePr>
        <p:xfrm>
          <a:off x="12444536" y="2990348"/>
          <a:ext cx="4547715" cy="210834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2" name="Gráfico 21"/>
          <p:cNvGraphicFramePr>
            <a:graphicFrameLocks/>
          </p:cNvGraphicFramePr>
          <p:nvPr/>
        </p:nvGraphicFramePr>
        <p:xfrm>
          <a:off x="12444536" y="4849050"/>
          <a:ext cx="4547715" cy="2108342"/>
        </p:xfrm>
        <a:graphic>
          <a:graphicData uri="http://schemas.openxmlformats.org/drawingml/2006/chart">
            <c:chart xmlns:c="http://schemas.openxmlformats.org/drawingml/2006/chart" xmlns:r="http://schemas.openxmlformats.org/officeDocument/2006/relationships" r:id="rId6"/>
          </a:graphicData>
        </a:graphic>
      </p:graphicFrame>
      <p:pic>
        <p:nvPicPr>
          <p:cNvPr id="102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49802" y="1409133"/>
            <a:ext cx="4010695" cy="1860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49802" y="3277624"/>
            <a:ext cx="4010695" cy="1854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49802" y="5054402"/>
            <a:ext cx="4010695" cy="1860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Imagem 4">
            <a:extLst>
              <a:ext uri="{FF2B5EF4-FFF2-40B4-BE49-F238E27FC236}">
                <a16:creationId xmlns:a16="http://schemas.microsoft.com/office/drawing/2014/main" id="{FF0B951F-4939-E80A-7A80-914B715B626D}"/>
              </a:ext>
            </a:extLst>
          </p:cNvPr>
          <p:cNvPicPr>
            <a:picLocks noChangeAspect="1"/>
          </p:cNvPicPr>
          <p:nvPr/>
        </p:nvPicPr>
        <p:blipFill>
          <a:blip r:embed="rId10"/>
          <a:stretch>
            <a:fillRect/>
          </a:stretch>
        </p:blipFill>
        <p:spPr>
          <a:xfrm>
            <a:off x="11163590" y="5984631"/>
            <a:ext cx="990738" cy="657317"/>
          </a:xfrm>
          <a:prstGeom prst="rect">
            <a:avLst/>
          </a:prstGeom>
        </p:spPr>
      </p:pic>
      <p:sp>
        <p:nvSpPr>
          <p:cNvPr id="6" name="Rectangle 2">
            <a:extLst>
              <a:ext uri="{FF2B5EF4-FFF2-40B4-BE49-F238E27FC236}">
                <a16:creationId xmlns:a16="http://schemas.microsoft.com/office/drawing/2014/main" id="{13FE7C39-03F5-C633-7D82-37ADE4ADFF2B}"/>
              </a:ext>
            </a:extLst>
          </p:cNvPr>
          <p:cNvSpPr>
            <a:spLocks noChangeArrowheads="1"/>
          </p:cNvSpPr>
          <p:nvPr/>
        </p:nvSpPr>
        <p:spPr bwMode="auto">
          <a:xfrm>
            <a:off x="1456120" y="1543238"/>
            <a:ext cx="4529044" cy="71302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200" b="0" i="0" u="none" strike="noStrike" cap="none" normalizeH="0" baseline="0" dirty="0">
                <a:ln>
                  <a:noFill/>
                </a:ln>
                <a:solidFill>
                  <a:srgbClr val="1F1F1F"/>
                </a:solidFill>
                <a:effectLst/>
                <a:latin typeface="inherit"/>
              </a:rPr>
              <a:t>In </a:t>
            </a:r>
            <a:r>
              <a:rPr kumimoji="0" lang="pt-BR" altLang="pt-BR" sz="1200" b="0" i="0" u="none" strike="noStrike" cap="none" normalizeH="0" baseline="0" dirty="0" err="1">
                <a:ln>
                  <a:noFill/>
                </a:ln>
                <a:solidFill>
                  <a:srgbClr val="1F1F1F"/>
                </a:solidFill>
                <a:effectLst/>
                <a:latin typeface="inherit"/>
              </a:rPr>
              <a:t>the</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period</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from</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January</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to</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December</a:t>
            </a:r>
            <a:r>
              <a:rPr kumimoji="0" lang="pt-BR" altLang="pt-BR" sz="1200" b="0" i="0" u="none" strike="noStrike" cap="none" normalizeH="0" baseline="0" dirty="0">
                <a:ln>
                  <a:noFill/>
                </a:ln>
                <a:solidFill>
                  <a:srgbClr val="1F1F1F"/>
                </a:solidFill>
                <a:effectLst/>
                <a:latin typeface="inherit"/>
              </a:rPr>
              <a:t> 2018, </a:t>
            </a:r>
            <a:r>
              <a:rPr kumimoji="0" lang="pt-BR" altLang="pt-BR" sz="1200" b="0" i="0" u="none" strike="noStrike" cap="none" normalizeH="0" baseline="0" dirty="0" err="1">
                <a:ln>
                  <a:noFill/>
                </a:ln>
                <a:solidFill>
                  <a:srgbClr val="1F1F1F"/>
                </a:solidFill>
                <a:effectLst/>
                <a:latin typeface="inherit"/>
              </a:rPr>
              <a:t>of</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the</a:t>
            </a:r>
            <a:r>
              <a:rPr kumimoji="0" lang="pt-BR" altLang="pt-BR" sz="1200" b="0" i="0" u="none" strike="noStrike" cap="none" normalizeH="0" baseline="0" dirty="0">
                <a:ln>
                  <a:noFill/>
                </a:ln>
                <a:solidFill>
                  <a:srgbClr val="1F1F1F"/>
                </a:solidFill>
                <a:effectLst/>
                <a:latin typeface="inherit"/>
              </a:rPr>
              <a:t> 322 </a:t>
            </a:r>
            <a:r>
              <a:rPr kumimoji="0" lang="pt-BR" altLang="pt-BR" sz="1200" b="0" i="0" u="none" strike="noStrike" cap="none" normalizeH="0" baseline="0" dirty="0" err="1">
                <a:ln>
                  <a:noFill/>
                </a:ln>
                <a:solidFill>
                  <a:srgbClr val="1F1F1F"/>
                </a:solidFill>
                <a:effectLst/>
                <a:latin typeface="inherit"/>
              </a:rPr>
              <a:t>occurrences</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only</a:t>
            </a:r>
            <a:r>
              <a:rPr kumimoji="0" lang="pt-BR" altLang="pt-BR" sz="1200" b="0" i="0" u="none" strike="noStrike" cap="none" normalizeH="0" baseline="0" dirty="0">
                <a:ln>
                  <a:noFill/>
                </a:ln>
                <a:solidFill>
                  <a:srgbClr val="1F1F1F"/>
                </a:solidFill>
                <a:effectLst/>
                <a:latin typeface="inherit"/>
              </a:rPr>
              <a:t> 250 </a:t>
            </a:r>
            <a:r>
              <a:rPr kumimoji="0" lang="pt-BR" altLang="pt-BR" sz="1200" b="0" i="0" u="none" strike="noStrike" cap="none" normalizeH="0" baseline="0" dirty="0" err="1">
                <a:ln>
                  <a:noFill/>
                </a:ln>
                <a:solidFill>
                  <a:srgbClr val="1F1F1F"/>
                </a:solidFill>
                <a:effectLst/>
                <a:latin typeface="inherit"/>
              </a:rPr>
              <a:t>had</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the</a:t>
            </a:r>
            <a:r>
              <a:rPr kumimoji="0" lang="pt-BR" altLang="pt-BR" sz="1200" b="0" i="0" u="none" strike="noStrike" cap="none" normalizeH="0" baseline="0" dirty="0">
                <a:ln>
                  <a:noFill/>
                </a:ln>
                <a:solidFill>
                  <a:srgbClr val="1F1F1F"/>
                </a:solidFill>
                <a:effectLst/>
                <a:latin typeface="inherit"/>
              </a:rPr>
              <a:t> causes </a:t>
            </a:r>
            <a:r>
              <a:rPr kumimoji="0" lang="pt-BR" altLang="pt-BR" sz="1200" b="0" i="0" u="none" strike="noStrike" cap="none" normalizeH="0" baseline="0" dirty="0" err="1">
                <a:ln>
                  <a:noFill/>
                </a:ln>
                <a:solidFill>
                  <a:srgbClr val="1F1F1F"/>
                </a:solidFill>
                <a:effectLst/>
                <a:latin typeface="inherit"/>
              </a:rPr>
              <a:t>described</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with</a:t>
            </a:r>
            <a:r>
              <a:rPr kumimoji="0" lang="pt-BR" altLang="pt-BR" sz="1200" b="0" i="0" u="none" strike="noStrike" cap="none" normalizeH="0" baseline="0" dirty="0">
                <a:ln>
                  <a:noFill/>
                </a:ln>
                <a:solidFill>
                  <a:srgbClr val="1F1F1F"/>
                </a:solidFill>
                <a:effectLst/>
                <a:latin typeface="inherit"/>
              </a:rPr>
              <a:t> 43% </a:t>
            </a:r>
            <a:r>
              <a:rPr kumimoji="0" lang="pt-BR" altLang="pt-BR" sz="1200" b="0" i="0" u="none" strike="noStrike" cap="none" normalizeH="0" baseline="0" dirty="0" err="1">
                <a:ln>
                  <a:noFill/>
                </a:ln>
                <a:solidFill>
                  <a:srgbClr val="1F1F1F"/>
                </a:solidFill>
                <a:effectLst/>
                <a:latin typeface="inherit"/>
              </a:rPr>
              <a:t>of</a:t>
            </a:r>
            <a:r>
              <a:rPr kumimoji="0" lang="pt-BR" altLang="pt-BR" sz="1200" b="0" i="0" u="none" strike="noStrike" cap="none" normalizeH="0" baseline="0" dirty="0">
                <a:ln>
                  <a:noFill/>
                </a:ln>
                <a:solidFill>
                  <a:srgbClr val="1F1F1F"/>
                </a:solidFill>
                <a:effectLst/>
                <a:latin typeface="inherit"/>
              </a:rPr>
              <a:t> cases (107) </a:t>
            </a:r>
            <a:r>
              <a:rPr kumimoji="0" lang="pt-BR" altLang="pt-BR" sz="1200" b="0" i="0" u="none" strike="noStrike" cap="none" normalizeH="0" baseline="0" dirty="0" err="1">
                <a:ln>
                  <a:noFill/>
                </a:ln>
                <a:solidFill>
                  <a:srgbClr val="1F1F1F"/>
                </a:solidFill>
                <a:effectLst/>
                <a:latin typeface="inherit"/>
              </a:rPr>
              <a:t>referring</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to</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equipment</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failure</a:t>
            </a:r>
            <a:r>
              <a:rPr kumimoji="0" lang="pt-BR" altLang="pt-BR" sz="1200" b="0" i="0" u="none" strike="noStrike" cap="none" normalizeH="0" baseline="0" dirty="0">
                <a:ln>
                  <a:noFill/>
                </a:ln>
                <a:solidFill>
                  <a:srgbClr val="1F1F1F"/>
                </a:solidFill>
                <a:effectLst/>
                <a:latin typeface="inherit"/>
              </a:rPr>
              <a:t>, 46% </a:t>
            </a:r>
            <a:r>
              <a:rPr kumimoji="0" lang="pt-BR" altLang="pt-BR" sz="1200" b="0" i="0" u="none" strike="noStrike" cap="none" normalizeH="0" baseline="0" dirty="0" err="1">
                <a:ln>
                  <a:noFill/>
                </a:ln>
                <a:solidFill>
                  <a:srgbClr val="1F1F1F"/>
                </a:solidFill>
                <a:effectLst/>
                <a:latin typeface="inherit"/>
              </a:rPr>
              <a:t>of</a:t>
            </a:r>
            <a:r>
              <a:rPr kumimoji="0" lang="pt-BR" altLang="pt-BR" sz="1200" b="0" i="0" u="none" strike="noStrike" cap="none" normalizeH="0" baseline="0" dirty="0">
                <a:ln>
                  <a:noFill/>
                </a:ln>
                <a:solidFill>
                  <a:srgbClr val="1F1F1F"/>
                </a:solidFill>
                <a:effectLst/>
                <a:latin typeface="inherit"/>
              </a:rPr>
              <a:t> cases (114) </a:t>
            </a:r>
            <a:r>
              <a:rPr kumimoji="0" lang="pt-BR" altLang="pt-BR" sz="1200" b="0" i="0" u="none" strike="noStrike" cap="none" normalizeH="0" baseline="0" dirty="0" err="1">
                <a:ln>
                  <a:noFill/>
                </a:ln>
                <a:solidFill>
                  <a:srgbClr val="1F1F1F"/>
                </a:solidFill>
                <a:effectLst/>
                <a:latin typeface="inherit"/>
              </a:rPr>
              <a:t>referring</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to</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assembly</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failure</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and</a:t>
            </a:r>
            <a:r>
              <a:rPr kumimoji="0" lang="pt-BR" altLang="pt-BR" sz="1200" b="0" i="0" u="none" strike="noStrike" cap="none" normalizeH="0" baseline="0" dirty="0">
                <a:ln>
                  <a:noFill/>
                </a:ln>
                <a:solidFill>
                  <a:srgbClr val="1F1F1F"/>
                </a:solidFill>
                <a:effectLst/>
                <a:latin typeface="inherit"/>
              </a:rPr>
              <a:t> 23% (9 cases) are </a:t>
            </a:r>
            <a:r>
              <a:rPr kumimoji="0" lang="pt-BR" altLang="pt-BR" sz="1200" b="0" i="0" u="none" strike="noStrike" cap="none" normalizeH="0" baseline="0" dirty="0" err="1">
                <a:ln>
                  <a:noFill/>
                </a:ln>
                <a:solidFill>
                  <a:srgbClr val="1F1F1F"/>
                </a:solidFill>
                <a:effectLst/>
                <a:latin typeface="inherit"/>
              </a:rPr>
              <a:t>due</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to</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lack</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of</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equipment</a:t>
            </a:r>
            <a:r>
              <a:rPr kumimoji="0" lang="pt-BR" altLang="pt-BR" sz="1200" b="0" i="0" u="none" strike="noStrike" cap="none" normalizeH="0" baseline="0" dirty="0">
                <a:ln>
                  <a:noFill/>
                </a:ln>
                <a:solidFill>
                  <a:srgbClr val="1F1F1F"/>
                </a:solidFill>
                <a:effectLst/>
                <a:latin typeface="inherit"/>
              </a:rPr>
              <a:t>.</a:t>
            </a:r>
            <a:r>
              <a:rPr kumimoji="0" lang="pt-BR" altLang="pt-BR" sz="1200" b="0" i="0" u="none" strike="noStrike" cap="none" normalizeH="0" baseline="0" dirty="0">
                <a:ln>
                  <a:noFill/>
                </a:ln>
                <a:solidFill>
                  <a:schemeClr val="tx1"/>
                </a:solidFill>
                <a:effectLst/>
              </a:rPr>
              <a:t> </a:t>
            </a:r>
            <a:endParaRPr kumimoji="0" lang="pt-BR" altLang="pt-BR" sz="1200" b="0" i="0" u="none" strike="noStrike" cap="none" normalizeH="0" baseline="0" dirty="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A8042FCB-C42A-C604-1601-04B63442AD4F}"/>
              </a:ext>
            </a:extLst>
          </p:cNvPr>
          <p:cNvSpPr>
            <a:spLocks noChangeArrowheads="1"/>
          </p:cNvSpPr>
          <p:nvPr/>
        </p:nvSpPr>
        <p:spPr bwMode="auto">
          <a:xfrm>
            <a:off x="1326056" y="5142672"/>
            <a:ext cx="4529044" cy="145168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200" b="0" i="0" u="none" strike="noStrike" cap="none" normalizeH="0" baseline="0" dirty="0" err="1">
                <a:ln>
                  <a:noFill/>
                </a:ln>
                <a:solidFill>
                  <a:srgbClr val="1F1F1F"/>
                </a:solidFill>
                <a:effectLst/>
                <a:latin typeface="inherit"/>
              </a:rPr>
              <a:t>Through</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the</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occurrences</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mentioned</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above</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an</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analysis</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was</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carried</a:t>
            </a:r>
            <a:r>
              <a:rPr kumimoji="0" lang="pt-BR" altLang="pt-BR" sz="1200" b="0" i="0" u="none" strike="noStrike" cap="none" normalizeH="0" baseline="0" dirty="0">
                <a:ln>
                  <a:noFill/>
                </a:ln>
                <a:solidFill>
                  <a:srgbClr val="1F1F1F"/>
                </a:solidFill>
                <a:effectLst/>
                <a:latin typeface="inherit"/>
              </a:rPr>
              <a:t> out </a:t>
            </a:r>
            <a:r>
              <a:rPr kumimoji="0" lang="pt-BR" altLang="pt-BR" sz="1200" b="0" i="0" u="none" strike="noStrike" cap="none" normalizeH="0" baseline="0" dirty="0" err="1">
                <a:ln>
                  <a:noFill/>
                </a:ln>
                <a:solidFill>
                  <a:srgbClr val="1F1F1F"/>
                </a:solidFill>
                <a:effectLst/>
                <a:latin typeface="inherit"/>
              </a:rPr>
              <a:t>to</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identify</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the</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main</a:t>
            </a:r>
            <a:r>
              <a:rPr kumimoji="0" lang="pt-BR" altLang="pt-BR" sz="1200" b="0" i="0" u="none" strike="noStrike" cap="none" normalizeH="0" baseline="0" dirty="0">
                <a:ln>
                  <a:noFill/>
                </a:ln>
                <a:solidFill>
                  <a:srgbClr val="1F1F1F"/>
                </a:solidFill>
                <a:effectLst/>
                <a:latin typeface="inherit"/>
              </a:rPr>
              <a:t> causes </a:t>
            </a:r>
            <a:r>
              <a:rPr kumimoji="0" lang="pt-BR" altLang="pt-BR" sz="1200" b="0" i="0" u="none" strike="noStrike" cap="none" normalizeH="0" baseline="0" dirty="0" err="1">
                <a:ln>
                  <a:noFill/>
                </a:ln>
                <a:solidFill>
                  <a:srgbClr val="1F1F1F"/>
                </a:solidFill>
                <a:effectLst/>
                <a:latin typeface="inherit"/>
              </a:rPr>
              <a:t>of</a:t>
            </a:r>
            <a:r>
              <a:rPr kumimoji="0" lang="pt-BR" altLang="pt-BR" sz="1200" b="0" i="0" u="none" strike="noStrike" cap="none" normalizeH="0" baseline="0" dirty="0">
                <a:ln>
                  <a:noFill/>
                </a:ln>
                <a:solidFill>
                  <a:srgbClr val="1F1F1F"/>
                </a:solidFill>
                <a:effectLst/>
                <a:latin typeface="inherit"/>
              </a:rPr>
              <a:t> Clinical </a:t>
            </a:r>
            <a:r>
              <a:rPr kumimoji="0" lang="pt-BR" altLang="pt-BR" sz="1200" b="0" i="0" u="none" strike="noStrike" cap="none" normalizeH="0" baseline="0" dirty="0" err="1">
                <a:ln>
                  <a:noFill/>
                </a:ln>
                <a:solidFill>
                  <a:srgbClr val="1F1F1F"/>
                </a:solidFill>
                <a:effectLst/>
                <a:latin typeface="inherit"/>
              </a:rPr>
              <a:t>Engineering</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occurrences</a:t>
            </a:r>
            <a:r>
              <a:rPr kumimoji="0" lang="pt-BR" altLang="pt-BR" sz="1200" b="0" i="0" u="none" strike="noStrike" cap="none" normalizeH="0" baseline="0" dirty="0">
                <a:ln>
                  <a:noFill/>
                </a:ln>
                <a:solidFill>
                  <a:srgbClr val="1F1F1F"/>
                </a:solidFill>
                <a:effectLst/>
                <a:latin typeface="inherit"/>
              </a:rPr>
              <a:t>. It </a:t>
            </a:r>
            <a:r>
              <a:rPr kumimoji="0" lang="pt-BR" altLang="pt-BR" sz="1200" b="0" i="0" u="none" strike="noStrike" cap="none" normalizeH="0" baseline="0" dirty="0" err="1">
                <a:ln>
                  <a:noFill/>
                </a:ln>
                <a:solidFill>
                  <a:srgbClr val="1F1F1F"/>
                </a:solidFill>
                <a:effectLst/>
                <a:latin typeface="inherit"/>
              </a:rPr>
              <a:t>was</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observed</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that</a:t>
            </a:r>
            <a:r>
              <a:rPr kumimoji="0" lang="pt-BR" altLang="pt-BR" sz="1200" b="0" i="0" u="none" strike="noStrike" cap="none" normalizeH="0" baseline="0" dirty="0">
                <a:ln>
                  <a:noFill/>
                </a:ln>
                <a:solidFill>
                  <a:srgbClr val="1F1F1F"/>
                </a:solidFill>
                <a:effectLst/>
                <a:latin typeface="inherit"/>
              </a:rPr>
              <a:t> for </a:t>
            </a:r>
            <a:r>
              <a:rPr kumimoji="0" lang="pt-BR" altLang="pt-BR" sz="1200" b="0" i="0" u="none" strike="noStrike" cap="none" normalizeH="0" baseline="0" dirty="0" err="1">
                <a:ln>
                  <a:noFill/>
                </a:ln>
                <a:solidFill>
                  <a:srgbClr val="1F1F1F"/>
                </a:solidFill>
                <a:effectLst/>
                <a:latin typeface="inherit"/>
              </a:rPr>
              <a:t>equipment</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failure</a:t>
            </a:r>
            <a:r>
              <a:rPr kumimoji="0" lang="pt-BR" altLang="pt-BR" sz="1200" b="0" i="0" u="none" strike="noStrike" cap="none" normalizeH="0" baseline="0" dirty="0">
                <a:ln>
                  <a:noFill/>
                </a:ln>
                <a:solidFill>
                  <a:srgbClr val="1F1F1F"/>
                </a:solidFill>
                <a:effectLst/>
                <a:latin typeface="inherit"/>
              </a:rPr>
              <a:t>, 50% </a:t>
            </a:r>
            <a:r>
              <a:rPr kumimoji="0" lang="pt-BR" altLang="pt-BR" sz="1200" b="0" i="0" u="none" strike="noStrike" cap="none" normalizeH="0" baseline="0" dirty="0" err="1">
                <a:ln>
                  <a:noFill/>
                </a:ln>
                <a:solidFill>
                  <a:srgbClr val="1F1F1F"/>
                </a:solidFill>
                <a:effectLst/>
                <a:latin typeface="inherit"/>
              </a:rPr>
              <a:t>of</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the</a:t>
            </a:r>
            <a:r>
              <a:rPr kumimoji="0" lang="pt-BR" altLang="pt-BR" sz="1200" b="0" i="0" u="none" strike="noStrike" cap="none" normalizeH="0" baseline="0" dirty="0">
                <a:ln>
                  <a:noFill/>
                </a:ln>
                <a:solidFill>
                  <a:srgbClr val="1F1F1F"/>
                </a:solidFill>
                <a:effectLst/>
                <a:latin typeface="inherit"/>
              </a:rPr>
              <a:t> causes </a:t>
            </a:r>
            <a:r>
              <a:rPr kumimoji="0" lang="pt-BR" altLang="pt-BR" sz="1200" b="0" i="0" u="none" strike="noStrike" cap="none" normalizeH="0" baseline="0" dirty="0" err="1">
                <a:ln>
                  <a:noFill/>
                </a:ln>
                <a:solidFill>
                  <a:srgbClr val="1F1F1F"/>
                </a:solidFill>
                <a:effectLst/>
                <a:latin typeface="inherit"/>
              </a:rPr>
              <a:t>were</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related</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to</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insufflator</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video</a:t>
            </a:r>
            <a:r>
              <a:rPr kumimoji="0" lang="pt-BR" altLang="pt-BR" sz="1200" b="0" i="0" u="none" strike="noStrike" cap="none" normalizeH="0" baseline="0" dirty="0">
                <a:ln>
                  <a:noFill/>
                </a:ln>
                <a:solidFill>
                  <a:srgbClr val="1F1F1F"/>
                </a:solidFill>
                <a:effectLst/>
                <a:latin typeface="inherit"/>
              </a:rPr>
              <a:t> system, </a:t>
            </a:r>
            <a:r>
              <a:rPr kumimoji="0" lang="pt-BR" altLang="pt-BR" sz="1200" b="0" i="0" u="none" strike="noStrike" cap="none" normalizeH="0" baseline="0" dirty="0" err="1">
                <a:ln>
                  <a:noFill/>
                </a:ln>
                <a:solidFill>
                  <a:srgbClr val="1F1F1F"/>
                </a:solidFill>
                <a:effectLst/>
                <a:latin typeface="inherit"/>
              </a:rPr>
              <a:t>scalpels</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surgical</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table</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and</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anesthesia</a:t>
            </a:r>
            <a:r>
              <a:rPr kumimoji="0" lang="pt-BR" altLang="pt-BR" sz="1200" b="0" i="0" u="none" strike="noStrike" cap="none" normalizeH="0" baseline="0" dirty="0">
                <a:ln>
                  <a:noFill/>
                </a:ln>
                <a:solidFill>
                  <a:srgbClr val="1F1F1F"/>
                </a:solidFill>
                <a:effectLst/>
                <a:latin typeface="inherit"/>
              </a:rPr>
              <a:t>. For </a:t>
            </a:r>
            <a:r>
              <a:rPr kumimoji="0" lang="pt-BR" altLang="pt-BR" sz="1200" b="0" i="0" u="none" strike="noStrike" cap="none" normalizeH="0" baseline="0" dirty="0" err="1">
                <a:ln>
                  <a:noFill/>
                </a:ln>
                <a:solidFill>
                  <a:srgbClr val="1F1F1F"/>
                </a:solidFill>
                <a:effectLst/>
                <a:latin typeface="inherit"/>
              </a:rPr>
              <a:t>assembly</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failure</a:t>
            </a:r>
            <a:r>
              <a:rPr kumimoji="0" lang="pt-BR" altLang="pt-BR" sz="1200" b="0" i="0" u="none" strike="noStrike" cap="none" normalizeH="0" baseline="0" dirty="0">
                <a:ln>
                  <a:noFill/>
                </a:ln>
                <a:solidFill>
                  <a:srgbClr val="1F1F1F"/>
                </a:solidFill>
                <a:effectLst/>
                <a:latin typeface="inherit"/>
              </a:rPr>
              <a:t>, 55% </a:t>
            </a:r>
            <a:r>
              <a:rPr kumimoji="0" lang="pt-BR" altLang="pt-BR" sz="1200" b="0" i="0" u="none" strike="noStrike" cap="none" normalizeH="0" baseline="0" dirty="0" err="1">
                <a:ln>
                  <a:noFill/>
                </a:ln>
                <a:solidFill>
                  <a:srgbClr val="1F1F1F"/>
                </a:solidFill>
                <a:effectLst/>
                <a:latin typeface="inherit"/>
              </a:rPr>
              <a:t>of</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the</a:t>
            </a:r>
            <a:r>
              <a:rPr kumimoji="0" lang="pt-BR" altLang="pt-BR" sz="1200" b="0" i="0" u="none" strike="noStrike" cap="none" normalizeH="0" baseline="0" dirty="0">
                <a:ln>
                  <a:noFill/>
                </a:ln>
                <a:solidFill>
                  <a:srgbClr val="1F1F1F"/>
                </a:solidFill>
                <a:effectLst/>
                <a:latin typeface="inherit"/>
              </a:rPr>
              <a:t> causes </a:t>
            </a:r>
            <a:r>
              <a:rPr kumimoji="0" lang="pt-BR" altLang="pt-BR" sz="1200" b="0" i="0" u="none" strike="noStrike" cap="none" normalizeH="0" baseline="0" dirty="0" err="1">
                <a:ln>
                  <a:noFill/>
                </a:ln>
                <a:solidFill>
                  <a:srgbClr val="1F1F1F"/>
                </a:solidFill>
                <a:effectLst/>
                <a:latin typeface="inherit"/>
              </a:rPr>
              <a:t>were</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related</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to</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the</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video</a:t>
            </a:r>
            <a:r>
              <a:rPr kumimoji="0" lang="pt-BR" altLang="pt-BR" sz="1200" b="0" i="0" u="none" strike="noStrike" cap="none" normalizeH="0" baseline="0" dirty="0">
                <a:ln>
                  <a:noFill/>
                </a:ln>
                <a:solidFill>
                  <a:srgbClr val="1F1F1F"/>
                </a:solidFill>
                <a:effectLst/>
                <a:latin typeface="inherit"/>
              </a:rPr>
              <a:t> system, </a:t>
            </a:r>
            <a:r>
              <a:rPr kumimoji="0" lang="pt-BR" altLang="pt-BR" sz="1200" b="0" i="0" u="none" strike="noStrike" cap="none" normalizeH="0" baseline="0" dirty="0" err="1">
                <a:ln>
                  <a:noFill/>
                </a:ln>
                <a:solidFill>
                  <a:srgbClr val="1F1F1F"/>
                </a:solidFill>
                <a:effectLst/>
                <a:latin typeface="inherit"/>
              </a:rPr>
              <a:t>liposuction</a:t>
            </a:r>
            <a:r>
              <a:rPr kumimoji="0" lang="pt-BR" altLang="pt-BR" sz="1200" b="0" i="0" u="none" strike="noStrike" cap="none" normalizeH="0" baseline="0" dirty="0">
                <a:ln>
                  <a:noFill/>
                </a:ln>
                <a:solidFill>
                  <a:srgbClr val="1F1F1F"/>
                </a:solidFill>
                <a:effectLst/>
                <a:latin typeface="inherit"/>
              </a:rPr>
              <a:t> machine, </a:t>
            </a:r>
            <a:r>
              <a:rPr kumimoji="0" lang="pt-BR" altLang="pt-BR" sz="1200" b="0" i="0" u="none" strike="noStrike" cap="none" normalizeH="0" baseline="0" dirty="0" err="1">
                <a:ln>
                  <a:noFill/>
                </a:ln>
                <a:solidFill>
                  <a:srgbClr val="1F1F1F"/>
                </a:solidFill>
                <a:effectLst/>
                <a:latin typeface="inherit"/>
              </a:rPr>
              <a:t>infusion</a:t>
            </a:r>
            <a:r>
              <a:rPr kumimoji="0" lang="pt-BR" altLang="pt-BR" sz="1200" b="0" i="0" u="none" strike="noStrike" cap="none" normalizeH="0" baseline="0" dirty="0">
                <a:ln>
                  <a:noFill/>
                </a:ln>
                <a:solidFill>
                  <a:srgbClr val="1F1F1F"/>
                </a:solidFill>
                <a:effectLst/>
                <a:latin typeface="inherit"/>
              </a:rPr>
              <a:t> pump, </a:t>
            </a:r>
            <a:r>
              <a:rPr kumimoji="0" lang="pt-BR" altLang="pt-BR" sz="1200" b="0" i="0" u="none" strike="noStrike" cap="none" normalizeH="0" baseline="0" dirty="0" err="1">
                <a:ln>
                  <a:noFill/>
                </a:ln>
                <a:solidFill>
                  <a:srgbClr val="1F1F1F"/>
                </a:solidFill>
                <a:effectLst/>
                <a:latin typeface="inherit"/>
              </a:rPr>
              <a:t>power</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cables</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and</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scalpel</a:t>
            </a:r>
            <a:r>
              <a:rPr kumimoji="0" lang="pt-BR" altLang="pt-BR" sz="1200" b="0" i="0" u="none" strike="noStrike" cap="none" normalizeH="0" baseline="0" dirty="0">
                <a:ln>
                  <a:noFill/>
                </a:ln>
                <a:solidFill>
                  <a:srgbClr val="1F1F1F"/>
                </a:solidFill>
                <a:effectLst/>
                <a:latin typeface="inherit"/>
              </a:rPr>
              <a:t>. For </a:t>
            </a:r>
            <a:r>
              <a:rPr kumimoji="0" lang="pt-BR" altLang="pt-BR" sz="1200" b="0" i="0" u="none" strike="noStrike" cap="none" normalizeH="0" baseline="0" dirty="0" err="1">
                <a:ln>
                  <a:noFill/>
                </a:ln>
                <a:solidFill>
                  <a:srgbClr val="1F1F1F"/>
                </a:solidFill>
                <a:effectLst/>
                <a:latin typeface="inherit"/>
              </a:rPr>
              <a:t>lack</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of</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equipment</a:t>
            </a:r>
            <a:r>
              <a:rPr kumimoji="0" lang="pt-BR" altLang="pt-BR" sz="1200" b="0" i="0" u="none" strike="noStrike" cap="none" normalizeH="0" baseline="0" dirty="0">
                <a:ln>
                  <a:noFill/>
                </a:ln>
                <a:solidFill>
                  <a:srgbClr val="1F1F1F"/>
                </a:solidFill>
                <a:effectLst/>
                <a:latin typeface="inherit"/>
              </a:rPr>
              <a:t>, 57% </a:t>
            </a:r>
            <a:r>
              <a:rPr kumimoji="0" lang="pt-BR" altLang="pt-BR" sz="1200" b="0" i="0" u="none" strike="noStrike" cap="none" normalizeH="0" baseline="0" dirty="0" err="1">
                <a:ln>
                  <a:noFill/>
                </a:ln>
                <a:solidFill>
                  <a:srgbClr val="1F1F1F"/>
                </a:solidFill>
                <a:effectLst/>
                <a:latin typeface="inherit"/>
              </a:rPr>
              <a:t>of</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the</a:t>
            </a:r>
            <a:r>
              <a:rPr kumimoji="0" lang="pt-BR" altLang="pt-BR" sz="1200" b="0" i="0" u="none" strike="noStrike" cap="none" normalizeH="0" baseline="0" dirty="0">
                <a:ln>
                  <a:noFill/>
                </a:ln>
                <a:solidFill>
                  <a:srgbClr val="1F1F1F"/>
                </a:solidFill>
                <a:effectLst/>
                <a:latin typeface="inherit"/>
              </a:rPr>
              <a:t> causes </a:t>
            </a:r>
            <a:r>
              <a:rPr kumimoji="0" lang="pt-BR" altLang="pt-BR" sz="1200" b="0" i="0" u="none" strike="noStrike" cap="none" normalizeH="0" baseline="0" dirty="0" err="1">
                <a:ln>
                  <a:noFill/>
                </a:ln>
                <a:solidFill>
                  <a:srgbClr val="1F1F1F"/>
                </a:solidFill>
                <a:effectLst/>
                <a:latin typeface="inherit"/>
              </a:rPr>
              <a:t>were</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related</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to</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Sonosite</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Thopaz</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and</a:t>
            </a:r>
            <a:r>
              <a:rPr kumimoji="0" lang="pt-BR" altLang="pt-BR" sz="1200" b="0" i="0" u="none" strike="noStrike" cap="none" normalizeH="0" baseline="0" dirty="0">
                <a:ln>
                  <a:noFill/>
                </a:ln>
                <a:solidFill>
                  <a:srgbClr val="1F1F1F"/>
                </a:solidFill>
                <a:effectLst/>
                <a:latin typeface="inherit"/>
              </a:rPr>
              <a:t> </a:t>
            </a:r>
            <a:r>
              <a:rPr kumimoji="0" lang="pt-BR" altLang="pt-BR" sz="1200" b="0" i="0" u="none" strike="noStrike" cap="none" normalizeH="0" baseline="0" dirty="0" err="1">
                <a:ln>
                  <a:noFill/>
                </a:ln>
                <a:solidFill>
                  <a:srgbClr val="1F1F1F"/>
                </a:solidFill>
                <a:effectLst/>
                <a:latin typeface="inherit"/>
              </a:rPr>
              <a:t>Autocom</a:t>
            </a:r>
            <a:r>
              <a:rPr kumimoji="0" lang="pt-BR" altLang="pt-BR" sz="1200" b="0" i="0" u="none" strike="noStrike" cap="none" normalizeH="0" baseline="0" dirty="0">
                <a:ln>
                  <a:noFill/>
                </a:ln>
                <a:solidFill>
                  <a:srgbClr val="1F1F1F"/>
                </a:solidFill>
                <a:effectLst/>
                <a:latin typeface="inherit"/>
              </a:rPr>
              <a:t>.</a:t>
            </a:r>
            <a:r>
              <a:rPr kumimoji="0" lang="pt-BR" altLang="pt-BR" sz="1200" b="0" i="0" u="none" strike="noStrike" cap="none" normalizeH="0" baseline="0" dirty="0">
                <a:ln>
                  <a:noFill/>
                </a:ln>
                <a:solidFill>
                  <a:schemeClr val="tx1"/>
                </a:solidFill>
                <a:effectLst/>
              </a:rPr>
              <a:t> </a:t>
            </a:r>
            <a:endParaRPr kumimoji="0" lang="pt-BR" altLang="pt-BR" sz="1200" b="0" i="0" u="none" strike="noStrike" cap="none" normalizeH="0" baseline="0" dirty="0">
              <a:ln>
                <a:noFill/>
              </a:ln>
              <a:solidFill>
                <a:schemeClr val="tx1"/>
              </a:solidFill>
              <a:effectLst/>
              <a:latin typeface="Arial" panose="020B0604020202020204" pitchFamily="34" charset="0"/>
            </a:endParaRPr>
          </a:p>
        </p:txBody>
      </p:sp>
      <p:sp>
        <p:nvSpPr>
          <p:cNvPr id="8" name="Retângulo 7">
            <a:extLst>
              <a:ext uri="{FF2B5EF4-FFF2-40B4-BE49-F238E27FC236}">
                <a16:creationId xmlns:a16="http://schemas.microsoft.com/office/drawing/2014/main" id="{F3C8F2A0-E13A-3C30-8A03-9CDC1CEF3A3A}"/>
              </a:ext>
            </a:extLst>
          </p:cNvPr>
          <p:cNvSpPr/>
          <p:nvPr/>
        </p:nvSpPr>
        <p:spPr>
          <a:xfrm flipV="1">
            <a:off x="7592152" y="1491318"/>
            <a:ext cx="2019193" cy="25668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dirty="0">
              <a:solidFill>
                <a:schemeClr val="bg1"/>
              </a:solidFill>
            </a:endParaRPr>
          </a:p>
        </p:txBody>
      </p:sp>
      <p:sp>
        <p:nvSpPr>
          <p:cNvPr id="4" name="CaixaDeTexto 3">
            <a:extLst>
              <a:ext uri="{FF2B5EF4-FFF2-40B4-BE49-F238E27FC236}">
                <a16:creationId xmlns:a16="http://schemas.microsoft.com/office/drawing/2014/main" id="{38957400-6961-8DAC-1F45-0B1A0E10DEEB}"/>
              </a:ext>
            </a:extLst>
          </p:cNvPr>
          <p:cNvSpPr txBox="1"/>
          <p:nvPr/>
        </p:nvSpPr>
        <p:spPr>
          <a:xfrm>
            <a:off x="7320303" y="1425297"/>
            <a:ext cx="2469691" cy="40011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defRPr sz="1800" b="1" i="0" u="none" strike="noStrike" kern="1200" baseline="0">
                <a:solidFill>
                  <a:prstClr val="black"/>
                </a:solidFill>
                <a:latin typeface="+mn-lt"/>
                <a:ea typeface="+mn-ea"/>
                <a:cs typeface="+mn-cs"/>
              </a:defRPr>
            </a:pPr>
            <a:r>
              <a:rPr lang="en-US" sz="1000" dirty="0"/>
              <a:t>Equipment failure
Period: January to December/2018</a:t>
            </a:r>
            <a:endParaRPr lang="pt-BR" dirty="0"/>
          </a:p>
        </p:txBody>
      </p:sp>
      <p:sp>
        <p:nvSpPr>
          <p:cNvPr id="13" name="Retângulo 12">
            <a:extLst>
              <a:ext uri="{FF2B5EF4-FFF2-40B4-BE49-F238E27FC236}">
                <a16:creationId xmlns:a16="http://schemas.microsoft.com/office/drawing/2014/main" id="{B91281FD-9A37-9700-8F55-37EC7B4F5291}"/>
              </a:ext>
            </a:extLst>
          </p:cNvPr>
          <p:cNvSpPr/>
          <p:nvPr/>
        </p:nvSpPr>
        <p:spPr>
          <a:xfrm>
            <a:off x="7592152" y="3269592"/>
            <a:ext cx="2197842" cy="42684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sp>
        <p:nvSpPr>
          <p:cNvPr id="10" name="CaixaDeTexto 9">
            <a:extLst>
              <a:ext uri="{FF2B5EF4-FFF2-40B4-BE49-F238E27FC236}">
                <a16:creationId xmlns:a16="http://schemas.microsoft.com/office/drawing/2014/main" id="{A2DE96CF-573E-9667-0303-BBC8E0F62CA4}"/>
              </a:ext>
            </a:extLst>
          </p:cNvPr>
          <p:cNvSpPr txBox="1"/>
          <p:nvPr/>
        </p:nvSpPr>
        <p:spPr>
          <a:xfrm>
            <a:off x="5415550" y="3304357"/>
            <a:ext cx="6551045" cy="400110"/>
          </a:xfrm>
          <a:prstGeom prst="rect">
            <a:avLst/>
          </a:prstGeom>
          <a:noFill/>
        </p:spPr>
        <p:txBody>
          <a:bodyPr wrap="square">
            <a:spAutoFit/>
          </a:bodyPr>
          <a:lstStyle/>
          <a:p>
            <a:pPr algn="ctr">
              <a:defRPr sz="1800" b="1" i="0" u="none" strike="noStrike" kern="1200" baseline="0">
                <a:solidFill>
                  <a:prstClr val="black"/>
                </a:solidFill>
                <a:latin typeface="+mn-lt"/>
                <a:ea typeface="+mn-ea"/>
                <a:cs typeface="+mn-cs"/>
              </a:defRPr>
            </a:pPr>
            <a:r>
              <a:rPr lang="en-US" sz="1000" dirty="0"/>
              <a:t>Assembly failure
Period: January to December/2018</a:t>
            </a:r>
            <a:endParaRPr lang="pt-BR" sz="1000" dirty="0"/>
          </a:p>
        </p:txBody>
      </p:sp>
      <p:sp>
        <p:nvSpPr>
          <p:cNvPr id="15" name="Retângulo 14">
            <a:extLst>
              <a:ext uri="{FF2B5EF4-FFF2-40B4-BE49-F238E27FC236}">
                <a16:creationId xmlns:a16="http://schemas.microsoft.com/office/drawing/2014/main" id="{1AB70914-DA62-94FD-EA50-002CB2BACFCD}"/>
              </a:ext>
            </a:extLst>
          </p:cNvPr>
          <p:cNvSpPr/>
          <p:nvPr/>
        </p:nvSpPr>
        <p:spPr>
          <a:xfrm>
            <a:off x="7500135" y="5089165"/>
            <a:ext cx="2111210" cy="35970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sp>
        <p:nvSpPr>
          <p:cNvPr id="14" name="CaixaDeTexto 13">
            <a:extLst>
              <a:ext uri="{FF2B5EF4-FFF2-40B4-BE49-F238E27FC236}">
                <a16:creationId xmlns:a16="http://schemas.microsoft.com/office/drawing/2014/main" id="{2C575B81-FDB9-5421-CD9A-681D81DB89DD}"/>
              </a:ext>
            </a:extLst>
          </p:cNvPr>
          <p:cNvSpPr txBox="1"/>
          <p:nvPr/>
        </p:nvSpPr>
        <p:spPr>
          <a:xfrm>
            <a:off x="6415921" y="5054402"/>
            <a:ext cx="4371654" cy="430887"/>
          </a:xfrm>
          <a:prstGeom prst="rect">
            <a:avLst/>
          </a:prstGeom>
          <a:noFill/>
        </p:spPr>
        <p:txBody>
          <a:bodyPr wrap="square" rtlCol="0">
            <a:spAutoFit/>
          </a:bodyPr>
          <a:lstStyle/>
          <a:p>
            <a:pPr algn="ctr">
              <a:defRPr sz="1800" b="1" i="0" u="none" strike="noStrike" kern="1200" baseline="0">
                <a:solidFill>
                  <a:prstClr val="black"/>
                </a:solidFill>
                <a:latin typeface="+mn-lt"/>
                <a:ea typeface="+mn-ea"/>
                <a:cs typeface="+mn-cs"/>
              </a:defRPr>
            </a:pPr>
            <a:r>
              <a:rPr lang="en-US" sz="1100" dirty="0"/>
              <a:t>Lack of equipment
Period: January to December/2018</a:t>
            </a:r>
            <a:endParaRPr lang="pt-BR" sz="1100" dirty="0"/>
          </a:p>
        </p:txBody>
      </p:sp>
    </p:spTree>
    <p:extLst>
      <p:ext uri="{BB962C8B-B14F-4D97-AF65-F5344CB8AC3E}">
        <p14:creationId xmlns:p14="http://schemas.microsoft.com/office/powerpoint/2010/main" val="3814027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ine 15"/>
          <p:cNvSpPr>
            <a:spLocks noChangeShapeType="1"/>
          </p:cNvSpPr>
          <p:nvPr/>
        </p:nvSpPr>
        <p:spPr bwMode="auto">
          <a:xfrm>
            <a:off x="1519238" y="931863"/>
            <a:ext cx="9144001" cy="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nchor="ctr"/>
          <a:lstStyle/>
          <a:p>
            <a:pPr eaLnBrk="1" hangingPunct="1">
              <a:lnSpc>
                <a:spcPct val="100000"/>
              </a:lnSpc>
              <a:spcBef>
                <a:spcPct val="0"/>
              </a:spcBef>
              <a:buFontTx/>
              <a:buNone/>
            </a:pPr>
            <a:endParaRPr lang="pt-BR">
              <a:cs typeface="Arial" charset="0"/>
            </a:endParaRPr>
          </a:p>
        </p:txBody>
      </p:sp>
      <p:sp>
        <p:nvSpPr>
          <p:cNvPr id="11" name="Título 1"/>
          <p:cNvSpPr txBox="1">
            <a:spLocks/>
          </p:cNvSpPr>
          <p:nvPr/>
        </p:nvSpPr>
        <p:spPr>
          <a:xfrm>
            <a:off x="1519238" y="989484"/>
            <a:ext cx="9148763" cy="495300"/>
          </a:xfrm>
          <a:prstGeom prst="rect">
            <a:avLst/>
          </a:prstGeom>
        </p:spPr>
        <p:txBody>
          <a:bodyPr/>
          <a:lstStyle>
            <a:lvl1pPr algn="ctr" rtl="0" eaLnBrk="0" fontAlgn="base" hangingPunct="0">
              <a:spcBef>
                <a:spcPct val="0"/>
              </a:spcBef>
              <a:spcAft>
                <a:spcPct val="0"/>
              </a:spcAft>
              <a:defRPr sz="4400">
                <a:solidFill>
                  <a:srgbClr val="00599B"/>
                </a:solidFill>
                <a:latin typeface="+mj-lt"/>
                <a:ea typeface="+mj-ea"/>
                <a:cs typeface="+mj-cs"/>
              </a:defRPr>
            </a:lvl1pPr>
            <a:lvl2pPr algn="ctr" rtl="0" eaLnBrk="0" fontAlgn="base" hangingPunct="0">
              <a:spcBef>
                <a:spcPct val="0"/>
              </a:spcBef>
              <a:spcAft>
                <a:spcPct val="0"/>
              </a:spcAft>
              <a:defRPr sz="4400">
                <a:solidFill>
                  <a:srgbClr val="00599B"/>
                </a:solidFill>
                <a:latin typeface="Arial" pitchFamily="34" charset="0"/>
              </a:defRPr>
            </a:lvl2pPr>
            <a:lvl3pPr algn="ctr" rtl="0" eaLnBrk="0" fontAlgn="base" hangingPunct="0">
              <a:spcBef>
                <a:spcPct val="0"/>
              </a:spcBef>
              <a:spcAft>
                <a:spcPct val="0"/>
              </a:spcAft>
              <a:defRPr sz="4400">
                <a:solidFill>
                  <a:srgbClr val="00599B"/>
                </a:solidFill>
                <a:latin typeface="Arial" pitchFamily="34" charset="0"/>
              </a:defRPr>
            </a:lvl3pPr>
            <a:lvl4pPr algn="ctr" rtl="0" eaLnBrk="0" fontAlgn="base" hangingPunct="0">
              <a:spcBef>
                <a:spcPct val="0"/>
              </a:spcBef>
              <a:spcAft>
                <a:spcPct val="0"/>
              </a:spcAft>
              <a:defRPr sz="4400">
                <a:solidFill>
                  <a:srgbClr val="00599B"/>
                </a:solidFill>
                <a:latin typeface="Arial" pitchFamily="34" charset="0"/>
              </a:defRPr>
            </a:lvl4pPr>
            <a:lvl5pPr algn="ctr" rtl="0" eaLnBrk="0" fontAlgn="base" hangingPunct="0">
              <a:spcBef>
                <a:spcPct val="0"/>
              </a:spcBef>
              <a:spcAft>
                <a:spcPct val="0"/>
              </a:spcAft>
              <a:defRPr sz="4400">
                <a:solidFill>
                  <a:srgbClr val="00599B"/>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a:buNone/>
              <a:defRPr/>
            </a:pPr>
            <a:r>
              <a:rPr lang="en-US" sz="1600" b="1" dirty="0">
                <a:solidFill>
                  <a:srgbClr val="FF9900"/>
                </a:solidFill>
                <a:ea typeface="+mn-ea"/>
                <a:cs typeface="Arial" charset="0"/>
              </a:rPr>
              <a:t>Root cause analysis for assembly failure and equipment failure</a:t>
            </a:r>
            <a:endParaRPr lang="pt-BR" sz="1400" dirty="0">
              <a:solidFill>
                <a:srgbClr val="FF9900"/>
              </a:solidFill>
              <a:ea typeface="+mn-ea"/>
              <a:cs typeface="Arial" charset="0"/>
            </a:endParaRPr>
          </a:p>
        </p:txBody>
      </p:sp>
      <p:sp>
        <p:nvSpPr>
          <p:cNvPr id="12" name="Título 1"/>
          <p:cNvSpPr txBox="1">
            <a:spLocks/>
          </p:cNvSpPr>
          <p:nvPr/>
        </p:nvSpPr>
        <p:spPr>
          <a:xfrm>
            <a:off x="2567609" y="116633"/>
            <a:ext cx="7043737" cy="419523"/>
          </a:xfrm>
          <a:prstGeom prst="rect">
            <a:avLst/>
          </a:prstGeom>
        </p:spPr>
        <p:txBody>
          <a:bodyPr/>
          <a:lstStyle>
            <a:lvl1pPr algn="ctr" rtl="0" eaLnBrk="0" fontAlgn="base" hangingPunct="0">
              <a:spcBef>
                <a:spcPct val="0"/>
              </a:spcBef>
              <a:spcAft>
                <a:spcPct val="0"/>
              </a:spcAft>
              <a:defRPr sz="4400">
                <a:solidFill>
                  <a:srgbClr val="00599B"/>
                </a:solidFill>
                <a:latin typeface="+mj-lt"/>
                <a:ea typeface="+mj-ea"/>
                <a:cs typeface="+mj-cs"/>
              </a:defRPr>
            </a:lvl1pPr>
            <a:lvl2pPr algn="ctr" rtl="0" eaLnBrk="0" fontAlgn="base" hangingPunct="0">
              <a:spcBef>
                <a:spcPct val="0"/>
              </a:spcBef>
              <a:spcAft>
                <a:spcPct val="0"/>
              </a:spcAft>
              <a:defRPr sz="4400">
                <a:solidFill>
                  <a:srgbClr val="00599B"/>
                </a:solidFill>
                <a:latin typeface="Arial" pitchFamily="34" charset="0"/>
              </a:defRPr>
            </a:lvl2pPr>
            <a:lvl3pPr algn="ctr" rtl="0" eaLnBrk="0" fontAlgn="base" hangingPunct="0">
              <a:spcBef>
                <a:spcPct val="0"/>
              </a:spcBef>
              <a:spcAft>
                <a:spcPct val="0"/>
              </a:spcAft>
              <a:defRPr sz="4400">
                <a:solidFill>
                  <a:srgbClr val="00599B"/>
                </a:solidFill>
                <a:latin typeface="Arial" pitchFamily="34" charset="0"/>
              </a:defRPr>
            </a:lvl3pPr>
            <a:lvl4pPr algn="ctr" rtl="0" eaLnBrk="0" fontAlgn="base" hangingPunct="0">
              <a:spcBef>
                <a:spcPct val="0"/>
              </a:spcBef>
              <a:spcAft>
                <a:spcPct val="0"/>
              </a:spcAft>
              <a:defRPr sz="4400">
                <a:solidFill>
                  <a:srgbClr val="00599B"/>
                </a:solidFill>
                <a:latin typeface="Arial" pitchFamily="34" charset="0"/>
              </a:defRPr>
            </a:lvl4pPr>
            <a:lvl5pPr algn="ctr" rtl="0" eaLnBrk="0" fontAlgn="base" hangingPunct="0">
              <a:spcBef>
                <a:spcPct val="0"/>
              </a:spcBef>
              <a:spcAft>
                <a:spcPct val="0"/>
              </a:spcAft>
              <a:defRPr sz="4400">
                <a:solidFill>
                  <a:srgbClr val="00599B"/>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marL="342900" indent="-342900">
              <a:spcBef>
                <a:spcPct val="50000"/>
              </a:spcBef>
            </a:pPr>
            <a:r>
              <a:rPr lang="en-US" altLang="pt-BR" sz="1600" b="1" dirty="0">
                <a:solidFill>
                  <a:srgbClr val="1D2F68"/>
                </a:solidFill>
                <a:latin typeface="Arial" charset="0"/>
                <a:ea typeface="+mn-ea"/>
                <a:cs typeface="Arial" charset="0"/>
              </a:rPr>
              <a:t>Review of the operational model of Clinical Engineering in the Operating Room</a:t>
            </a:r>
            <a:endParaRPr lang="pt-BR" sz="1600" b="1" dirty="0">
              <a:solidFill>
                <a:srgbClr val="1D2F68"/>
              </a:solidFill>
              <a:latin typeface="Arial" charset="0"/>
              <a:ea typeface="+mn-ea"/>
              <a:cs typeface="Arial" charset="0"/>
            </a:endParaRPr>
          </a:p>
        </p:txBody>
      </p:sp>
      <p:sp>
        <p:nvSpPr>
          <p:cNvPr id="16" name="CaixaDeTexto 15"/>
          <p:cNvSpPr txBox="1"/>
          <p:nvPr/>
        </p:nvSpPr>
        <p:spPr>
          <a:xfrm>
            <a:off x="6526718" y="6068307"/>
            <a:ext cx="4474494" cy="738664"/>
          </a:xfrm>
          <a:prstGeom prst="rect">
            <a:avLst/>
          </a:prstGeom>
          <a:noFill/>
        </p:spPr>
        <p:txBody>
          <a:bodyPr wrap="square" rtlCol="0">
            <a:spAutoFit/>
          </a:bodyPr>
          <a:lstStyle/>
          <a:p>
            <a:pPr algn="just">
              <a:buNone/>
            </a:pPr>
            <a:br>
              <a:rPr lang="en-US" sz="900" dirty="0"/>
            </a:br>
            <a:r>
              <a:rPr lang="en-US" sz="1100" b="0" i="0" dirty="0">
                <a:solidFill>
                  <a:srgbClr val="1F1F1F"/>
                </a:solidFill>
                <a:effectLst/>
                <a:highlight>
                  <a:srgbClr val="F8F9FA"/>
                </a:highlight>
                <a:latin typeface="Arial" panose="020B0604020202020204" pitchFamily="34" charset="0"/>
              </a:rPr>
              <a:t>Analysis of data related to “equipment failure” showed that 50% of cases were concentrated in technologies: Insufflator, Video system, Scalpels, Surgical Tables and Anesthesia.</a:t>
            </a:r>
            <a:endParaRPr lang="pt-BR" sz="1100" dirty="0">
              <a:solidFill>
                <a:srgbClr val="002060"/>
              </a:solidFill>
            </a:endParaRPr>
          </a:p>
        </p:txBody>
      </p:sp>
      <p:graphicFrame>
        <p:nvGraphicFramePr>
          <p:cNvPr id="13" name="Tabela 12"/>
          <p:cNvGraphicFramePr>
            <a:graphicFrameLocks noGrp="1"/>
          </p:cNvGraphicFramePr>
          <p:nvPr>
            <p:extLst>
              <p:ext uri="{D42A27DB-BD31-4B8C-83A1-F6EECF244321}">
                <p14:modId xmlns:p14="http://schemas.microsoft.com/office/powerpoint/2010/main" val="640115941"/>
              </p:ext>
            </p:extLst>
          </p:nvPr>
        </p:nvGraphicFramePr>
        <p:xfrm>
          <a:off x="6231365" y="1782469"/>
          <a:ext cx="5085819" cy="4357485"/>
        </p:xfrm>
        <a:graphic>
          <a:graphicData uri="http://schemas.openxmlformats.org/drawingml/2006/table">
            <a:tbl>
              <a:tblPr/>
              <a:tblGrid>
                <a:gridCol w="1439180">
                  <a:extLst>
                    <a:ext uri="{9D8B030D-6E8A-4147-A177-3AD203B41FA5}">
                      <a16:colId xmlns:a16="http://schemas.microsoft.com/office/drawing/2014/main" val="20000"/>
                    </a:ext>
                  </a:extLst>
                </a:gridCol>
                <a:gridCol w="3646639">
                  <a:extLst>
                    <a:ext uri="{9D8B030D-6E8A-4147-A177-3AD203B41FA5}">
                      <a16:colId xmlns:a16="http://schemas.microsoft.com/office/drawing/2014/main" val="20001"/>
                    </a:ext>
                  </a:extLst>
                </a:gridCol>
              </a:tblGrid>
              <a:tr h="269543">
                <a:tc>
                  <a:txBody>
                    <a:bodyPr/>
                    <a:lstStyle/>
                    <a:p>
                      <a:pPr algn="ctr" fontAlgn="b"/>
                      <a:r>
                        <a:rPr lang="pt-BR" sz="1000" b="1" i="0" u="none" strike="noStrike" dirty="0" err="1">
                          <a:solidFill>
                            <a:srgbClr val="FFFFFF"/>
                          </a:solidFill>
                          <a:effectLst/>
                          <a:latin typeface="+mn-lt"/>
                        </a:rPr>
                        <a:t>Equipment</a:t>
                      </a:r>
                      <a:r>
                        <a:rPr lang="pt-BR" sz="1000" b="1" i="0" u="none" strike="noStrike" dirty="0">
                          <a:solidFill>
                            <a:srgbClr val="FFFFFF"/>
                          </a:solidFill>
                          <a:effectLst/>
                          <a:latin typeface="+mn-lt"/>
                        </a:rPr>
                        <a:t> </a:t>
                      </a:r>
                      <a:r>
                        <a:rPr lang="pt-BR" sz="1000" b="1" i="0" u="none" strike="noStrike" dirty="0" err="1">
                          <a:solidFill>
                            <a:srgbClr val="FFFFFF"/>
                          </a:solidFill>
                          <a:effectLst/>
                          <a:latin typeface="+mn-lt"/>
                        </a:rPr>
                        <a:t>Failure</a:t>
                      </a:r>
                      <a:endParaRPr lang="pt-BR" sz="1000" b="1" i="0" u="none" strike="noStrike" dirty="0">
                        <a:solidFill>
                          <a:srgbClr val="FFFFFF"/>
                        </a:solidFill>
                        <a:effectLst/>
                        <a:latin typeface="Calibri"/>
                      </a:endParaRPr>
                    </a:p>
                  </a:txBody>
                  <a:tcPr marL="5323" marR="5323" marT="53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solidFill>
                  </a:tcPr>
                </a:tc>
                <a:tc>
                  <a:txBody>
                    <a:bodyPr/>
                    <a:lstStyle/>
                    <a:p>
                      <a:pPr algn="ctr" fontAlgn="b"/>
                      <a:r>
                        <a:rPr lang="pt-BR" sz="1000" b="1" i="0" u="none" strike="noStrike" dirty="0">
                          <a:solidFill>
                            <a:srgbClr val="FFFFFF"/>
                          </a:solidFill>
                          <a:effectLst/>
                          <a:latin typeface="+mn-lt"/>
                        </a:rPr>
                        <a:t>Root Cause</a:t>
                      </a:r>
                      <a:endParaRPr lang="pt-BR" sz="1000" b="1" i="0" u="none" strike="noStrike" dirty="0">
                        <a:solidFill>
                          <a:srgbClr val="FFFFFF"/>
                        </a:solidFill>
                        <a:effectLst/>
                        <a:latin typeface="Calibri"/>
                      </a:endParaRPr>
                    </a:p>
                  </a:txBody>
                  <a:tcPr marL="5323" marR="5323" marT="53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r h="807338">
                <a:tc>
                  <a:txBody>
                    <a:bodyPr/>
                    <a:lstStyle/>
                    <a:p>
                      <a:pPr algn="ctr" fontAlgn="t"/>
                      <a:r>
                        <a:rPr lang="pt-BR" sz="1400" b="1" i="0" u="none" strike="noStrike" dirty="0" err="1">
                          <a:solidFill>
                            <a:srgbClr val="000000"/>
                          </a:solidFill>
                          <a:effectLst/>
                          <a:latin typeface="+mn-lt"/>
                        </a:rPr>
                        <a:t>Inflator</a:t>
                      </a:r>
                      <a:endParaRPr lang="pt-BR" sz="1400" b="1" i="0" u="none" strike="noStrike" dirty="0">
                        <a:solidFill>
                          <a:srgbClr val="000000"/>
                        </a:solidFill>
                        <a:effectLst/>
                        <a:latin typeface="Calibri"/>
                      </a:endParaRPr>
                    </a:p>
                  </a:txBody>
                  <a:tcPr marL="5323" marR="5323" marT="53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l" fontAlgn="t"/>
                      <a:br>
                        <a:rPr lang="pt-BR" sz="1400" b="0" i="0" u="none" strike="noStrike" dirty="0">
                          <a:solidFill>
                            <a:srgbClr val="000000"/>
                          </a:solidFill>
                          <a:effectLst/>
                          <a:latin typeface="Calibri"/>
                        </a:rPr>
                      </a:br>
                      <a:r>
                        <a:rPr lang="en-US" sz="1400" dirty="0"/>
                        <a:t>Flow obstruction failures Lack of heating accessory Lack of equipment compatible with the heating accessory</a:t>
                      </a:r>
                      <a:endParaRPr lang="pt-BR" sz="1400" b="0" i="0" u="none" strike="noStrike" dirty="0">
                        <a:solidFill>
                          <a:srgbClr val="000000"/>
                        </a:solidFill>
                        <a:effectLst/>
                        <a:latin typeface="Calibri"/>
                      </a:endParaRPr>
                    </a:p>
                  </a:txBody>
                  <a:tcPr marL="5323" marR="5323" marT="53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1"/>
                  </a:ext>
                </a:extLst>
              </a:tr>
              <a:tr h="694831">
                <a:tc>
                  <a:txBody>
                    <a:bodyPr/>
                    <a:lstStyle/>
                    <a:p>
                      <a:pPr algn="ctr" fontAlgn="t"/>
                      <a:r>
                        <a:rPr lang="pt-BR" sz="1400" b="1" i="0" u="none" strike="noStrike" dirty="0" err="1">
                          <a:solidFill>
                            <a:srgbClr val="000000"/>
                          </a:solidFill>
                          <a:effectLst/>
                          <a:latin typeface="+mn-lt"/>
                        </a:rPr>
                        <a:t>Video</a:t>
                      </a:r>
                      <a:r>
                        <a:rPr lang="pt-BR" sz="1400" b="1" i="0" u="none" strike="noStrike" dirty="0">
                          <a:solidFill>
                            <a:srgbClr val="000000"/>
                          </a:solidFill>
                          <a:effectLst/>
                          <a:latin typeface="+mn-lt"/>
                        </a:rPr>
                        <a:t> System</a:t>
                      </a:r>
                      <a:endParaRPr lang="pt-BR" sz="1400" b="1" i="0" u="none" strike="noStrike" dirty="0">
                        <a:solidFill>
                          <a:srgbClr val="000000"/>
                        </a:solidFill>
                        <a:effectLst/>
                        <a:latin typeface="Calibri"/>
                      </a:endParaRPr>
                    </a:p>
                  </a:txBody>
                  <a:tcPr marL="5323" marR="5323" marT="53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l" fontAlgn="t"/>
                      <a:r>
                        <a:rPr lang="en-US" sz="1400" dirty="0"/>
                        <a:t>Interference in images caused by scalpels Head cable failures Poor video cabling contact Lack of proper configuration and many damaged optics</a:t>
                      </a:r>
                      <a:endParaRPr lang="pt-BR" sz="1400" b="0" i="0" u="none" strike="noStrike" dirty="0">
                        <a:solidFill>
                          <a:srgbClr val="000000"/>
                        </a:solidFill>
                        <a:effectLst/>
                        <a:latin typeface="Calibri"/>
                      </a:endParaRPr>
                    </a:p>
                  </a:txBody>
                  <a:tcPr marL="5323" marR="5323" marT="53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85000"/>
                      </a:schemeClr>
                    </a:solidFill>
                  </a:tcPr>
                </a:tc>
                <a:extLst>
                  <a:ext uri="{0D108BD9-81ED-4DB2-BD59-A6C34878D82A}">
                    <a16:rowId xmlns:a16="http://schemas.microsoft.com/office/drawing/2014/main" val="10002"/>
                  </a:ext>
                </a:extLst>
              </a:tr>
              <a:tr h="265472">
                <a:tc>
                  <a:txBody>
                    <a:bodyPr/>
                    <a:lstStyle/>
                    <a:p>
                      <a:pPr algn="ctr" fontAlgn="t"/>
                      <a:r>
                        <a:rPr lang="pt-BR" sz="1400" b="1" i="0" u="none" strike="noStrike" dirty="0">
                          <a:solidFill>
                            <a:srgbClr val="000000"/>
                          </a:solidFill>
                          <a:effectLst/>
                          <a:latin typeface="+mn-lt"/>
                        </a:rPr>
                        <a:t>Electric </a:t>
                      </a:r>
                      <a:r>
                        <a:rPr lang="pt-BR" sz="1400" b="1" i="0" u="none" strike="noStrike" dirty="0" err="1">
                          <a:solidFill>
                            <a:srgbClr val="000000"/>
                          </a:solidFill>
                          <a:effectLst/>
                          <a:latin typeface="+mn-lt"/>
                        </a:rPr>
                        <a:t>scalpel</a:t>
                      </a:r>
                      <a:endParaRPr lang="pt-BR" sz="1400" b="1" i="0" u="none" strike="noStrike" dirty="0">
                        <a:solidFill>
                          <a:srgbClr val="000000"/>
                        </a:solidFill>
                        <a:effectLst/>
                        <a:latin typeface="Calibri"/>
                      </a:endParaRPr>
                    </a:p>
                  </a:txBody>
                  <a:tcPr marL="5323" marR="5323" marT="53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l" fontAlgn="t"/>
                      <a:r>
                        <a:rPr lang="pt-BR" sz="1400" dirty="0" err="1"/>
                        <a:t>Control</a:t>
                      </a:r>
                      <a:r>
                        <a:rPr lang="pt-BR" sz="1400" dirty="0"/>
                        <a:t> pedal </a:t>
                      </a:r>
                      <a:r>
                        <a:rPr lang="pt-BR" sz="1400" dirty="0" err="1"/>
                        <a:t>failure</a:t>
                      </a:r>
                      <a:endParaRPr lang="pt-BR" sz="1400" b="0" i="0" u="none" strike="noStrike" dirty="0">
                        <a:solidFill>
                          <a:srgbClr val="000000"/>
                        </a:solidFill>
                        <a:effectLst/>
                        <a:latin typeface="Calibri"/>
                      </a:endParaRPr>
                    </a:p>
                  </a:txBody>
                  <a:tcPr marL="5323" marR="5323" marT="53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3"/>
                  </a:ext>
                </a:extLst>
              </a:tr>
              <a:tr h="1196753">
                <a:tc>
                  <a:txBody>
                    <a:bodyPr/>
                    <a:lstStyle/>
                    <a:p>
                      <a:pPr algn="ctr" fontAlgn="t"/>
                      <a:r>
                        <a:rPr lang="pt-BR" sz="1400" b="1" i="0" u="none" strike="noStrike" dirty="0" err="1">
                          <a:solidFill>
                            <a:srgbClr val="000000"/>
                          </a:solidFill>
                          <a:effectLst/>
                          <a:latin typeface="+mn-lt"/>
                        </a:rPr>
                        <a:t>Operating</a:t>
                      </a:r>
                      <a:r>
                        <a:rPr lang="pt-BR" sz="1400" b="1" i="0" u="none" strike="noStrike" dirty="0">
                          <a:solidFill>
                            <a:srgbClr val="000000"/>
                          </a:solidFill>
                          <a:effectLst/>
                          <a:latin typeface="+mn-lt"/>
                        </a:rPr>
                        <a:t> </a:t>
                      </a:r>
                      <a:r>
                        <a:rPr lang="pt-BR" sz="1400" b="1" i="0" u="none" strike="noStrike" dirty="0" err="1">
                          <a:solidFill>
                            <a:srgbClr val="000000"/>
                          </a:solidFill>
                          <a:effectLst/>
                          <a:latin typeface="+mn-lt"/>
                        </a:rPr>
                        <a:t>Table</a:t>
                      </a:r>
                      <a:endParaRPr lang="pt-BR" sz="1400" b="1" i="0" u="none" strike="noStrike" dirty="0">
                        <a:solidFill>
                          <a:srgbClr val="000000"/>
                        </a:solidFill>
                        <a:effectLst/>
                        <a:latin typeface="Calibri"/>
                      </a:endParaRPr>
                    </a:p>
                  </a:txBody>
                  <a:tcPr marL="5323" marR="5323" marT="53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l" fontAlgn="t"/>
                      <a:r>
                        <a:rPr lang="en-US" sz="1400" dirty="0"/>
                        <a:t>Magnus Table: Movement failure Hydraulic problems Remote control failure Sensor failures. </a:t>
                      </a:r>
                      <a:r>
                        <a:rPr lang="en-US" sz="1400" dirty="0" err="1"/>
                        <a:t>Betastar</a:t>
                      </a:r>
                      <a:r>
                        <a:rPr lang="en-US" sz="1400" dirty="0"/>
                        <a:t> Table: Remote control failure Damage to the fairing Collisions of the table with other objects</a:t>
                      </a:r>
                      <a:endParaRPr lang="pt-BR" sz="1400" b="0" i="0" u="none" strike="noStrike" dirty="0">
                        <a:solidFill>
                          <a:srgbClr val="000000"/>
                        </a:solidFill>
                        <a:effectLst/>
                        <a:latin typeface="Calibri"/>
                      </a:endParaRPr>
                    </a:p>
                  </a:txBody>
                  <a:tcPr marL="5323" marR="5323" marT="53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85000"/>
                      </a:schemeClr>
                    </a:solidFill>
                  </a:tcPr>
                </a:tc>
                <a:extLst>
                  <a:ext uri="{0D108BD9-81ED-4DB2-BD59-A6C34878D82A}">
                    <a16:rowId xmlns:a16="http://schemas.microsoft.com/office/drawing/2014/main" val="10004"/>
                  </a:ext>
                </a:extLst>
              </a:tr>
              <a:tr h="1040093">
                <a:tc>
                  <a:txBody>
                    <a:bodyPr/>
                    <a:lstStyle/>
                    <a:p>
                      <a:pPr algn="ctr" fontAlgn="t"/>
                      <a:r>
                        <a:rPr lang="pt-BR" sz="1400" b="1" i="0" u="none" strike="noStrike" dirty="0" err="1">
                          <a:solidFill>
                            <a:srgbClr val="000000"/>
                          </a:solidFill>
                          <a:effectLst/>
                          <a:latin typeface="+mn-lt"/>
                        </a:rPr>
                        <a:t>Anaesthesia</a:t>
                      </a:r>
                      <a:endParaRPr lang="pt-BR" sz="1400" b="1" i="0" u="none" strike="noStrike" dirty="0">
                        <a:solidFill>
                          <a:srgbClr val="000000"/>
                        </a:solidFill>
                        <a:effectLst/>
                        <a:latin typeface="Calibri"/>
                      </a:endParaRPr>
                    </a:p>
                  </a:txBody>
                  <a:tcPr marL="5323" marR="5323" marT="53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l" fontAlgn="t"/>
                      <a:r>
                        <a:rPr lang="pt-BR" sz="1400" b="0" i="0" u="none" strike="noStrike" dirty="0">
                          <a:solidFill>
                            <a:srgbClr val="000000"/>
                          </a:solidFill>
                          <a:effectLst/>
                          <a:latin typeface="+mn-lt"/>
                        </a:rPr>
                        <a:t>Falhas relacionadas a display e misturadores de gases (GE) </a:t>
                      </a:r>
                    </a:p>
                    <a:p>
                      <a:pPr algn="l" fontAlgn="t"/>
                      <a:r>
                        <a:rPr lang="pt-BR" sz="1400" b="0" i="0" u="none" strike="noStrike" dirty="0">
                          <a:solidFill>
                            <a:srgbClr val="000000"/>
                          </a:solidFill>
                          <a:effectLst/>
                          <a:latin typeface="+mn-lt"/>
                        </a:rPr>
                        <a:t>Falhas no sistema de medição de gases (</a:t>
                      </a:r>
                      <a:r>
                        <a:rPr lang="pt-BR" sz="1400" b="0" i="0" u="none" strike="noStrike" dirty="0" err="1">
                          <a:solidFill>
                            <a:srgbClr val="000000"/>
                          </a:solidFill>
                          <a:effectLst/>
                          <a:latin typeface="+mn-lt"/>
                        </a:rPr>
                        <a:t>Drager</a:t>
                      </a:r>
                      <a:r>
                        <a:rPr lang="pt-BR" sz="1400" b="0" i="0" u="none" strike="noStrike" dirty="0">
                          <a:solidFill>
                            <a:srgbClr val="000000"/>
                          </a:solidFill>
                          <a:effectLst/>
                          <a:latin typeface="+mn-lt"/>
                        </a:rPr>
                        <a:t>)</a:t>
                      </a:r>
                    </a:p>
                    <a:p>
                      <a:pPr algn="l" fontAlgn="t"/>
                      <a:r>
                        <a:rPr lang="pt-BR" sz="1400" b="0" i="0" u="none" strike="noStrike" dirty="0">
                          <a:solidFill>
                            <a:srgbClr val="000000"/>
                          </a:solidFill>
                          <a:effectLst/>
                          <a:latin typeface="+mn-lt"/>
                        </a:rPr>
                        <a:t>Falha do sensor </a:t>
                      </a:r>
                      <a:r>
                        <a:rPr lang="pt-BR" sz="1400" b="0" i="0" u="none" strike="noStrike" dirty="0" err="1">
                          <a:solidFill>
                            <a:srgbClr val="000000"/>
                          </a:solidFill>
                          <a:effectLst/>
                          <a:latin typeface="+mn-lt"/>
                        </a:rPr>
                        <a:t>Spirolog</a:t>
                      </a:r>
                      <a:r>
                        <a:rPr lang="pt-BR" sz="1400" b="0" i="0" u="none" strike="noStrike" baseline="0" dirty="0">
                          <a:solidFill>
                            <a:srgbClr val="000000"/>
                          </a:solidFill>
                          <a:effectLst/>
                          <a:latin typeface="+mn-lt"/>
                        </a:rPr>
                        <a:t> (</a:t>
                      </a:r>
                      <a:r>
                        <a:rPr lang="pt-BR" sz="1400" b="0" i="0" u="none" strike="noStrike" baseline="0" dirty="0" err="1">
                          <a:solidFill>
                            <a:srgbClr val="000000"/>
                          </a:solidFill>
                          <a:effectLst/>
                          <a:latin typeface="+mn-lt"/>
                        </a:rPr>
                        <a:t>Drager</a:t>
                      </a:r>
                      <a:r>
                        <a:rPr lang="pt-BR" sz="1400" b="0" i="0" u="none" strike="noStrike" baseline="0" dirty="0">
                          <a:solidFill>
                            <a:srgbClr val="000000"/>
                          </a:solidFill>
                          <a:effectLst/>
                          <a:latin typeface="+mn-lt"/>
                        </a:rPr>
                        <a:t>)</a:t>
                      </a:r>
                      <a:r>
                        <a:rPr lang="pt-BR" sz="1400" b="0" i="0" u="none" strike="noStrike" dirty="0">
                          <a:solidFill>
                            <a:srgbClr val="000000"/>
                          </a:solidFill>
                          <a:effectLst/>
                          <a:latin typeface="+mn-lt"/>
                        </a:rPr>
                        <a:t> </a:t>
                      </a:r>
                    </a:p>
                    <a:p>
                      <a:pPr algn="l" fontAlgn="t"/>
                      <a:r>
                        <a:rPr lang="pt-BR" sz="1400" b="0" i="0" u="none" strike="noStrike" dirty="0">
                          <a:solidFill>
                            <a:srgbClr val="000000"/>
                          </a:solidFill>
                          <a:effectLst/>
                          <a:latin typeface="+mn-lt"/>
                        </a:rPr>
                        <a:t>falha de motor  (</a:t>
                      </a:r>
                      <a:r>
                        <a:rPr lang="pt-BR" sz="1400" b="0" i="0" u="none" strike="noStrike" dirty="0" err="1">
                          <a:solidFill>
                            <a:srgbClr val="000000"/>
                          </a:solidFill>
                          <a:effectLst/>
                          <a:latin typeface="+mn-lt"/>
                        </a:rPr>
                        <a:t>Drager</a:t>
                      </a:r>
                      <a:r>
                        <a:rPr lang="pt-BR" sz="1400" b="0" i="0" u="none" strike="noStrike" dirty="0">
                          <a:solidFill>
                            <a:srgbClr val="000000"/>
                          </a:solidFill>
                          <a:effectLst/>
                          <a:latin typeface="+mn-lt"/>
                        </a:rPr>
                        <a:t>)</a:t>
                      </a:r>
                    </a:p>
                  </a:txBody>
                  <a:tcPr marL="5323" marR="5323" marT="53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5"/>
                  </a:ext>
                </a:extLst>
              </a:tr>
            </a:tbl>
          </a:graphicData>
        </a:graphic>
      </p:graphicFrame>
      <p:graphicFrame>
        <p:nvGraphicFramePr>
          <p:cNvPr id="19" name="Tabela 18"/>
          <p:cNvGraphicFramePr>
            <a:graphicFrameLocks noGrp="1"/>
          </p:cNvGraphicFramePr>
          <p:nvPr>
            <p:extLst>
              <p:ext uri="{D42A27DB-BD31-4B8C-83A1-F6EECF244321}">
                <p14:modId xmlns:p14="http://schemas.microsoft.com/office/powerpoint/2010/main" val="1548801345"/>
              </p:ext>
            </p:extLst>
          </p:nvPr>
        </p:nvGraphicFramePr>
        <p:xfrm>
          <a:off x="990600" y="1785071"/>
          <a:ext cx="4970037" cy="4354883"/>
        </p:xfrm>
        <a:graphic>
          <a:graphicData uri="http://schemas.openxmlformats.org/drawingml/2006/table">
            <a:tbl>
              <a:tblPr/>
              <a:tblGrid>
                <a:gridCol w="1243276">
                  <a:extLst>
                    <a:ext uri="{9D8B030D-6E8A-4147-A177-3AD203B41FA5}">
                      <a16:colId xmlns:a16="http://schemas.microsoft.com/office/drawing/2014/main" val="20000"/>
                    </a:ext>
                  </a:extLst>
                </a:gridCol>
                <a:gridCol w="3726761">
                  <a:extLst>
                    <a:ext uri="{9D8B030D-6E8A-4147-A177-3AD203B41FA5}">
                      <a16:colId xmlns:a16="http://schemas.microsoft.com/office/drawing/2014/main" val="20001"/>
                    </a:ext>
                  </a:extLst>
                </a:gridCol>
              </a:tblGrid>
              <a:tr h="347954">
                <a:tc>
                  <a:txBody>
                    <a:bodyPr/>
                    <a:lstStyle/>
                    <a:p>
                      <a:pPr algn="ctr" fontAlgn="t"/>
                      <a:r>
                        <a:rPr lang="pt-BR" sz="1000" dirty="0" err="1"/>
                        <a:t>assembly</a:t>
                      </a:r>
                      <a:r>
                        <a:rPr lang="pt-BR" sz="1000" dirty="0"/>
                        <a:t> </a:t>
                      </a:r>
                      <a:r>
                        <a:rPr lang="pt-BR" sz="1000" dirty="0" err="1"/>
                        <a:t>failure</a:t>
                      </a:r>
                      <a:endParaRPr lang="pt-BR" sz="1000" b="1" i="0" u="none" strike="noStrike" dirty="0">
                        <a:solidFill>
                          <a:srgbClr val="FFFFFF"/>
                        </a:solidFill>
                        <a:effectLst/>
                        <a:latin typeface="Calibri"/>
                      </a:endParaRPr>
                    </a:p>
                  </a:txBody>
                  <a:tcPr marL="7239" marR="7239" marT="72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solidFill>
                  </a:tcPr>
                </a:tc>
                <a:tc>
                  <a:txBody>
                    <a:bodyPr/>
                    <a:lstStyle/>
                    <a:p>
                      <a:pPr algn="ctr" fontAlgn="t"/>
                      <a:r>
                        <a:rPr lang="pt-BR" sz="1000" dirty="0"/>
                        <a:t>root cause</a:t>
                      </a:r>
                      <a:endParaRPr lang="pt-BR" sz="1000" b="1" i="0" u="none" strike="noStrike" dirty="0">
                        <a:solidFill>
                          <a:srgbClr val="FFFFFF"/>
                        </a:solidFill>
                        <a:effectLst/>
                        <a:latin typeface="Calibri"/>
                      </a:endParaRPr>
                    </a:p>
                  </a:txBody>
                  <a:tcPr marL="7239" marR="7239" marT="72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r h="802897">
                <a:tc>
                  <a:txBody>
                    <a:bodyPr/>
                    <a:lstStyle/>
                    <a:p>
                      <a:pPr algn="ctr" fontAlgn="t"/>
                      <a:r>
                        <a:rPr lang="pt-BR" sz="1400" b="1" i="0" u="none" strike="noStrike" dirty="0" err="1">
                          <a:solidFill>
                            <a:srgbClr val="000000"/>
                          </a:solidFill>
                          <a:effectLst/>
                          <a:latin typeface="+mn-lt"/>
                        </a:rPr>
                        <a:t>Video</a:t>
                      </a:r>
                      <a:r>
                        <a:rPr lang="pt-BR" sz="1400" b="1" i="0" u="none" strike="noStrike" dirty="0">
                          <a:solidFill>
                            <a:srgbClr val="000000"/>
                          </a:solidFill>
                          <a:effectLst/>
                          <a:latin typeface="+mn-lt"/>
                        </a:rPr>
                        <a:t> System</a:t>
                      </a:r>
                      <a:endParaRPr lang="pt-BR" sz="1400" b="1" i="0" u="none" strike="noStrike" dirty="0">
                        <a:solidFill>
                          <a:srgbClr val="000000"/>
                        </a:solidFill>
                        <a:effectLst/>
                        <a:latin typeface="Calibri"/>
                      </a:endParaRPr>
                    </a:p>
                  </a:txBody>
                  <a:tcPr marL="7239" marR="7239" marT="72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95000"/>
                      </a:schemeClr>
                    </a:solidFill>
                  </a:tcPr>
                </a:tc>
                <a:tc>
                  <a:txBody>
                    <a:bodyPr/>
                    <a:lstStyle/>
                    <a:p>
                      <a:pPr algn="l" fontAlgn="t"/>
                      <a:br>
                        <a:rPr lang="en-US" sz="1400" dirty="0"/>
                      </a:br>
                      <a:r>
                        <a:rPr lang="en-US" sz="1400" b="0" i="0" kern="1200" dirty="0">
                          <a:solidFill>
                            <a:schemeClr val="tx1"/>
                          </a:solidFill>
                          <a:effectLst/>
                          <a:latin typeface="+mn-lt"/>
                          <a:ea typeface="+mn-ea"/>
                          <a:cs typeface="+mn-cs"/>
                        </a:rPr>
                        <a:t>Lack of color configuration on screens Lack of image routing</a:t>
                      </a:r>
                      <a:endParaRPr lang="pt-BR" sz="1400" b="0" i="0" u="none" strike="noStrike" dirty="0">
                        <a:solidFill>
                          <a:srgbClr val="000000"/>
                        </a:solidFill>
                        <a:effectLst/>
                        <a:latin typeface="Calibri"/>
                      </a:endParaRPr>
                    </a:p>
                  </a:txBody>
                  <a:tcPr marL="7239" marR="7239" marT="72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95000"/>
                      </a:schemeClr>
                    </a:solidFill>
                  </a:tcPr>
                </a:tc>
                <a:extLst>
                  <a:ext uri="{0D108BD9-81ED-4DB2-BD59-A6C34878D82A}">
                    <a16:rowId xmlns:a16="http://schemas.microsoft.com/office/drawing/2014/main" val="10001"/>
                  </a:ext>
                </a:extLst>
              </a:tr>
              <a:tr h="954582">
                <a:tc>
                  <a:txBody>
                    <a:bodyPr/>
                    <a:lstStyle/>
                    <a:p>
                      <a:pPr algn="ctr" fontAlgn="t"/>
                      <a:r>
                        <a:rPr lang="pt-BR" sz="1400" b="1" i="0" u="none" strike="noStrike" dirty="0" err="1">
                          <a:solidFill>
                            <a:srgbClr val="000000"/>
                          </a:solidFill>
                          <a:effectLst/>
                          <a:latin typeface="+mn-lt"/>
                        </a:rPr>
                        <a:t>Liposuction</a:t>
                      </a:r>
                      <a:endParaRPr lang="pt-BR" sz="1400" b="1" i="0" u="none" strike="noStrike" dirty="0">
                        <a:solidFill>
                          <a:srgbClr val="000000"/>
                        </a:solidFill>
                        <a:effectLst/>
                        <a:latin typeface="Calibri"/>
                      </a:endParaRPr>
                    </a:p>
                  </a:txBody>
                  <a:tcPr marL="7239" marR="7239" marT="72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l" fontAlgn="t"/>
                      <a:br>
                        <a:rPr lang="en-US" sz="1400" dirty="0"/>
                      </a:br>
                      <a:r>
                        <a:rPr lang="en-US" sz="1400" b="0" i="0" kern="1200" dirty="0">
                          <a:solidFill>
                            <a:schemeClr val="tx1"/>
                          </a:solidFill>
                          <a:effectLst/>
                          <a:latin typeface="+mn-lt"/>
                          <a:ea typeface="+mn-ea"/>
                          <a:cs typeface="+mn-cs"/>
                        </a:rPr>
                        <a:t>Provision of equipment with missing connector nozzles, leaks or noise.</a:t>
                      </a:r>
                      <a:endParaRPr lang="pt-BR" sz="1400" b="0" i="0" u="none" strike="noStrike" dirty="0">
                        <a:solidFill>
                          <a:srgbClr val="000000"/>
                        </a:solidFill>
                        <a:effectLst/>
                        <a:latin typeface="Calibri"/>
                      </a:endParaRPr>
                    </a:p>
                  </a:txBody>
                  <a:tcPr marL="7239" marR="7239" marT="72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2"/>
                  </a:ext>
                </a:extLst>
              </a:tr>
              <a:tr h="1178921">
                <a:tc>
                  <a:txBody>
                    <a:bodyPr/>
                    <a:lstStyle/>
                    <a:p>
                      <a:pPr algn="ctr" fontAlgn="t"/>
                      <a:r>
                        <a:rPr lang="pt-BR" sz="900" b="1" i="0" u="none" strike="noStrike" dirty="0" err="1">
                          <a:solidFill>
                            <a:srgbClr val="000000"/>
                          </a:solidFill>
                          <a:effectLst/>
                          <a:latin typeface="+mn-lt"/>
                        </a:rPr>
                        <a:t>Infusion</a:t>
                      </a:r>
                      <a:r>
                        <a:rPr lang="pt-BR" sz="900" b="1" i="0" u="none" strike="noStrike" dirty="0">
                          <a:solidFill>
                            <a:srgbClr val="000000"/>
                          </a:solidFill>
                          <a:effectLst/>
                          <a:latin typeface="+mn-lt"/>
                        </a:rPr>
                        <a:t> pumps</a:t>
                      </a:r>
                      <a:endParaRPr lang="pt-BR" sz="900" b="1" i="0" u="none" strike="noStrike" dirty="0">
                        <a:solidFill>
                          <a:srgbClr val="000000"/>
                        </a:solidFill>
                        <a:effectLst/>
                        <a:latin typeface="Calibri"/>
                      </a:endParaRPr>
                    </a:p>
                  </a:txBody>
                  <a:tcPr marL="7239" marR="7239" marT="72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95000"/>
                      </a:schemeClr>
                    </a:solidFill>
                  </a:tcPr>
                </a:tc>
                <a:tc>
                  <a:txBody>
                    <a:bodyPr/>
                    <a:lstStyle/>
                    <a:p>
                      <a:pPr algn="l" fontAlgn="t"/>
                      <a:r>
                        <a:rPr lang="en-US" sz="1400" dirty="0"/>
                        <a:t>Lack of standard pumps in the room, Lack of charge in the batteries. Failures during the start of the procedure</a:t>
                      </a:r>
                      <a:endParaRPr lang="pt-BR" sz="1400" b="0" i="0" u="none" strike="noStrike" dirty="0">
                        <a:solidFill>
                          <a:srgbClr val="000000"/>
                        </a:solidFill>
                        <a:effectLst/>
                        <a:latin typeface="Calibri"/>
                      </a:endParaRPr>
                    </a:p>
                  </a:txBody>
                  <a:tcPr marL="7239" marR="7239" marT="72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95000"/>
                      </a:schemeClr>
                    </a:solidFill>
                  </a:tcPr>
                </a:tc>
                <a:extLst>
                  <a:ext uri="{0D108BD9-81ED-4DB2-BD59-A6C34878D82A}">
                    <a16:rowId xmlns:a16="http://schemas.microsoft.com/office/drawing/2014/main" val="10003"/>
                  </a:ext>
                </a:extLst>
              </a:tr>
              <a:tr h="1070529">
                <a:tc>
                  <a:txBody>
                    <a:bodyPr/>
                    <a:lstStyle/>
                    <a:p>
                      <a:pPr algn="ctr" fontAlgn="t"/>
                      <a:r>
                        <a:rPr lang="pt-BR" sz="900" b="1" i="0" u="none" strike="noStrike" dirty="0">
                          <a:solidFill>
                            <a:srgbClr val="000000"/>
                          </a:solidFill>
                          <a:effectLst/>
                          <a:latin typeface="+mn-lt"/>
                        </a:rPr>
                        <a:t>Power </a:t>
                      </a:r>
                      <a:r>
                        <a:rPr lang="pt-BR" sz="900" b="1" i="0" u="none" strike="noStrike" dirty="0" err="1">
                          <a:solidFill>
                            <a:srgbClr val="000000"/>
                          </a:solidFill>
                          <a:effectLst/>
                          <a:latin typeface="+mn-lt"/>
                        </a:rPr>
                        <a:t>Cables</a:t>
                      </a:r>
                      <a:endParaRPr lang="pt-BR" sz="900" b="1" i="0" u="none" strike="noStrike" dirty="0">
                        <a:solidFill>
                          <a:srgbClr val="000000"/>
                        </a:solidFill>
                        <a:effectLst/>
                        <a:latin typeface="Calibri"/>
                      </a:endParaRPr>
                    </a:p>
                  </a:txBody>
                  <a:tcPr marL="7239" marR="7239" marT="72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l" fontAlgn="t"/>
                      <a:r>
                        <a:rPr lang="en-US" sz="900" dirty="0"/>
                        <a:t>Equipment found in a room without cables or with cables of inadequate length.</a:t>
                      </a:r>
                      <a:br>
                        <a:rPr lang="pt-BR" sz="900" b="0" i="0" u="none" strike="noStrike" dirty="0">
                          <a:solidFill>
                            <a:srgbClr val="000000"/>
                          </a:solidFill>
                          <a:effectLst/>
                          <a:latin typeface="Calibri"/>
                        </a:rPr>
                      </a:br>
                      <a:endParaRPr lang="pt-BR" sz="900" b="0" i="0" u="none" strike="noStrike" dirty="0">
                        <a:solidFill>
                          <a:srgbClr val="000000"/>
                        </a:solidFill>
                        <a:effectLst/>
                        <a:latin typeface="Calibri"/>
                      </a:endParaRPr>
                    </a:p>
                  </a:txBody>
                  <a:tcPr marL="7239" marR="7239" marT="72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4"/>
                  </a:ext>
                </a:extLst>
              </a:tr>
            </a:tbl>
          </a:graphicData>
        </a:graphic>
      </p:graphicFrame>
      <p:sp>
        <p:nvSpPr>
          <p:cNvPr id="23" name="CaixaDeTexto 22"/>
          <p:cNvSpPr txBox="1"/>
          <p:nvPr/>
        </p:nvSpPr>
        <p:spPr>
          <a:xfrm>
            <a:off x="1615025" y="6008030"/>
            <a:ext cx="3876136" cy="907941"/>
          </a:xfrm>
          <a:prstGeom prst="rect">
            <a:avLst/>
          </a:prstGeom>
          <a:noFill/>
        </p:spPr>
        <p:txBody>
          <a:bodyPr wrap="square" rtlCol="0">
            <a:spAutoFit/>
          </a:bodyPr>
          <a:lstStyle/>
          <a:p>
            <a:pPr algn="just">
              <a:buNone/>
            </a:pPr>
            <a:br>
              <a:rPr lang="en-US" sz="900" dirty="0"/>
            </a:br>
            <a:r>
              <a:rPr lang="en-US" sz="1100" b="0" i="0" dirty="0">
                <a:solidFill>
                  <a:srgbClr val="1F1F1F"/>
                </a:solidFill>
                <a:effectLst/>
                <a:highlight>
                  <a:srgbClr val="F8F9FA"/>
                </a:highlight>
                <a:latin typeface="Arial" panose="020B0604020202020204" pitchFamily="34" charset="0"/>
              </a:rPr>
              <a:t>The analysis of failures in the surgical room assembly process points mainly to failures in the assembly of video systems, liposuction machines, infusion pumps and lack of power cables.</a:t>
            </a:r>
            <a:endParaRPr lang="pt-BR" sz="1100" dirty="0">
              <a:solidFill>
                <a:srgbClr val="002060"/>
              </a:solidFill>
            </a:endParaRPr>
          </a:p>
        </p:txBody>
      </p:sp>
      <p:sp>
        <p:nvSpPr>
          <p:cNvPr id="17" name="Título 1"/>
          <p:cNvSpPr txBox="1">
            <a:spLocks/>
          </p:cNvSpPr>
          <p:nvPr/>
        </p:nvSpPr>
        <p:spPr>
          <a:xfrm>
            <a:off x="1747304" y="1464192"/>
            <a:ext cx="3879968" cy="231061"/>
          </a:xfrm>
          <a:prstGeom prst="rect">
            <a:avLst/>
          </a:prstGeom>
        </p:spPr>
        <p:txBody>
          <a:bodyPr/>
          <a:lstStyle>
            <a:lvl1pPr algn="ctr" rtl="0" eaLnBrk="0" fontAlgn="base" hangingPunct="0">
              <a:spcBef>
                <a:spcPct val="0"/>
              </a:spcBef>
              <a:spcAft>
                <a:spcPct val="0"/>
              </a:spcAft>
              <a:defRPr sz="4400">
                <a:solidFill>
                  <a:srgbClr val="00599B"/>
                </a:solidFill>
                <a:latin typeface="+mj-lt"/>
                <a:ea typeface="+mj-ea"/>
                <a:cs typeface="+mj-cs"/>
              </a:defRPr>
            </a:lvl1pPr>
            <a:lvl2pPr algn="ctr" rtl="0" eaLnBrk="0" fontAlgn="base" hangingPunct="0">
              <a:spcBef>
                <a:spcPct val="0"/>
              </a:spcBef>
              <a:spcAft>
                <a:spcPct val="0"/>
              </a:spcAft>
              <a:defRPr sz="4400">
                <a:solidFill>
                  <a:srgbClr val="00599B"/>
                </a:solidFill>
                <a:latin typeface="Arial" pitchFamily="34" charset="0"/>
              </a:defRPr>
            </a:lvl2pPr>
            <a:lvl3pPr algn="ctr" rtl="0" eaLnBrk="0" fontAlgn="base" hangingPunct="0">
              <a:spcBef>
                <a:spcPct val="0"/>
              </a:spcBef>
              <a:spcAft>
                <a:spcPct val="0"/>
              </a:spcAft>
              <a:defRPr sz="4400">
                <a:solidFill>
                  <a:srgbClr val="00599B"/>
                </a:solidFill>
                <a:latin typeface="Arial" pitchFamily="34" charset="0"/>
              </a:defRPr>
            </a:lvl3pPr>
            <a:lvl4pPr algn="ctr" rtl="0" eaLnBrk="0" fontAlgn="base" hangingPunct="0">
              <a:spcBef>
                <a:spcPct val="0"/>
              </a:spcBef>
              <a:spcAft>
                <a:spcPct val="0"/>
              </a:spcAft>
              <a:defRPr sz="4400">
                <a:solidFill>
                  <a:srgbClr val="00599B"/>
                </a:solidFill>
                <a:latin typeface="Arial" pitchFamily="34" charset="0"/>
              </a:defRPr>
            </a:lvl4pPr>
            <a:lvl5pPr algn="ctr" rtl="0" eaLnBrk="0" fontAlgn="base" hangingPunct="0">
              <a:spcBef>
                <a:spcPct val="0"/>
              </a:spcBef>
              <a:spcAft>
                <a:spcPct val="0"/>
              </a:spcAft>
              <a:defRPr sz="4400">
                <a:solidFill>
                  <a:srgbClr val="00599B"/>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a:buNone/>
              <a:defRPr/>
            </a:pPr>
            <a:r>
              <a:rPr lang="pt-BR" sz="1200" b="1" dirty="0">
                <a:solidFill>
                  <a:srgbClr val="FF9900"/>
                </a:solidFill>
                <a:ea typeface="+mn-ea"/>
                <a:cs typeface="Arial" charset="0"/>
              </a:rPr>
              <a:t>Assembly </a:t>
            </a:r>
            <a:r>
              <a:rPr lang="pt-BR" sz="1200" b="1" dirty="0" err="1">
                <a:solidFill>
                  <a:srgbClr val="FF9900"/>
                </a:solidFill>
                <a:ea typeface="+mn-ea"/>
                <a:cs typeface="Arial" charset="0"/>
              </a:rPr>
              <a:t>failure</a:t>
            </a:r>
            <a:endParaRPr lang="pt-BR" sz="1200" dirty="0">
              <a:solidFill>
                <a:srgbClr val="FF9900"/>
              </a:solidFill>
              <a:ea typeface="+mn-ea"/>
              <a:cs typeface="Arial" charset="0"/>
            </a:endParaRPr>
          </a:p>
        </p:txBody>
      </p:sp>
      <p:sp>
        <p:nvSpPr>
          <p:cNvPr id="18" name="Título 1"/>
          <p:cNvSpPr txBox="1">
            <a:spLocks/>
          </p:cNvSpPr>
          <p:nvPr/>
        </p:nvSpPr>
        <p:spPr>
          <a:xfrm>
            <a:off x="6456040" y="1477265"/>
            <a:ext cx="3879968" cy="231061"/>
          </a:xfrm>
          <a:prstGeom prst="rect">
            <a:avLst/>
          </a:prstGeom>
        </p:spPr>
        <p:txBody>
          <a:bodyPr/>
          <a:lstStyle>
            <a:lvl1pPr algn="ctr" rtl="0" eaLnBrk="0" fontAlgn="base" hangingPunct="0">
              <a:spcBef>
                <a:spcPct val="0"/>
              </a:spcBef>
              <a:spcAft>
                <a:spcPct val="0"/>
              </a:spcAft>
              <a:defRPr sz="4400">
                <a:solidFill>
                  <a:srgbClr val="00599B"/>
                </a:solidFill>
                <a:latin typeface="+mj-lt"/>
                <a:ea typeface="+mj-ea"/>
                <a:cs typeface="+mj-cs"/>
              </a:defRPr>
            </a:lvl1pPr>
            <a:lvl2pPr algn="ctr" rtl="0" eaLnBrk="0" fontAlgn="base" hangingPunct="0">
              <a:spcBef>
                <a:spcPct val="0"/>
              </a:spcBef>
              <a:spcAft>
                <a:spcPct val="0"/>
              </a:spcAft>
              <a:defRPr sz="4400">
                <a:solidFill>
                  <a:srgbClr val="00599B"/>
                </a:solidFill>
                <a:latin typeface="Arial" pitchFamily="34" charset="0"/>
              </a:defRPr>
            </a:lvl2pPr>
            <a:lvl3pPr algn="ctr" rtl="0" eaLnBrk="0" fontAlgn="base" hangingPunct="0">
              <a:spcBef>
                <a:spcPct val="0"/>
              </a:spcBef>
              <a:spcAft>
                <a:spcPct val="0"/>
              </a:spcAft>
              <a:defRPr sz="4400">
                <a:solidFill>
                  <a:srgbClr val="00599B"/>
                </a:solidFill>
                <a:latin typeface="Arial" pitchFamily="34" charset="0"/>
              </a:defRPr>
            </a:lvl3pPr>
            <a:lvl4pPr algn="ctr" rtl="0" eaLnBrk="0" fontAlgn="base" hangingPunct="0">
              <a:spcBef>
                <a:spcPct val="0"/>
              </a:spcBef>
              <a:spcAft>
                <a:spcPct val="0"/>
              </a:spcAft>
              <a:defRPr sz="4400">
                <a:solidFill>
                  <a:srgbClr val="00599B"/>
                </a:solidFill>
                <a:latin typeface="Arial" pitchFamily="34" charset="0"/>
              </a:defRPr>
            </a:lvl4pPr>
            <a:lvl5pPr algn="ctr" rtl="0" eaLnBrk="0" fontAlgn="base" hangingPunct="0">
              <a:spcBef>
                <a:spcPct val="0"/>
              </a:spcBef>
              <a:spcAft>
                <a:spcPct val="0"/>
              </a:spcAft>
              <a:defRPr sz="4400">
                <a:solidFill>
                  <a:srgbClr val="00599B"/>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a:buNone/>
              <a:defRPr/>
            </a:pPr>
            <a:r>
              <a:rPr lang="pt-BR" sz="1200" b="1" dirty="0" err="1">
                <a:solidFill>
                  <a:srgbClr val="FF9900"/>
                </a:solidFill>
                <a:ea typeface="+mn-ea"/>
                <a:cs typeface="Arial" charset="0"/>
              </a:rPr>
              <a:t>Equipment</a:t>
            </a:r>
            <a:r>
              <a:rPr lang="pt-BR" sz="1200" b="1" dirty="0">
                <a:solidFill>
                  <a:srgbClr val="FF9900"/>
                </a:solidFill>
                <a:ea typeface="+mn-ea"/>
                <a:cs typeface="Arial" charset="0"/>
              </a:rPr>
              <a:t> </a:t>
            </a:r>
            <a:r>
              <a:rPr lang="pt-BR" sz="1200" b="1" dirty="0" err="1">
                <a:solidFill>
                  <a:srgbClr val="FF9900"/>
                </a:solidFill>
                <a:ea typeface="+mn-ea"/>
                <a:cs typeface="Arial" charset="0"/>
              </a:rPr>
              <a:t>failure</a:t>
            </a:r>
            <a:endParaRPr lang="pt-BR" sz="1200" dirty="0">
              <a:solidFill>
                <a:srgbClr val="FF9900"/>
              </a:solidFill>
              <a:ea typeface="+mn-ea"/>
              <a:cs typeface="Arial" charset="0"/>
            </a:endParaRPr>
          </a:p>
        </p:txBody>
      </p:sp>
      <p:sp>
        <p:nvSpPr>
          <p:cNvPr id="21" name="CaixaDeTexto 20"/>
          <p:cNvSpPr txBox="1"/>
          <p:nvPr/>
        </p:nvSpPr>
        <p:spPr>
          <a:xfrm>
            <a:off x="1712540" y="1287168"/>
            <a:ext cx="8343901" cy="230832"/>
          </a:xfrm>
          <a:prstGeom prst="rect">
            <a:avLst/>
          </a:prstGeom>
          <a:noFill/>
        </p:spPr>
        <p:txBody>
          <a:bodyPr wrap="square" rtlCol="0">
            <a:spAutoFit/>
          </a:bodyPr>
          <a:lstStyle/>
          <a:p>
            <a:pPr algn="just">
              <a:buNone/>
            </a:pPr>
            <a:r>
              <a:rPr lang="en-US" sz="900">
                <a:solidFill>
                  <a:srgbClr val="002060"/>
                </a:solidFill>
              </a:rPr>
              <a:t>For the analysis, the information from the service level monitor and the service orders generated in the period from January to December 2018 were considered</a:t>
            </a:r>
            <a:endParaRPr lang="pt-BR" sz="900" dirty="0">
              <a:solidFill>
                <a:srgbClr val="002060"/>
              </a:solidFill>
            </a:endParaRPr>
          </a:p>
        </p:txBody>
      </p:sp>
      <p:pic>
        <p:nvPicPr>
          <p:cNvPr id="4" name="Imagem 3">
            <a:extLst>
              <a:ext uri="{FF2B5EF4-FFF2-40B4-BE49-F238E27FC236}">
                <a16:creationId xmlns:a16="http://schemas.microsoft.com/office/drawing/2014/main" id="{8744B526-08E6-F0E6-F10A-20CB90EC9190}"/>
              </a:ext>
            </a:extLst>
          </p:cNvPr>
          <p:cNvPicPr>
            <a:picLocks noChangeAspect="1"/>
          </p:cNvPicPr>
          <p:nvPr/>
        </p:nvPicPr>
        <p:blipFill>
          <a:blip r:embed="rId3"/>
          <a:stretch>
            <a:fillRect/>
          </a:stretch>
        </p:blipFill>
        <p:spPr>
          <a:xfrm>
            <a:off x="11201262" y="6056498"/>
            <a:ext cx="990738" cy="657317"/>
          </a:xfrm>
          <a:prstGeom prst="rect">
            <a:avLst/>
          </a:prstGeom>
        </p:spPr>
      </p:pic>
    </p:spTree>
    <p:extLst>
      <p:ext uri="{BB962C8B-B14F-4D97-AF65-F5344CB8AC3E}">
        <p14:creationId xmlns:p14="http://schemas.microsoft.com/office/powerpoint/2010/main" val="135998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9816" y="2060849"/>
            <a:ext cx="3159432" cy="2989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7" name="Diagrama 16">
            <a:hlinkClick r:id="rId3" action="ppaction://hlinkfile"/>
          </p:cNvPr>
          <p:cNvGraphicFramePr/>
          <p:nvPr/>
        </p:nvGraphicFramePr>
        <p:xfrm>
          <a:off x="2783632" y="1626696"/>
          <a:ext cx="6408712" cy="425057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6323" name="Line 18"/>
          <p:cNvSpPr>
            <a:spLocks noChangeShapeType="1"/>
          </p:cNvSpPr>
          <p:nvPr/>
        </p:nvSpPr>
        <p:spPr bwMode="auto">
          <a:xfrm>
            <a:off x="1519238" y="935038"/>
            <a:ext cx="9144001" cy="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nchor="ctr"/>
          <a:lstStyle/>
          <a:p>
            <a:pPr eaLnBrk="1" hangingPunct="1">
              <a:lnSpc>
                <a:spcPct val="100000"/>
              </a:lnSpc>
              <a:spcBef>
                <a:spcPct val="0"/>
              </a:spcBef>
              <a:buFontTx/>
              <a:buNone/>
            </a:pPr>
            <a:endParaRPr lang="pt-BR">
              <a:cs typeface="Arial" charset="0"/>
            </a:endParaRPr>
          </a:p>
        </p:txBody>
      </p:sp>
      <p:sp>
        <p:nvSpPr>
          <p:cNvPr id="19" name="CaixaDeTexto 44"/>
          <p:cNvSpPr txBox="1">
            <a:spLocks noChangeArrowheads="1"/>
          </p:cNvSpPr>
          <p:nvPr/>
        </p:nvSpPr>
        <p:spPr bwMode="auto">
          <a:xfrm>
            <a:off x="7536160" y="2498354"/>
            <a:ext cx="18000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eaLnBrk="0" hangingPunct="0">
              <a:defRPr sz="2400">
                <a:solidFill>
                  <a:srgbClr val="1D2F68"/>
                </a:solidFill>
                <a:latin typeface="Arial" charset="0"/>
                <a:cs typeface="Arial" charset="0"/>
              </a:defRPr>
            </a:lvl1pPr>
            <a:lvl2pPr marL="742950" indent="-285750" eaLnBrk="0" hangingPunct="0">
              <a:defRPr sz="2400">
                <a:solidFill>
                  <a:srgbClr val="1D2F68"/>
                </a:solidFill>
                <a:latin typeface="Arial" charset="0"/>
                <a:cs typeface="Arial" charset="0"/>
              </a:defRPr>
            </a:lvl2pPr>
            <a:lvl3pPr marL="1143000" indent="-228600" eaLnBrk="0" hangingPunct="0">
              <a:defRPr sz="2400">
                <a:solidFill>
                  <a:srgbClr val="1D2F68"/>
                </a:solidFill>
                <a:latin typeface="Arial" charset="0"/>
                <a:cs typeface="Arial" charset="0"/>
              </a:defRPr>
            </a:lvl3pPr>
            <a:lvl4pPr marL="1600200" indent="-228600" eaLnBrk="0" hangingPunct="0">
              <a:defRPr sz="2400">
                <a:solidFill>
                  <a:srgbClr val="1D2F68"/>
                </a:solidFill>
                <a:latin typeface="Arial" charset="0"/>
                <a:cs typeface="Arial" charset="0"/>
              </a:defRPr>
            </a:lvl4pPr>
            <a:lvl5pPr marL="2057400" indent="-228600" eaLnBrk="0" hangingPunct="0">
              <a:defRPr sz="2400">
                <a:solidFill>
                  <a:srgbClr val="1D2F68"/>
                </a:solidFill>
                <a:latin typeface="Arial" charset="0"/>
                <a:cs typeface="Arial" charset="0"/>
              </a:defRPr>
            </a:lvl5pPr>
            <a:lvl6pPr marL="2514600" indent="-228600" eaLnBrk="0" fontAlgn="base" hangingPunct="0">
              <a:spcBef>
                <a:spcPct val="0"/>
              </a:spcBef>
              <a:spcAft>
                <a:spcPct val="0"/>
              </a:spcAft>
              <a:defRPr sz="2400">
                <a:solidFill>
                  <a:srgbClr val="1D2F68"/>
                </a:solidFill>
                <a:latin typeface="Arial" charset="0"/>
                <a:cs typeface="Arial" charset="0"/>
              </a:defRPr>
            </a:lvl6pPr>
            <a:lvl7pPr marL="2971800" indent="-228600" eaLnBrk="0" fontAlgn="base" hangingPunct="0">
              <a:spcBef>
                <a:spcPct val="0"/>
              </a:spcBef>
              <a:spcAft>
                <a:spcPct val="0"/>
              </a:spcAft>
              <a:defRPr sz="2400">
                <a:solidFill>
                  <a:srgbClr val="1D2F68"/>
                </a:solidFill>
                <a:latin typeface="Arial" charset="0"/>
                <a:cs typeface="Arial" charset="0"/>
              </a:defRPr>
            </a:lvl7pPr>
            <a:lvl8pPr marL="3429000" indent="-228600" eaLnBrk="0" fontAlgn="base" hangingPunct="0">
              <a:spcBef>
                <a:spcPct val="0"/>
              </a:spcBef>
              <a:spcAft>
                <a:spcPct val="0"/>
              </a:spcAft>
              <a:defRPr sz="2400">
                <a:solidFill>
                  <a:srgbClr val="1D2F68"/>
                </a:solidFill>
                <a:latin typeface="Arial" charset="0"/>
                <a:cs typeface="Arial" charset="0"/>
              </a:defRPr>
            </a:lvl8pPr>
            <a:lvl9pPr marL="3886200" indent="-228600" eaLnBrk="0" fontAlgn="base" hangingPunct="0">
              <a:spcBef>
                <a:spcPct val="0"/>
              </a:spcBef>
              <a:spcAft>
                <a:spcPct val="0"/>
              </a:spcAft>
              <a:defRPr sz="2400">
                <a:solidFill>
                  <a:srgbClr val="1D2F68"/>
                </a:solidFill>
                <a:latin typeface="Arial" charset="0"/>
                <a:cs typeface="Arial" charset="0"/>
              </a:defRPr>
            </a:lvl9pPr>
          </a:lstStyle>
          <a:p>
            <a:pPr>
              <a:buNone/>
            </a:pPr>
            <a:r>
              <a:rPr lang="pt-BR" sz="1100" dirty="0"/>
              <a:t>     </a:t>
            </a:r>
            <a:r>
              <a:rPr lang="pt-BR" sz="1100" dirty="0" err="1"/>
              <a:t>Establish</a:t>
            </a:r>
            <a:r>
              <a:rPr lang="pt-BR" sz="1100" dirty="0"/>
              <a:t> </a:t>
            </a:r>
            <a:r>
              <a:rPr lang="pt-BR" sz="1100" dirty="0" err="1"/>
              <a:t>uniform</a:t>
            </a:r>
            <a:r>
              <a:rPr lang="pt-BR" sz="1100" dirty="0"/>
              <a:t> </a:t>
            </a:r>
            <a:r>
              <a:rPr lang="pt-BR" sz="1100" dirty="0" err="1"/>
              <a:t>room</a:t>
            </a:r>
            <a:r>
              <a:rPr lang="pt-BR" sz="1100" dirty="0"/>
              <a:t> </a:t>
            </a:r>
            <a:r>
              <a:rPr lang="pt-BR" sz="1100" dirty="0" err="1"/>
              <a:t>check</a:t>
            </a:r>
            <a:r>
              <a:rPr lang="pt-BR" sz="1100" dirty="0"/>
              <a:t> </a:t>
            </a:r>
            <a:r>
              <a:rPr lang="pt-BR" sz="1100" dirty="0" err="1"/>
              <a:t>process</a:t>
            </a:r>
            <a:endParaRPr lang="pt-BR" sz="1100" dirty="0"/>
          </a:p>
        </p:txBody>
      </p:sp>
      <p:sp>
        <p:nvSpPr>
          <p:cNvPr id="20" name="CaixaDeTexto 44"/>
          <p:cNvSpPr txBox="1">
            <a:spLocks noChangeArrowheads="1"/>
          </p:cNvSpPr>
          <p:nvPr/>
        </p:nvSpPr>
        <p:spPr bwMode="auto">
          <a:xfrm>
            <a:off x="4838382" y="5229200"/>
            <a:ext cx="2875279"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eaLnBrk="0" hangingPunct="0">
              <a:defRPr sz="2400">
                <a:solidFill>
                  <a:srgbClr val="1D2F68"/>
                </a:solidFill>
                <a:latin typeface="Arial" charset="0"/>
                <a:cs typeface="Arial" charset="0"/>
              </a:defRPr>
            </a:lvl1pPr>
            <a:lvl2pPr marL="742950" indent="-285750" eaLnBrk="0" hangingPunct="0">
              <a:defRPr sz="2400">
                <a:solidFill>
                  <a:srgbClr val="1D2F68"/>
                </a:solidFill>
                <a:latin typeface="Arial" charset="0"/>
                <a:cs typeface="Arial" charset="0"/>
              </a:defRPr>
            </a:lvl2pPr>
            <a:lvl3pPr marL="1143000" indent="-228600" eaLnBrk="0" hangingPunct="0">
              <a:defRPr sz="2400">
                <a:solidFill>
                  <a:srgbClr val="1D2F68"/>
                </a:solidFill>
                <a:latin typeface="Arial" charset="0"/>
                <a:cs typeface="Arial" charset="0"/>
              </a:defRPr>
            </a:lvl3pPr>
            <a:lvl4pPr marL="1600200" indent="-228600" eaLnBrk="0" hangingPunct="0">
              <a:defRPr sz="2400">
                <a:solidFill>
                  <a:srgbClr val="1D2F68"/>
                </a:solidFill>
                <a:latin typeface="Arial" charset="0"/>
                <a:cs typeface="Arial" charset="0"/>
              </a:defRPr>
            </a:lvl4pPr>
            <a:lvl5pPr marL="2057400" indent="-228600" eaLnBrk="0" hangingPunct="0">
              <a:defRPr sz="2400">
                <a:solidFill>
                  <a:srgbClr val="1D2F68"/>
                </a:solidFill>
                <a:latin typeface="Arial" charset="0"/>
                <a:cs typeface="Arial" charset="0"/>
              </a:defRPr>
            </a:lvl5pPr>
            <a:lvl6pPr marL="2514600" indent="-228600" eaLnBrk="0" fontAlgn="base" hangingPunct="0">
              <a:spcBef>
                <a:spcPct val="0"/>
              </a:spcBef>
              <a:spcAft>
                <a:spcPct val="0"/>
              </a:spcAft>
              <a:defRPr sz="2400">
                <a:solidFill>
                  <a:srgbClr val="1D2F68"/>
                </a:solidFill>
                <a:latin typeface="Arial" charset="0"/>
                <a:cs typeface="Arial" charset="0"/>
              </a:defRPr>
            </a:lvl6pPr>
            <a:lvl7pPr marL="2971800" indent="-228600" eaLnBrk="0" fontAlgn="base" hangingPunct="0">
              <a:spcBef>
                <a:spcPct val="0"/>
              </a:spcBef>
              <a:spcAft>
                <a:spcPct val="0"/>
              </a:spcAft>
              <a:defRPr sz="2400">
                <a:solidFill>
                  <a:srgbClr val="1D2F68"/>
                </a:solidFill>
                <a:latin typeface="Arial" charset="0"/>
                <a:cs typeface="Arial" charset="0"/>
              </a:defRPr>
            </a:lvl7pPr>
            <a:lvl8pPr marL="3429000" indent="-228600" eaLnBrk="0" fontAlgn="base" hangingPunct="0">
              <a:spcBef>
                <a:spcPct val="0"/>
              </a:spcBef>
              <a:spcAft>
                <a:spcPct val="0"/>
              </a:spcAft>
              <a:defRPr sz="2400">
                <a:solidFill>
                  <a:srgbClr val="1D2F68"/>
                </a:solidFill>
                <a:latin typeface="Arial" charset="0"/>
                <a:cs typeface="Arial" charset="0"/>
              </a:defRPr>
            </a:lvl8pPr>
            <a:lvl9pPr marL="3886200" indent="-228600" eaLnBrk="0" fontAlgn="base" hangingPunct="0">
              <a:spcBef>
                <a:spcPct val="0"/>
              </a:spcBef>
              <a:spcAft>
                <a:spcPct val="0"/>
              </a:spcAft>
              <a:defRPr sz="2400">
                <a:solidFill>
                  <a:srgbClr val="1D2F68"/>
                </a:solidFill>
                <a:latin typeface="Arial" charset="0"/>
                <a:cs typeface="Arial" charset="0"/>
              </a:defRPr>
            </a:lvl9pPr>
          </a:lstStyle>
          <a:p>
            <a:pPr algn="ctr">
              <a:buNone/>
            </a:pPr>
            <a:r>
              <a:rPr lang="en-US" sz="1100" dirty="0"/>
              <a:t>Start process of recording and traceability of the assembly process</a:t>
            </a:r>
            <a:endParaRPr lang="pt-BR" sz="1100" dirty="0"/>
          </a:p>
        </p:txBody>
      </p:sp>
      <p:sp>
        <p:nvSpPr>
          <p:cNvPr id="22" name="CaixaDeTexto 44"/>
          <p:cNvSpPr txBox="1">
            <a:spLocks noChangeArrowheads="1"/>
          </p:cNvSpPr>
          <p:nvPr/>
        </p:nvSpPr>
        <p:spPr bwMode="auto">
          <a:xfrm>
            <a:off x="2351584" y="2492897"/>
            <a:ext cx="2088032"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eaLnBrk="0" hangingPunct="0">
              <a:defRPr sz="2400">
                <a:solidFill>
                  <a:srgbClr val="1D2F68"/>
                </a:solidFill>
                <a:latin typeface="Arial" charset="0"/>
                <a:cs typeface="Arial" charset="0"/>
              </a:defRPr>
            </a:lvl1pPr>
            <a:lvl2pPr marL="742950" indent="-285750" eaLnBrk="0" hangingPunct="0">
              <a:defRPr sz="2400">
                <a:solidFill>
                  <a:srgbClr val="1D2F68"/>
                </a:solidFill>
                <a:latin typeface="Arial" charset="0"/>
                <a:cs typeface="Arial" charset="0"/>
              </a:defRPr>
            </a:lvl2pPr>
            <a:lvl3pPr marL="1143000" indent="-228600" eaLnBrk="0" hangingPunct="0">
              <a:defRPr sz="2400">
                <a:solidFill>
                  <a:srgbClr val="1D2F68"/>
                </a:solidFill>
                <a:latin typeface="Arial" charset="0"/>
                <a:cs typeface="Arial" charset="0"/>
              </a:defRPr>
            </a:lvl3pPr>
            <a:lvl4pPr marL="1600200" indent="-228600" eaLnBrk="0" hangingPunct="0">
              <a:defRPr sz="2400">
                <a:solidFill>
                  <a:srgbClr val="1D2F68"/>
                </a:solidFill>
                <a:latin typeface="Arial" charset="0"/>
                <a:cs typeface="Arial" charset="0"/>
              </a:defRPr>
            </a:lvl4pPr>
            <a:lvl5pPr marL="2057400" indent="-228600" eaLnBrk="0" hangingPunct="0">
              <a:defRPr sz="2400">
                <a:solidFill>
                  <a:srgbClr val="1D2F68"/>
                </a:solidFill>
                <a:latin typeface="Arial" charset="0"/>
                <a:cs typeface="Arial" charset="0"/>
              </a:defRPr>
            </a:lvl5pPr>
            <a:lvl6pPr marL="2514600" indent="-228600" eaLnBrk="0" fontAlgn="base" hangingPunct="0">
              <a:spcBef>
                <a:spcPct val="0"/>
              </a:spcBef>
              <a:spcAft>
                <a:spcPct val="0"/>
              </a:spcAft>
              <a:defRPr sz="2400">
                <a:solidFill>
                  <a:srgbClr val="1D2F68"/>
                </a:solidFill>
                <a:latin typeface="Arial" charset="0"/>
                <a:cs typeface="Arial" charset="0"/>
              </a:defRPr>
            </a:lvl6pPr>
            <a:lvl7pPr marL="2971800" indent="-228600" eaLnBrk="0" fontAlgn="base" hangingPunct="0">
              <a:spcBef>
                <a:spcPct val="0"/>
              </a:spcBef>
              <a:spcAft>
                <a:spcPct val="0"/>
              </a:spcAft>
              <a:defRPr sz="2400">
                <a:solidFill>
                  <a:srgbClr val="1D2F68"/>
                </a:solidFill>
                <a:latin typeface="Arial" charset="0"/>
                <a:cs typeface="Arial" charset="0"/>
              </a:defRPr>
            </a:lvl7pPr>
            <a:lvl8pPr marL="3429000" indent="-228600" eaLnBrk="0" fontAlgn="base" hangingPunct="0">
              <a:spcBef>
                <a:spcPct val="0"/>
              </a:spcBef>
              <a:spcAft>
                <a:spcPct val="0"/>
              </a:spcAft>
              <a:defRPr sz="2400">
                <a:solidFill>
                  <a:srgbClr val="1D2F68"/>
                </a:solidFill>
                <a:latin typeface="Arial" charset="0"/>
                <a:cs typeface="Arial" charset="0"/>
              </a:defRPr>
            </a:lvl8pPr>
            <a:lvl9pPr marL="3886200" indent="-228600" eaLnBrk="0" fontAlgn="base" hangingPunct="0">
              <a:spcBef>
                <a:spcPct val="0"/>
              </a:spcBef>
              <a:spcAft>
                <a:spcPct val="0"/>
              </a:spcAft>
              <a:defRPr sz="2400">
                <a:solidFill>
                  <a:srgbClr val="1D2F68"/>
                </a:solidFill>
                <a:latin typeface="Arial" charset="0"/>
                <a:cs typeface="Arial" charset="0"/>
              </a:defRPr>
            </a:lvl9pPr>
          </a:lstStyle>
          <a:p>
            <a:pPr>
              <a:buNone/>
            </a:pPr>
            <a:r>
              <a:rPr lang="pt-BR" sz="1100" dirty="0" err="1"/>
              <a:t>List</a:t>
            </a:r>
            <a:r>
              <a:rPr lang="pt-BR" sz="1100" dirty="0"/>
              <a:t> </a:t>
            </a:r>
            <a:r>
              <a:rPr lang="pt-BR" sz="1100" dirty="0" err="1"/>
              <a:t>the</a:t>
            </a:r>
            <a:r>
              <a:rPr lang="pt-BR" sz="1100" dirty="0"/>
              <a:t> </a:t>
            </a:r>
            <a:r>
              <a:rPr lang="pt-BR" sz="1100" dirty="0" err="1"/>
              <a:t>essential</a:t>
            </a:r>
            <a:r>
              <a:rPr lang="pt-BR" sz="1100" dirty="0"/>
              <a:t> points </a:t>
            </a:r>
            <a:r>
              <a:rPr lang="pt-BR" sz="1100" dirty="0" err="1"/>
              <a:t>to</a:t>
            </a:r>
            <a:r>
              <a:rPr lang="pt-BR" sz="1100" dirty="0"/>
              <a:t> </a:t>
            </a:r>
            <a:r>
              <a:rPr lang="pt-BR" sz="1100" dirty="0" err="1"/>
              <a:t>be</a:t>
            </a:r>
            <a:r>
              <a:rPr lang="pt-BR" sz="1100" dirty="0"/>
              <a:t> </a:t>
            </a:r>
            <a:r>
              <a:rPr lang="pt-BR" sz="1100" dirty="0" err="1"/>
              <a:t>checked</a:t>
            </a:r>
            <a:r>
              <a:rPr lang="pt-BR" sz="1100" dirty="0"/>
              <a:t> </a:t>
            </a:r>
            <a:r>
              <a:rPr lang="pt-BR" sz="1100" dirty="0" err="1"/>
              <a:t>during</a:t>
            </a:r>
            <a:r>
              <a:rPr lang="pt-BR" sz="1100" dirty="0"/>
              <a:t> </a:t>
            </a:r>
            <a:r>
              <a:rPr lang="pt-BR" sz="1100" dirty="0" err="1"/>
              <a:t>each</a:t>
            </a:r>
            <a:r>
              <a:rPr lang="pt-BR" sz="1100" dirty="0"/>
              <a:t> </a:t>
            </a:r>
            <a:r>
              <a:rPr lang="pt-BR" sz="1100" dirty="0" err="1"/>
              <a:t>surgical</a:t>
            </a:r>
            <a:r>
              <a:rPr lang="pt-BR" sz="1100" dirty="0"/>
              <a:t> </a:t>
            </a:r>
            <a:r>
              <a:rPr lang="pt-BR" sz="1100" dirty="0" err="1"/>
              <a:t>assembly</a:t>
            </a:r>
            <a:r>
              <a:rPr lang="pt-BR" sz="1100" dirty="0"/>
              <a:t> </a:t>
            </a:r>
            <a:r>
              <a:rPr lang="pt-BR" sz="1100" dirty="0" err="1"/>
              <a:t>process</a:t>
            </a:r>
            <a:endParaRPr lang="pt-BR" sz="1100" dirty="0"/>
          </a:p>
        </p:txBody>
      </p:sp>
      <p:sp>
        <p:nvSpPr>
          <p:cNvPr id="37" name="Retângulo 36"/>
          <p:cNvSpPr/>
          <p:nvPr/>
        </p:nvSpPr>
        <p:spPr>
          <a:xfrm>
            <a:off x="1536700" y="1488196"/>
            <a:ext cx="9144000" cy="276999"/>
          </a:xfrm>
          <a:prstGeom prst="rect">
            <a:avLst/>
          </a:prstGeom>
          <a:noFill/>
          <a:ln>
            <a:noFill/>
          </a:ln>
        </p:spPr>
        <p:txBody>
          <a:bodyPr>
            <a:spAutoFit/>
          </a:bodyPr>
          <a:lstStyle/>
          <a:p>
            <a:pPr marL="342900" indent="-342900" algn="ctr">
              <a:spcBef>
                <a:spcPct val="50000"/>
              </a:spcBef>
              <a:defRPr/>
            </a:pPr>
            <a:r>
              <a:rPr lang="en-US" sz="1200" b="1" dirty="0">
                <a:solidFill>
                  <a:schemeClr val="accent2">
                    <a:lumMod val="75000"/>
                  </a:schemeClr>
                </a:solidFill>
                <a:latin typeface="Arial" pitchFamily="34" charset="0"/>
                <a:cs typeface="Arial" charset="0"/>
              </a:rPr>
              <a:t>Main steps to be developed with the implementation of the checklist</a:t>
            </a:r>
            <a:endParaRPr lang="pt-BR" sz="1200" b="1" dirty="0">
              <a:solidFill>
                <a:schemeClr val="accent2">
                  <a:lumMod val="75000"/>
                </a:schemeClr>
              </a:solidFill>
              <a:latin typeface="Arial" pitchFamily="34" charset="0"/>
              <a:cs typeface="Arial" charset="0"/>
            </a:endParaRPr>
          </a:p>
        </p:txBody>
      </p:sp>
      <p:sp>
        <p:nvSpPr>
          <p:cNvPr id="36" name="Título 1"/>
          <p:cNvSpPr txBox="1">
            <a:spLocks/>
          </p:cNvSpPr>
          <p:nvPr/>
        </p:nvSpPr>
        <p:spPr>
          <a:xfrm>
            <a:off x="2567609" y="116633"/>
            <a:ext cx="7043737" cy="419523"/>
          </a:xfrm>
          <a:prstGeom prst="rect">
            <a:avLst/>
          </a:prstGeom>
        </p:spPr>
        <p:txBody>
          <a:bodyPr/>
          <a:lstStyle>
            <a:lvl1pPr algn="ctr" rtl="0" eaLnBrk="0" fontAlgn="base" hangingPunct="0">
              <a:spcBef>
                <a:spcPct val="0"/>
              </a:spcBef>
              <a:spcAft>
                <a:spcPct val="0"/>
              </a:spcAft>
              <a:defRPr sz="4400">
                <a:solidFill>
                  <a:srgbClr val="00599B"/>
                </a:solidFill>
                <a:latin typeface="+mj-lt"/>
                <a:ea typeface="+mj-ea"/>
                <a:cs typeface="+mj-cs"/>
              </a:defRPr>
            </a:lvl1pPr>
            <a:lvl2pPr algn="ctr" rtl="0" eaLnBrk="0" fontAlgn="base" hangingPunct="0">
              <a:spcBef>
                <a:spcPct val="0"/>
              </a:spcBef>
              <a:spcAft>
                <a:spcPct val="0"/>
              </a:spcAft>
              <a:defRPr sz="4400">
                <a:solidFill>
                  <a:srgbClr val="00599B"/>
                </a:solidFill>
                <a:latin typeface="Arial" pitchFamily="34" charset="0"/>
              </a:defRPr>
            </a:lvl2pPr>
            <a:lvl3pPr algn="ctr" rtl="0" eaLnBrk="0" fontAlgn="base" hangingPunct="0">
              <a:spcBef>
                <a:spcPct val="0"/>
              </a:spcBef>
              <a:spcAft>
                <a:spcPct val="0"/>
              </a:spcAft>
              <a:defRPr sz="4400">
                <a:solidFill>
                  <a:srgbClr val="00599B"/>
                </a:solidFill>
                <a:latin typeface="Arial" pitchFamily="34" charset="0"/>
              </a:defRPr>
            </a:lvl3pPr>
            <a:lvl4pPr algn="ctr" rtl="0" eaLnBrk="0" fontAlgn="base" hangingPunct="0">
              <a:spcBef>
                <a:spcPct val="0"/>
              </a:spcBef>
              <a:spcAft>
                <a:spcPct val="0"/>
              </a:spcAft>
              <a:defRPr sz="4400">
                <a:solidFill>
                  <a:srgbClr val="00599B"/>
                </a:solidFill>
                <a:latin typeface="Arial" pitchFamily="34" charset="0"/>
              </a:defRPr>
            </a:lvl4pPr>
            <a:lvl5pPr algn="ctr" rtl="0" eaLnBrk="0" fontAlgn="base" hangingPunct="0">
              <a:spcBef>
                <a:spcPct val="0"/>
              </a:spcBef>
              <a:spcAft>
                <a:spcPct val="0"/>
              </a:spcAft>
              <a:defRPr sz="4400">
                <a:solidFill>
                  <a:srgbClr val="00599B"/>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marL="342900" indent="-342900">
              <a:spcBef>
                <a:spcPct val="50000"/>
              </a:spcBef>
            </a:pPr>
            <a:r>
              <a:rPr lang="en-US" altLang="pt-BR" sz="1600" b="1" dirty="0">
                <a:solidFill>
                  <a:srgbClr val="1D2F68"/>
                </a:solidFill>
                <a:latin typeface="Arial" charset="0"/>
                <a:ea typeface="+mn-ea"/>
                <a:cs typeface="Arial" charset="0"/>
              </a:rPr>
              <a:t>Review of the operational model of Clinical Engineering in the Operating Room</a:t>
            </a:r>
            <a:endParaRPr lang="pt-BR" sz="1600" b="1" dirty="0">
              <a:solidFill>
                <a:srgbClr val="1D2F68"/>
              </a:solidFill>
              <a:latin typeface="Arial" charset="0"/>
              <a:ea typeface="+mn-ea"/>
              <a:cs typeface="Arial" charset="0"/>
            </a:endParaRPr>
          </a:p>
        </p:txBody>
      </p:sp>
      <p:sp>
        <p:nvSpPr>
          <p:cNvPr id="38" name="Text Box 4"/>
          <p:cNvSpPr txBox="1">
            <a:spLocks noChangeArrowheads="1"/>
          </p:cNvSpPr>
          <p:nvPr/>
        </p:nvSpPr>
        <p:spPr bwMode="auto">
          <a:xfrm>
            <a:off x="1536700" y="908720"/>
            <a:ext cx="912653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rgbClr val="1D2F68"/>
                </a:solidFill>
                <a:latin typeface="Arial" charset="0"/>
                <a:cs typeface="Arial" charset="0"/>
              </a:defRPr>
            </a:lvl1pPr>
            <a:lvl2pPr marL="742950" indent="-285750" eaLnBrk="0" hangingPunct="0">
              <a:defRPr sz="2400">
                <a:solidFill>
                  <a:srgbClr val="1D2F68"/>
                </a:solidFill>
                <a:latin typeface="Arial" charset="0"/>
                <a:cs typeface="Arial" charset="0"/>
              </a:defRPr>
            </a:lvl2pPr>
            <a:lvl3pPr marL="1143000" indent="-228600" eaLnBrk="0" hangingPunct="0">
              <a:defRPr sz="2400">
                <a:solidFill>
                  <a:srgbClr val="1D2F68"/>
                </a:solidFill>
                <a:latin typeface="Arial" charset="0"/>
                <a:cs typeface="Arial" charset="0"/>
              </a:defRPr>
            </a:lvl3pPr>
            <a:lvl4pPr marL="1600200" indent="-228600" eaLnBrk="0" hangingPunct="0">
              <a:defRPr sz="2400">
                <a:solidFill>
                  <a:srgbClr val="1D2F68"/>
                </a:solidFill>
                <a:latin typeface="Arial" charset="0"/>
                <a:cs typeface="Arial" charset="0"/>
              </a:defRPr>
            </a:lvl4pPr>
            <a:lvl5pPr marL="2057400" indent="-228600" eaLnBrk="0" hangingPunct="0">
              <a:defRPr sz="2400">
                <a:solidFill>
                  <a:srgbClr val="1D2F68"/>
                </a:solidFill>
                <a:latin typeface="Arial" charset="0"/>
                <a:cs typeface="Arial" charset="0"/>
              </a:defRPr>
            </a:lvl5pPr>
            <a:lvl6pPr marL="2514600" indent="-228600" eaLnBrk="0" fontAlgn="base" hangingPunct="0">
              <a:spcBef>
                <a:spcPct val="0"/>
              </a:spcBef>
              <a:spcAft>
                <a:spcPct val="0"/>
              </a:spcAft>
              <a:defRPr sz="2400">
                <a:solidFill>
                  <a:srgbClr val="1D2F68"/>
                </a:solidFill>
                <a:latin typeface="Arial" charset="0"/>
                <a:cs typeface="Arial" charset="0"/>
              </a:defRPr>
            </a:lvl6pPr>
            <a:lvl7pPr marL="2971800" indent="-228600" eaLnBrk="0" fontAlgn="base" hangingPunct="0">
              <a:spcBef>
                <a:spcPct val="0"/>
              </a:spcBef>
              <a:spcAft>
                <a:spcPct val="0"/>
              </a:spcAft>
              <a:defRPr sz="2400">
                <a:solidFill>
                  <a:srgbClr val="1D2F68"/>
                </a:solidFill>
                <a:latin typeface="Arial" charset="0"/>
                <a:cs typeface="Arial" charset="0"/>
              </a:defRPr>
            </a:lvl7pPr>
            <a:lvl8pPr marL="3429000" indent="-228600" eaLnBrk="0" fontAlgn="base" hangingPunct="0">
              <a:spcBef>
                <a:spcPct val="0"/>
              </a:spcBef>
              <a:spcAft>
                <a:spcPct val="0"/>
              </a:spcAft>
              <a:defRPr sz="2400">
                <a:solidFill>
                  <a:srgbClr val="1D2F68"/>
                </a:solidFill>
                <a:latin typeface="Arial" charset="0"/>
                <a:cs typeface="Arial" charset="0"/>
              </a:defRPr>
            </a:lvl8pPr>
            <a:lvl9pPr marL="3886200" indent="-228600" eaLnBrk="0" fontAlgn="base" hangingPunct="0">
              <a:spcBef>
                <a:spcPct val="0"/>
              </a:spcBef>
              <a:spcAft>
                <a:spcPct val="0"/>
              </a:spcAft>
              <a:defRPr sz="2400">
                <a:solidFill>
                  <a:srgbClr val="1D2F68"/>
                </a:solidFill>
                <a:latin typeface="Arial" charset="0"/>
                <a:cs typeface="Arial" charset="0"/>
              </a:defRPr>
            </a:lvl9pPr>
          </a:lstStyle>
          <a:p>
            <a:pPr algn="ctr">
              <a:spcBef>
                <a:spcPct val="0"/>
              </a:spcBef>
            </a:pPr>
            <a:r>
              <a:rPr lang="pt-BR" sz="1600" b="1" dirty="0" err="1">
                <a:solidFill>
                  <a:srgbClr val="EB8F07"/>
                </a:solidFill>
              </a:rPr>
              <a:t>Creation</a:t>
            </a:r>
            <a:r>
              <a:rPr lang="pt-BR" sz="1600" b="1" dirty="0">
                <a:solidFill>
                  <a:srgbClr val="EB8F07"/>
                </a:solidFill>
              </a:rPr>
              <a:t> </a:t>
            </a:r>
            <a:r>
              <a:rPr lang="pt-BR" sz="1600" b="1" dirty="0" err="1">
                <a:solidFill>
                  <a:srgbClr val="EB8F07"/>
                </a:solidFill>
              </a:rPr>
              <a:t>of</a:t>
            </a:r>
            <a:r>
              <a:rPr lang="pt-BR" sz="1600" b="1" dirty="0">
                <a:solidFill>
                  <a:srgbClr val="EB8F07"/>
                </a:solidFill>
              </a:rPr>
              <a:t> </a:t>
            </a:r>
            <a:r>
              <a:rPr lang="pt-BR" sz="1600" b="1" dirty="0" err="1">
                <a:solidFill>
                  <a:srgbClr val="EB8F07"/>
                </a:solidFill>
              </a:rPr>
              <a:t>Check</a:t>
            </a:r>
            <a:r>
              <a:rPr lang="pt-BR" sz="1600" b="1" dirty="0">
                <a:solidFill>
                  <a:srgbClr val="EB8F07"/>
                </a:solidFill>
              </a:rPr>
              <a:t> </a:t>
            </a:r>
            <a:r>
              <a:rPr lang="pt-BR" sz="1600" b="1" dirty="0" err="1">
                <a:solidFill>
                  <a:srgbClr val="EB8F07"/>
                </a:solidFill>
              </a:rPr>
              <a:t>list</a:t>
            </a:r>
            <a:endParaRPr lang="pt-BR" sz="1200" b="1" dirty="0">
              <a:solidFill>
                <a:srgbClr val="EB8F07"/>
              </a:solidFill>
            </a:endParaRPr>
          </a:p>
        </p:txBody>
      </p:sp>
      <p:sp>
        <p:nvSpPr>
          <p:cNvPr id="39" name="CaixaDeTexto 38"/>
          <p:cNvSpPr txBox="1"/>
          <p:nvPr/>
        </p:nvSpPr>
        <p:spPr>
          <a:xfrm>
            <a:off x="8183232" y="5524056"/>
            <a:ext cx="2875279" cy="246221"/>
          </a:xfrm>
          <a:prstGeom prst="rect">
            <a:avLst/>
          </a:prstGeom>
          <a:noFill/>
        </p:spPr>
        <p:txBody>
          <a:bodyPr wrap="square" rtlCol="0">
            <a:spAutoFit/>
          </a:bodyPr>
          <a:lstStyle/>
          <a:p>
            <a:pPr algn="just">
              <a:buNone/>
            </a:pPr>
            <a:r>
              <a:rPr lang="en-US" sz="1000" b="1" dirty="0">
                <a:solidFill>
                  <a:srgbClr val="002060"/>
                </a:solidFill>
              </a:rPr>
              <a:t>Proposed actions: Preparation of a checklist</a:t>
            </a:r>
            <a:endParaRPr lang="pt-BR" sz="1000" dirty="0">
              <a:solidFill>
                <a:srgbClr val="002060"/>
              </a:solidFill>
            </a:endParaRPr>
          </a:p>
        </p:txBody>
      </p:sp>
      <p:pic>
        <p:nvPicPr>
          <p:cNvPr id="2" name="Imagem 1">
            <a:extLst>
              <a:ext uri="{FF2B5EF4-FFF2-40B4-BE49-F238E27FC236}">
                <a16:creationId xmlns:a16="http://schemas.microsoft.com/office/drawing/2014/main" id="{8DCBC176-C0BC-F4F2-F7C4-C3A1D017D11D}"/>
              </a:ext>
            </a:extLst>
          </p:cNvPr>
          <p:cNvPicPr>
            <a:picLocks noChangeAspect="1"/>
          </p:cNvPicPr>
          <p:nvPr/>
        </p:nvPicPr>
        <p:blipFill>
          <a:blip r:embed="rId9"/>
          <a:stretch>
            <a:fillRect/>
          </a:stretch>
        </p:blipFill>
        <p:spPr>
          <a:xfrm>
            <a:off x="0" y="6041977"/>
            <a:ext cx="12192000" cy="816021"/>
          </a:xfrm>
          <a:prstGeom prst="rect">
            <a:avLst/>
          </a:prstGeom>
        </p:spPr>
      </p:pic>
    </p:spTree>
    <p:extLst>
      <p:ext uri="{BB962C8B-B14F-4D97-AF65-F5344CB8AC3E}">
        <p14:creationId xmlns:p14="http://schemas.microsoft.com/office/powerpoint/2010/main" val="2564452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11"/>
          <p:cNvSpPr txBox="1">
            <a:spLocks noChangeArrowheads="1"/>
          </p:cNvSpPr>
          <p:nvPr/>
        </p:nvSpPr>
        <p:spPr bwMode="auto">
          <a:xfrm>
            <a:off x="1552402" y="1880251"/>
            <a:ext cx="4427537" cy="2716128"/>
          </a:xfrm>
          <a:prstGeom prst="rect">
            <a:avLst/>
          </a:prstGeom>
          <a:noFill/>
          <a:ln w="19050" algn="ctr">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indent="-304800">
              <a:defRPr sz="3200">
                <a:solidFill>
                  <a:srgbClr val="1D2F68"/>
                </a:solidFill>
                <a:latin typeface="Arial" charset="0"/>
              </a:defRPr>
            </a:lvl1pPr>
            <a:lvl2pPr>
              <a:defRPr sz="2800">
                <a:solidFill>
                  <a:srgbClr val="1D2F68"/>
                </a:solidFill>
                <a:latin typeface="Arial" charset="0"/>
              </a:defRPr>
            </a:lvl2pPr>
            <a:lvl3pPr>
              <a:defRPr sz="2400">
                <a:solidFill>
                  <a:srgbClr val="1D2F68"/>
                </a:solidFill>
                <a:latin typeface="Arial" charset="0"/>
              </a:defRPr>
            </a:lvl3pPr>
            <a:lvl4pPr>
              <a:defRPr sz="2000">
                <a:solidFill>
                  <a:srgbClr val="1D2F68"/>
                </a:solidFill>
                <a:latin typeface="Arial" charset="0"/>
              </a:defRPr>
            </a:lvl4pPr>
            <a:lvl5pPr>
              <a:defRPr sz="2000">
                <a:solidFill>
                  <a:srgbClr val="1D2F68"/>
                </a:solidFill>
                <a:latin typeface="Arial" charset="0"/>
              </a:defRPr>
            </a:lvl5pPr>
            <a:lvl6pPr eaLnBrk="0" hangingPunct="0">
              <a:defRPr sz="2000">
                <a:solidFill>
                  <a:srgbClr val="1D2F68"/>
                </a:solidFill>
                <a:latin typeface="Arial" charset="0"/>
              </a:defRPr>
            </a:lvl6pPr>
            <a:lvl7pPr eaLnBrk="0" hangingPunct="0">
              <a:defRPr sz="2000">
                <a:solidFill>
                  <a:srgbClr val="1D2F68"/>
                </a:solidFill>
                <a:latin typeface="Arial" charset="0"/>
              </a:defRPr>
            </a:lvl7pPr>
            <a:lvl8pPr eaLnBrk="0" hangingPunct="0">
              <a:defRPr sz="2000">
                <a:solidFill>
                  <a:srgbClr val="1D2F68"/>
                </a:solidFill>
                <a:latin typeface="Arial" charset="0"/>
              </a:defRPr>
            </a:lvl8pPr>
            <a:lvl9pPr eaLnBrk="0" hangingPunct="0">
              <a:defRPr sz="2000">
                <a:solidFill>
                  <a:srgbClr val="1D2F68"/>
                </a:solidFill>
                <a:latin typeface="Arial" charset="0"/>
              </a:defRPr>
            </a:lvl9pPr>
          </a:lstStyle>
          <a:p>
            <a:pPr indent="0" algn="just"/>
            <a:r>
              <a:rPr lang="en-US" altLang="pt-BR" sz="850" dirty="0">
                <a:cs typeface="Arial" charset="0"/>
              </a:rPr>
              <a:t>Clinical Engineering is responsible for managing the Institution's medical equipment park, performing activities from management, maintenance, operation and final destination of technologies, mainly promoting safety for patients and users.
The department is composed of 1 Manager, 2 Coordinators, 2 Supervisors, 1 Medical Physics, 5 Engineers, 1 Technologist, 32 technicians, 4 Gas Therapy Technicians, 11 Assistants and 4 Interns, who take care of approximately 20,000 pieces of equipment, performing an average of 2,696 surgical preparations per month, 2,623 equipment inspection routes, 1,318 preventive maintenance, 1,078 maintenance (corrective, installation and deactivation),  62 calibrations and tests of Medical Physics, 1,199 calibrations in flowmeters and gas valves.
In view of the SLA of 100% for meeting requests with the Surgical Center, on average 10 serious occurrences/month are recorded in the operating rooms (due to lack, delays or failures in equipment) the equivalent of 2% of the total surgical procedures/month, which compromises the service level of the Surgical Center (Service level of Clinical Engineering at the Surgical Center:  98% - period: January to October/2018), generating risks to the process and complaints from surgeons.
The objective of this project is to study a restructuring of Clinical Engineering to improve the level of service in the Surgical Center, identifying opportunities for professional adaptation to the activities.</a:t>
            </a:r>
            <a:endParaRPr lang="pt-BR" altLang="pt-BR" sz="900" dirty="0">
              <a:cs typeface="Arial" charset="0"/>
            </a:endParaRPr>
          </a:p>
          <a:p>
            <a:pPr indent="0" algn="just"/>
            <a:endParaRPr lang="pt-BR" altLang="pt-BR" sz="900" dirty="0">
              <a:cs typeface="Arial" charset="0"/>
            </a:endParaRPr>
          </a:p>
        </p:txBody>
      </p:sp>
      <p:sp>
        <p:nvSpPr>
          <p:cNvPr id="2" name="Título 1"/>
          <p:cNvSpPr>
            <a:spLocks noGrp="1"/>
          </p:cNvSpPr>
          <p:nvPr>
            <p:ph type="title"/>
          </p:nvPr>
        </p:nvSpPr>
        <p:spPr>
          <a:xfrm>
            <a:off x="2610642" y="105619"/>
            <a:ext cx="7043737" cy="419523"/>
          </a:xfrm>
        </p:spPr>
        <p:txBody>
          <a:bodyPr>
            <a:normAutofit fontScale="90000"/>
          </a:bodyPr>
          <a:lstStyle/>
          <a:p>
            <a:r>
              <a:rPr lang="en-US" altLang="pt-BR" sz="1600" b="1" dirty="0">
                <a:cs typeface="Arial" charset="0"/>
              </a:rPr>
              <a:t>Review of the operational model of Clinical Engineering in the Operating Room</a:t>
            </a:r>
            <a:endParaRPr lang="pt-BR" sz="1600" dirty="0"/>
          </a:p>
        </p:txBody>
      </p:sp>
      <p:sp>
        <p:nvSpPr>
          <p:cNvPr id="5" name="Text Box 5"/>
          <p:cNvSpPr txBox="1">
            <a:spLocks noChangeArrowheads="1"/>
          </p:cNvSpPr>
          <p:nvPr/>
        </p:nvSpPr>
        <p:spPr bwMode="auto">
          <a:xfrm>
            <a:off x="6132513" y="2276872"/>
            <a:ext cx="44180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rgbClr val="1D2F68"/>
                </a:solidFill>
                <a:latin typeface="Arial" charset="0"/>
              </a:defRPr>
            </a:lvl1pPr>
            <a:lvl2pPr>
              <a:defRPr sz="2800">
                <a:solidFill>
                  <a:srgbClr val="1D2F68"/>
                </a:solidFill>
                <a:latin typeface="Arial" charset="0"/>
              </a:defRPr>
            </a:lvl2pPr>
            <a:lvl3pPr>
              <a:defRPr sz="2400">
                <a:solidFill>
                  <a:srgbClr val="1D2F68"/>
                </a:solidFill>
                <a:latin typeface="Arial" charset="0"/>
              </a:defRPr>
            </a:lvl3pPr>
            <a:lvl4pPr>
              <a:defRPr sz="2000">
                <a:solidFill>
                  <a:srgbClr val="1D2F68"/>
                </a:solidFill>
                <a:latin typeface="Arial" charset="0"/>
              </a:defRPr>
            </a:lvl4pPr>
            <a:lvl5pPr>
              <a:defRPr sz="2000">
                <a:solidFill>
                  <a:srgbClr val="1D2F68"/>
                </a:solidFill>
                <a:latin typeface="Arial" charset="0"/>
              </a:defRPr>
            </a:lvl5pPr>
            <a:lvl6pPr eaLnBrk="0" hangingPunct="0">
              <a:defRPr sz="2000">
                <a:solidFill>
                  <a:srgbClr val="1D2F68"/>
                </a:solidFill>
                <a:latin typeface="Arial" charset="0"/>
              </a:defRPr>
            </a:lvl6pPr>
            <a:lvl7pPr eaLnBrk="0" hangingPunct="0">
              <a:defRPr sz="2000">
                <a:solidFill>
                  <a:srgbClr val="1D2F68"/>
                </a:solidFill>
                <a:latin typeface="Arial" charset="0"/>
              </a:defRPr>
            </a:lvl7pPr>
            <a:lvl8pPr eaLnBrk="0" hangingPunct="0">
              <a:defRPr sz="2000">
                <a:solidFill>
                  <a:srgbClr val="1D2F68"/>
                </a:solidFill>
                <a:latin typeface="Arial" charset="0"/>
              </a:defRPr>
            </a:lvl8pPr>
            <a:lvl9pPr eaLnBrk="0" hangingPunct="0">
              <a:defRPr sz="2000">
                <a:solidFill>
                  <a:srgbClr val="1D2F68"/>
                </a:solidFill>
                <a:latin typeface="Arial" charset="0"/>
              </a:defRPr>
            </a:lvl9pPr>
          </a:lstStyle>
          <a:p>
            <a:pPr marL="342900" indent="-342900" algn="ctr">
              <a:spcBef>
                <a:spcPct val="50000"/>
              </a:spcBef>
            </a:pPr>
            <a:r>
              <a:rPr lang="pt-BR" altLang="pt-BR" sz="1600" b="1" dirty="0" err="1">
                <a:solidFill>
                  <a:srgbClr val="FF9900"/>
                </a:solidFill>
                <a:cs typeface="Arial" charset="0"/>
              </a:rPr>
              <a:t>Goals</a:t>
            </a:r>
            <a:endParaRPr lang="pt-BR" altLang="pt-BR" sz="1600" b="1" dirty="0">
              <a:solidFill>
                <a:srgbClr val="FF9900"/>
              </a:solidFill>
              <a:cs typeface="Arial" charset="0"/>
            </a:endParaRPr>
          </a:p>
        </p:txBody>
      </p:sp>
      <p:sp>
        <p:nvSpPr>
          <p:cNvPr id="6" name="Text Box 6"/>
          <p:cNvSpPr txBox="1">
            <a:spLocks noChangeArrowheads="1"/>
          </p:cNvSpPr>
          <p:nvPr/>
        </p:nvSpPr>
        <p:spPr bwMode="auto">
          <a:xfrm>
            <a:off x="1524002" y="1035448"/>
            <a:ext cx="45370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rgbClr val="1D2F68"/>
                </a:solidFill>
                <a:latin typeface="Arial" charset="0"/>
              </a:defRPr>
            </a:lvl1pPr>
            <a:lvl2pPr>
              <a:defRPr sz="2800">
                <a:solidFill>
                  <a:srgbClr val="1D2F68"/>
                </a:solidFill>
                <a:latin typeface="Arial" charset="0"/>
              </a:defRPr>
            </a:lvl2pPr>
            <a:lvl3pPr>
              <a:defRPr sz="2400">
                <a:solidFill>
                  <a:srgbClr val="1D2F68"/>
                </a:solidFill>
                <a:latin typeface="Arial" charset="0"/>
              </a:defRPr>
            </a:lvl3pPr>
            <a:lvl4pPr>
              <a:defRPr sz="2000">
                <a:solidFill>
                  <a:srgbClr val="1D2F68"/>
                </a:solidFill>
                <a:latin typeface="Arial" charset="0"/>
              </a:defRPr>
            </a:lvl4pPr>
            <a:lvl5pPr>
              <a:defRPr sz="2000">
                <a:solidFill>
                  <a:srgbClr val="1D2F68"/>
                </a:solidFill>
                <a:latin typeface="Arial" charset="0"/>
              </a:defRPr>
            </a:lvl5pPr>
            <a:lvl6pPr eaLnBrk="0" hangingPunct="0">
              <a:defRPr sz="2000">
                <a:solidFill>
                  <a:srgbClr val="1D2F68"/>
                </a:solidFill>
                <a:latin typeface="Arial" charset="0"/>
              </a:defRPr>
            </a:lvl6pPr>
            <a:lvl7pPr eaLnBrk="0" hangingPunct="0">
              <a:defRPr sz="2000">
                <a:solidFill>
                  <a:srgbClr val="1D2F68"/>
                </a:solidFill>
                <a:latin typeface="Arial" charset="0"/>
              </a:defRPr>
            </a:lvl7pPr>
            <a:lvl8pPr eaLnBrk="0" hangingPunct="0">
              <a:defRPr sz="2000">
                <a:solidFill>
                  <a:srgbClr val="1D2F68"/>
                </a:solidFill>
                <a:latin typeface="Arial" charset="0"/>
              </a:defRPr>
            </a:lvl8pPr>
            <a:lvl9pPr eaLnBrk="0" hangingPunct="0">
              <a:defRPr sz="2000">
                <a:solidFill>
                  <a:srgbClr val="1D2F68"/>
                </a:solidFill>
                <a:latin typeface="Arial" charset="0"/>
              </a:defRPr>
            </a:lvl9pPr>
          </a:lstStyle>
          <a:p>
            <a:pPr marL="342900" indent="-342900" algn="ctr">
              <a:spcBef>
                <a:spcPct val="50000"/>
              </a:spcBef>
            </a:pPr>
            <a:r>
              <a:rPr lang="pt-BR" altLang="pt-BR" sz="1600" b="1" dirty="0">
                <a:solidFill>
                  <a:srgbClr val="FF9900"/>
                </a:solidFill>
                <a:cs typeface="Arial" charset="0"/>
              </a:rPr>
              <a:t>General Data</a:t>
            </a:r>
          </a:p>
        </p:txBody>
      </p:sp>
      <p:sp>
        <p:nvSpPr>
          <p:cNvPr id="8" name="Text Box 8"/>
          <p:cNvSpPr txBox="1">
            <a:spLocks noChangeArrowheads="1"/>
          </p:cNvSpPr>
          <p:nvPr/>
        </p:nvSpPr>
        <p:spPr bwMode="auto">
          <a:xfrm>
            <a:off x="6132513" y="4230614"/>
            <a:ext cx="4418012" cy="268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rgbClr val="1D2F68"/>
                </a:solidFill>
                <a:latin typeface="Arial" charset="0"/>
              </a:defRPr>
            </a:lvl1pPr>
            <a:lvl2pPr>
              <a:defRPr sz="2800">
                <a:solidFill>
                  <a:srgbClr val="1D2F68"/>
                </a:solidFill>
                <a:latin typeface="Arial" charset="0"/>
              </a:defRPr>
            </a:lvl2pPr>
            <a:lvl3pPr>
              <a:defRPr sz="2400">
                <a:solidFill>
                  <a:srgbClr val="1D2F68"/>
                </a:solidFill>
                <a:latin typeface="Arial" charset="0"/>
              </a:defRPr>
            </a:lvl3pPr>
            <a:lvl4pPr>
              <a:defRPr sz="2000">
                <a:solidFill>
                  <a:srgbClr val="1D2F68"/>
                </a:solidFill>
                <a:latin typeface="Arial" charset="0"/>
              </a:defRPr>
            </a:lvl4pPr>
            <a:lvl5pPr>
              <a:defRPr sz="2000">
                <a:solidFill>
                  <a:srgbClr val="1D2F68"/>
                </a:solidFill>
                <a:latin typeface="Arial" charset="0"/>
              </a:defRPr>
            </a:lvl5pPr>
            <a:lvl6pPr eaLnBrk="0" hangingPunct="0">
              <a:defRPr sz="2000">
                <a:solidFill>
                  <a:srgbClr val="1D2F68"/>
                </a:solidFill>
                <a:latin typeface="Arial" charset="0"/>
              </a:defRPr>
            </a:lvl6pPr>
            <a:lvl7pPr eaLnBrk="0" hangingPunct="0">
              <a:defRPr sz="2000">
                <a:solidFill>
                  <a:srgbClr val="1D2F68"/>
                </a:solidFill>
                <a:latin typeface="Arial" charset="0"/>
              </a:defRPr>
            </a:lvl7pPr>
            <a:lvl8pPr eaLnBrk="0" hangingPunct="0">
              <a:defRPr sz="2000">
                <a:solidFill>
                  <a:srgbClr val="1D2F68"/>
                </a:solidFill>
                <a:latin typeface="Arial" charset="0"/>
              </a:defRPr>
            </a:lvl8pPr>
            <a:lvl9pPr eaLnBrk="0" hangingPunct="0">
              <a:defRPr sz="2000">
                <a:solidFill>
                  <a:srgbClr val="1D2F68"/>
                </a:solidFill>
                <a:latin typeface="Arial" charset="0"/>
              </a:defRPr>
            </a:lvl9pPr>
          </a:lstStyle>
          <a:p>
            <a:pPr marL="342900" indent="-342900" algn="ctr">
              <a:lnSpc>
                <a:spcPct val="70000"/>
              </a:lnSpc>
              <a:spcBef>
                <a:spcPct val="50000"/>
              </a:spcBef>
            </a:pPr>
            <a:r>
              <a:rPr lang="pt-BR" altLang="pt-BR" sz="1600" b="1">
                <a:solidFill>
                  <a:srgbClr val="FF9900"/>
                </a:solidFill>
                <a:cs typeface="Arial" charset="0"/>
              </a:rPr>
              <a:t>Scope</a:t>
            </a:r>
            <a:endParaRPr lang="pt-BR" altLang="pt-BR" sz="1600" b="1" dirty="0">
              <a:solidFill>
                <a:srgbClr val="FF9900"/>
              </a:solidFill>
              <a:cs typeface="Arial" charset="0"/>
            </a:endParaRPr>
          </a:p>
        </p:txBody>
      </p:sp>
      <p:sp>
        <p:nvSpPr>
          <p:cNvPr id="9" name="Text Box 9"/>
          <p:cNvSpPr txBox="1">
            <a:spLocks noChangeArrowheads="1"/>
          </p:cNvSpPr>
          <p:nvPr/>
        </p:nvSpPr>
        <p:spPr bwMode="auto">
          <a:xfrm>
            <a:off x="6132513" y="2688015"/>
            <a:ext cx="4487863" cy="1169551"/>
          </a:xfrm>
          <a:prstGeom prst="rect">
            <a:avLst/>
          </a:prstGeom>
          <a:noFill/>
          <a:ln w="19050" algn="ctr">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marL="228600" indent="-228600">
              <a:defRPr sz="3200">
                <a:solidFill>
                  <a:srgbClr val="1D2F68"/>
                </a:solidFill>
                <a:latin typeface="Arial" charset="0"/>
              </a:defRPr>
            </a:lvl1pPr>
            <a:lvl2pPr>
              <a:defRPr sz="2800">
                <a:solidFill>
                  <a:srgbClr val="1D2F68"/>
                </a:solidFill>
                <a:latin typeface="Arial" charset="0"/>
              </a:defRPr>
            </a:lvl2pPr>
            <a:lvl3pPr>
              <a:defRPr sz="2400">
                <a:solidFill>
                  <a:srgbClr val="1D2F68"/>
                </a:solidFill>
                <a:latin typeface="Arial" charset="0"/>
              </a:defRPr>
            </a:lvl3pPr>
            <a:lvl4pPr>
              <a:defRPr sz="2000">
                <a:solidFill>
                  <a:srgbClr val="1D2F68"/>
                </a:solidFill>
                <a:latin typeface="Arial" charset="0"/>
              </a:defRPr>
            </a:lvl4pPr>
            <a:lvl5pPr>
              <a:defRPr sz="2000">
                <a:solidFill>
                  <a:srgbClr val="1D2F68"/>
                </a:solidFill>
                <a:latin typeface="Arial" charset="0"/>
              </a:defRPr>
            </a:lvl5pPr>
            <a:lvl6pPr eaLnBrk="0" hangingPunct="0">
              <a:defRPr sz="2000">
                <a:solidFill>
                  <a:srgbClr val="1D2F68"/>
                </a:solidFill>
                <a:latin typeface="Arial" charset="0"/>
              </a:defRPr>
            </a:lvl6pPr>
            <a:lvl7pPr eaLnBrk="0" hangingPunct="0">
              <a:defRPr sz="2000">
                <a:solidFill>
                  <a:srgbClr val="1D2F68"/>
                </a:solidFill>
                <a:latin typeface="Arial" charset="0"/>
              </a:defRPr>
            </a:lvl7pPr>
            <a:lvl8pPr eaLnBrk="0" hangingPunct="0">
              <a:defRPr sz="2000">
                <a:solidFill>
                  <a:srgbClr val="1D2F68"/>
                </a:solidFill>
                <a:latin typeface="Arial" charset="0"/>
              </a:defRPr>
            </a:lvl8pPr>
            <a:lvl9pPr eaLnBrk="0" hangingPunct="0">
              <a:defRPr sz="2000">
                <a:solidFill>
                  <a:srgbClr val="1D2F68"/>
                </a:solidFill>
                <a:latin typeface="Arial" charset="0"/>
              </a:defRPr>
            </a:lvl9pPr>
          </a:lstStyle>
          <a:p>
            <a:pPr marL="0" indent="0" algn="just"/>
            <a:r>
              <a:rPr lang="en-US" altLang="pt-BR" sz="1000" dirty="0">
                <a:cs typeface="Arial" charset="0"/>
              </a:rPr>
              <a:t>1. Improve the level of Clinical Engineering service in the Operating Room by 1.5 P.P. (from 97% to 98.5%, i.e. reduce 158 occurrences in operating rooms out of a total of 316).
2. Improve the satisfaction of the Clinical Engineering Team in the Surgical Center from 75 to 77 (satisfaction of HIAE in 2018).
3. Review of the operational capacity of Clinical Engineering with the objective of achieving 92% productivity</a:t>
            </a:r>
            <a:endParaRPr lang="pt-BR" altLang="pt-BR" sz="800" dirty="0">
              <a:cs typeface="Arial" charset="0"/>
            </a:endParaRPr>
          </a:p>
        </p:txBody>
      </p:sp>
      <p:sp>
        <p:nvSpPr>
          <p:cNvPr id="10" name="Text Box 10"/>
          <p:cNvSpPr txBox="1">
            <a:spLocks noChangeArrowheads="1"/>
          </p:cNvSpPr>
          <p:nvPr/>
        </p:nvSpPr>
        <p:spPr bwMode="auto">
          <a:xfrm>
            <a:off x="1552402" y="1379813"/>
            <a:ext cx="45370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rgbClr val="1D2F68"/>
                </a:solidFill>
                <a:latin typeface="Arial" charset="0"/>
              </a:defRPr>
            </a:lvl1pPr>
            <a:lvl2pPr>
              <a:defRPr sz="2800">
                <a:solidFill>
                  <a:srgbClr val="1D2F68"/>
                </a:solidFill>
                <a:latin typeface="Arial" charset="0"/>
              </a:defRPr>
            </a:lvl2pPr>
            <a:lvl3pPr>
              <a:defRPr sz="2400">
                <a:solidFill>
                  <a:srgbClr val="1D2F68"/>
                </a:solidFill>
                <a:latin typeface="Arial" charset="0"/>
              </a:defRPr>
            </a:lvl3pPr>
            <a:lvl4pPr>
              <a:defRPr sz="2000">
                <a:solidFill>
                  <a:srgbClr val="1D2F68"/>
                </a:solidFill>
                <a:latin typeface="Arial" charset="0"/>
              </a:defRPr>
            </a:lvl4pPr>
            <a:lvl5pPr>
              <a:defRPr sz="2000">
                <a:solidFill>
                  <a:srgbClr val="1D2F68"/>
                </a:solidFill>
                <a:latin typeface="Arial" charset="0"/>
              </a:defRPr>
            </a:lvl5pPr>
            <a:lvl6pPr eaLnBrk="0" hangingPunct="0">
              <a:defRPr sz="2000">
                <a:solidFill>
                  <a:srgbClr val="1D2F68"/>
                </a:solidFill>
                <a:latin typeface="Arial" charset="0"/>
              </a:defRPr>
            </a:lvl6pPr>
            <a:lvl7pPr eaLnBrk="0" hangingPunct="0">
              <a:defRPr sz="2000">
                <a:solidFill>
                  <a:srgbClr val="1D2F68"/>
                </a:solidFill>
                <a:latin typeface="Arial" charset="0"/>
              </a:defRPr>
            </a:lvl7pPr>
            <a:lvl8pPr eaLnBrk="0" hangingPunct="0">
              <a:defRPr sz="2000">
                <a:solidFill>
                  <a:srgbClr val="1D2F68"/>
                </a:solidFill>
                <a:latin typeface="Arial" charset="0"/>
              </a:defRPr>
            </a:lvl8pPr>
            <a:lvl9pPr eaLnBrk="0" hangingPunct="0">
              <a:defRPr sz="2000">
                <a:solidFill>
                  <a:srgbClr val="1D2F68"/>
                </a:solidFill>
                <a:latin typeface="Arial" charset="0"/>
              </a:defRPr>
            </a:lvl9pPr>
          </a:lstStyle>
          <a:p>
            <a:pPr marL="342900" indent="-342900" algn="ctr">
              <a:spcBef>
                <a:spcPct val="50000"/>
              </a:spcBef>
            </a:pPr>
            <a:r>
              <a:rPr lang="pt-BR" altLang="pt-BR" sz="1600" b="1" dirty="0" err="1">
                <a:solidFill>
                  <a:srgbClr val="FF9900"/>
                </a:solidFill>
                <a:cs typeface="Arial" charset="0"/>
              </a:rPr>
              <a:t>Problem</a:t>
            </a:r>
            <a:r>
              <a:rPr lang="pt-BR" altLang="pt-BR" sz="1600" b="1" dirty="0">
                <a:solidFill>
                  <a:srgbClr val="FF9900"/>
                </a:solidFill>
                <a:cs typeface="Arial" charset="0"/>
              </a:rPr>
              <a:t> </a:t>
            </a:r>
            <a:r>
              <a:rPr lang="pt-BR" altLang="pt-BR" sz="1600" b="1" dirty="0" err="1">
                <a:solidFill>
                  <a:srgbClr val="FF9900"/>
                </a:solidFill>
                <a:cs typeface="Arial" charset="0"/>
              </a:rPr>
              <a:t>Description</a:t>
            </a:r>
            <a:endParaRPr lang="pt-BR" altLang="pt-BR" sz="1600" b="1" dirty="0">
              <a:solidFill>
                <a:srgbClr val="FF9900"/>
              </a:solidFill>
              <a:cs typeface="Arial" charset="0"/>
            </a:endParaRPr>
          </a:p>
        </p:txBody>
      </p:sp>
      <p:sp>
        <p:nvSpPr>
          <p:cNvPr id="12" name="Text Box 12"/>
          <p:cNvSpPr txBox="1">
            <a:spLocks noChangeArrowheads="1"/>
          </p:cNvSpPr>
          <p:nvPr/>
        </p:nvSpPr>
        <p:spPr bwMode="auto">
          <a:xfrm>
            <a:off x="6132513" y="4557489"/>
            <a:ext cx="4487863" cy="1169551"/>
          </a:xfrm>
          <a:prstGeom prst="rect">
            <a:avLst/>
          </a:prstGeom>
          <a:noFill/>
          <a:ln w="19050" algn="ctr">
            <a:solidFill>
              <a:schemeClr val="hlink"/>
            </a:solidFill>
            <a:miter lim="800000"/>
            <a:headEnd/>
            <a:tailEnd/>
          </a:ln>
        </p:spPr>
        <p:txBody>
          <a:bodyPr wrap="square" anchor="ctr">
            <a:spAutoFit/>
          </a:bodyPr>
          <a:lstStyle/>
          <a:p>
            <a:pPr marL="304800" indent="-304800" algn="just">
              <a:spcBef>
                <a:spcPct val="0"/>
              </a:spcBef>
              <a:defRPr/>
            </a:pPr>
            <a:r>
              <a:rPr lang="en-US" sz="1000" b="1" dirty="0">
                <a:latin typeface="Arial"/>
                <a:cs typeface="Arial" charset="0"/>
              </a:rPr>
              <a:t>Includes:
1. Service level study of the CE team of the Surgical Center.
2. Study of positions, functions and operational capacity of the INSBIO and IMAGEM teams.
Deletes:
1. Study of the activities of the groups: Gas Therapy, External Units and PCEC.</a:t>
            </a:r>
            <a:endParaRPr lang="pt-BR" sz="1000" dirty="0">
              <a:latin typeface="Arial"/>
              <a:cs typeface="Arial" charset="0"/>
            </a:endParaRPr>
          </a:p>
        </p:txBody>
      </p:sp>
      <p:sp>
        <p:nvSpPr>
          <p:cNvPr id="13" name="Text Box 13"/>
          <p:cNvSpPr txBox="1">
            <a:spLocks noChangeArrowheads="1"/>
          </p:cNvSpPr>
          <p:nvPr/>
        </p:nvSpPr>
        <p:spPr bwMode="auto">
          <a:xfrm>
            <a:off x="6132513" y="1035448"/>
            <a:ext cx="44180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rgbClr val="1D2F68"/>
                </a:solidFill>
                <a:latin typeface="Arial" charset="0"/>
              </a:defRPr>
            </a:lvl1pPr>
            <a:lvl2pPr>
              <a:defRPr sz="2800">
                <a:solidFill>
                  <a:srgbClr val="1D2F68"/>
                </a:solidFill>
                <a:latin typeface="Arial" charset="0"/>
              </a:defRPr>
            </a:lvl2pPr>
            <a:lvl3pPr>
              <a:defRPr sz="2400">
                <a:solidFill>
                  <a:srgbClr val="1D2F68"/>
                </a:solidFill>
                <a:latin typeface="Arial" charset="0"/>
              </a:defRPr>
            </a:lvl3pPr>
            <a:lvl4pPr>
              <a:defRPr sz="2000">
                <a:solidFill>
                  <a:srgbClr val="1D2F68"/>
                </a:solidFill>
                <a:latin typeface="Arial" charset="0"/>
              </a:defRPr>
            </a:lvl4pPr>
            <a:lvl5pPr>
              <a:defRPr sz="2000">
                <a:solidFill>
                  <a:srgbClr val="1D2F68"/>
                </a:solidFill>
                <a:latin typeface="Arial" charset="0"/>
              </a:defRPr>
            </a:lvl5pPr>
            <a:lvl6pPr eaLnBrk="0" hangingPunct="0">
              <a:defRPr sz="2000">
                <a:solidFill>
                  <a:srgbClr val="1D2F68"/>
                </a:solidFill>
                <a:latin typeface="Arial" charset="0"/>
              </a:defRPr>
            </a:lvl6pPr>
            <a:lvl7pPr eaLnBrk="0" hangingPunct="0">
              <a:defRPr sz="2000">
                <a:solidFill>
                  <a:srgbClr val="1D2F68"/>
                </a:solidFill>
                <a:latin typeface="Arial" charset="0"/>
              </a:defRPr>
            </a:lvl7pPr>
            <a:lvl8pPr eaLnBrk="0" hangingPunct="0">
              <a:defRPr sz="2000">
                <a:solidFill>
                  <a:srgbClr val="1D2F68"/>
                </a:solidFill>
                <a:latin typeface="Arial" charset="0"/>
              </a:defRPr>
            </a:lvl8pPr>
            <a:lvl9pPr eaLnBrk="0" hangingPunct="0">
              <a:defRPr sz="2000">
                <a:solidFill>
                  <a:srgbClr val="1D2F68"/>
                </a:solidFill>
                <a:latin typeface="Arial" charset="0"/>
              </a:defRPr>
            </a:lvl9pPr>
          </a:lstStyle>
          <a:p>
            <a:pPr marL="342900" indent="-342900" algn="ctr">
              <a:spcBef>
                <a:spcPct val="50000"/>
              </a:spcBef>
            </a:pPr>
            <a:r>
              <a:rPr lang="pt-BR" altLang="pt-BR" sz="1600" b="1" dirty="0" err="1">
                <a:solidFill>
                  <a:srgbClr val="FF9900"/>
                </a:solidFill>
                <a:cs typeface="Arial" charset="0"/>
              </a:rPr>
              <a:t>Indicators</a:t>
            </a:r>
            <a:endParaRPr lang="pt-BR" altLang="pt-BR" sz="1600" b="1" dirty="0">
              <a:solidFill>
                <a:srgbClr val="FF9900"/>
              </a:solidFill>
              <a:cs typeface="Arial" charset="0"/>
            </a:endParaRPr>
          </a:p>
        </p:txBody>
      </p:sp>
      <p:sp>
        <p:nvSpPr>
          <p:cNvPr id="14" name="Text Box 14"/>
          <p:cNvSpPr txBox="1">
            <a:spLocks noChangeArrowheads="1"/>
          </p:cNvSpPr>
          <p:nvPr/>
        </p:nvSpPr>
        <p:spPr bwMode="auto">
          <a:xfrm>
            <a:off x="6132511" y="1285434"/>
            <a:ext cx="4487864" cy="1015663"/>
          </a:xfrm>
          <a:prstGeom prst="rect">
            <a:avLst/>
          </a:prstGeom>
          <a:noFill/>
          <a:ln w="19050" algn="ctr">
            <a:solidFill>
              <a:schemeClr val="hlink"/>
            </a:solidFill>
            <a:miter lim="800000"/>
            <a:headEnd/>
            <a:tailEnd/>
          </a:ln>
        </p:spPr>
        <p:txBody>
          <a:bodyPr wrap="square" anchor="ctr">
            <a:spAutoFit/>
          </a:bodyPr>
          <a:lstStyle>
            <a:lvl1pPr marL="6350" indent="-6350">
              <a:defRPr sz="3200">
                <a:solidFill>
                  <a:srgbClr val="1D2F68"/>
                </a:solidFill>
                <a:latin typeface="Arial" pitchFamily="34" charset="0"/>
              </a:defRPr>
            </a:lvl1pPr>
            <a:lvl2pPr>
              <a:defRPr sz="2800">
                <a:solidFill>
                  <a:srgbClr val="1D2F68"/>
                </a:solidFill>
                <a:latin typeface="Arial" pitchFamily="34" charset="0"/>
              </a:defRPr>
            </a:lvl2pPr>
            <a:lvl3pPr>
              <a:defRPr sz="2400">
                <a:solidFill>
                  <a:srgbClr val="1D2F68"/>
                </a:solidFill>
                <a:latin typeface="Arial" pitchFamily="34" charset="0"/>
              </a:defRPr>
            </a:lvl3pPr>
            <a:lvl4pPr>
              <a:defRPr sz="2000">
                <a:solidFill>
                  <a:srgbClr val="1D2F68"/>
                </a:solidFill>
                <a:latin typeface="Arial" pitchFamily="34" charset="0"/>
              </a:defRPr>
            </a:lvl4pPr>
            <a:lvl5pPr>
              <a:defRPr sz="2000">
                <a:solidFill>
                  <a:srgbClr val="1D2F68"/>
                </a:solidFill>
                <a:latin typeface="Arial" pitchFamily="34" charset="0"/>
              </a:defRPr>
            </a:lvl5pPr>
            <a:lvl6pPr eaLnBrk="0" hangingPunct="0">
              <a:defRPr sz="2000">
                <a:solidFill>
                  <a:srgbClr val="1D2F68"/>
                </a:solidFill>
                <a:latin typeface="Arial" pitchFamily="34" charset="0"/>
              </a:defRPr>
            </a:lvl6pPr>
            <a:lvl7pPr eaLnBrk="0" hangingPunct="0">
              <a:defRPr sz="2000">
                <a:solidFill>
                  <a:srgbClr val="1D2F68"/>
                </a:solidFill>
                <a:latin typeface="Arial" pitchFamily="34" charset="0"/>
              </a:defRPr>
            </a:lvl7pPr>
            <a:lvl8pPr eaLnBrk="0" hangingPunct="0">
              <a:defRPr sz="2000">
                <a:solidFill>
                  <a:srgbClr val="1D2F68"/>
                </a:solidFill>
                <a:latin typeface="Arial" pitchFamily="34" charset="0"/>
              </a:defRPr>
            </a:lvl8pPr>
            <a:lvl9pPr eaLnBrk="0" hangingPunct="0">
              <a:defRPr sz="2000">
                <a:solidFill>
                  <a:srgbClr val="1D2F68"/>
                </a:solidFill>
                <a:latin typeface="Arial" pitchFamily="34" charset="0"/>
              </a:defRPr>
            </a:lvl9pPr>
          </a:lstStyle>
          <a:p>
            <a:pPr marL="0" indent="0" algn="just">
              <a:defRPr/>
            </a:pPr>
            <a:r>
              <a:rPr lang="en-US" altLang="pt-BR" sz="1000" dirty="0">
                <a:cs typeface="Arial" charset="0"/>
              </a:rPr>
              <a:t>1. Amount of critical equipment tested per surgery.
1.1 Number of surgeries with minimal follow-up.
1.2 Number of surgeries evaluated through a form.
2. Department of Clinical Engineering restructured, according to the operational capacity study.
3. Percentage of Productivity.</a:t>
            </a:r>
            <a:endParaRPr lang="pt-BR" sz="1000" dirty="0">
              <a:latin typeface="Arial"/>
              <a:cs typeface="Arial"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662" y="4926667"/>
            <a:ext cx="3433651" cy="1600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Elipse 2"/>
          <p:cNvSpPr/>
          <p:nvPr/>
        </p:nvSpPr>
        <p:spPr>
          <a:xfrm>
            <a:off x="5519937" y="2203911"/>
            <a:ext cx="5892971" cy="2108829"/>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Retângulo 15">
            <a:extLst>
              <a:ext uri="{FF2B5EF4-FFF2-40B4-BE49-F238E27FC236}">
                <a16:creationId xmlns:a16="http://schemas.microsoft.com/office/drawing/2014/main" id="{372CE37D-603C-9811-D209-815B1D9709D5}"/>
              </a:ext>
            </a:extLst>
          </p:cNvPr>
          <p:cNvSpPr/>
          <p:nvPr/>
        </p:nvSpPr>
        <p:spPr>
          <a:xfrm>
            <a:off x="9790043" y="613309"/>
            <a:ext cx="2401957" cy="38724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8" name="Imagem 17">
            <a:extLst>
              <a:ext uri="{FF2B5EF4-FFF2-40B4-BE49-F238E27FC236}">
                <a16:creationId xmlns:a16="http://schemas.microsoft.com/office/drawing/2014/main" id="{ECB690D4-2914-4B45-91E3-0AC43068ACD4}"/>
              </a:ext>
            </a:extLst>
          </p:cNvPr>
          <p:cNvPicPr>
            <a:picLocks noChangeAspect="1"/>
          </p:cNvPicPr>
          <p:nvPr/>
        </p:nvPicPr>
        <p:blipFill>
          <a:blip r:embed="rId4"/>
          <a:stretch>
            <a:fillRect/>
          </a:stretch>
        </p:blipFill>
        <p:spPr>
          <a:xfrm>
            <a:off x="10991021" y="6082080"/>
            <a:ext cx="990738" cy="657317"/>
          </a:xfrm>
          <a:prstGeom prst="rect">
            <a:avLst/>
          </a:prstGeom>
        </p:spPr>
      </p:pic>
      <p:sp>
        <p:nvSpPr>
          <p:cNvPr id="7" name="Retângulo 6">
            <a:extLst>
              <a:ext uri="{FF2B5EF4-FFF2-40B4-BE49-F238E27FC236}">
                <a16:creationId xmlns:a16="http://schemas.microsoft.com/office/drawing/2014/main" id="{CA00620D-9EAB-B52D-CD1E-50968C3ABE0D}"/>
              </a:ext>
            </a:extLst>
          </p:cNvPr>
          <p:cNvSpPr/>
          <p:nvPr/>
        </p:nvSpPr>
        <p:spPr>
          <a:xfrm>
            <a:off x="4049486" y="613309"/>
            <a:ext cx="3853543" cy="35779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7" name="CaixaDeTexto 16">
            <a:extLst>
              <a:ext uri="{FF2B5EF4-FFF2-40B4-BE49-F238E27FC236}">
                <a16:creationId xmlns:a16="http://schemas.microsoft.com/office/drawing/2014/main" id="{E46BD699-004B-666C-26F6-6E44A68E68F3}"/>
              </a:ext>
            </a:extLst>
          </p:cNvPr>
          <p:cNvSpPr txBox="1"/>
          <p:nvPr/>
        </p:nvSpPr>
        <p:spPr>
          <a:xfrm>
            <a:off x="4947557" y="609714"/>
            <a:ext cx="2057400" cy="369332"/>
          </a:xfrm>
          <a:prstGeom prst="rect">
            <a:avLst/>
          </a:prstGeom>
          <a:noFill/>
        </p:spPr>
        <p:txBody>
          <a:bodyPr wrap="square" rtlCol="0">
            <a:spAutoFit/>
          </a:bodyPr>
          <a:lstStyle/>
          <a:p>
            <a:r>
              <a:rPr lang="pt-BR" b="1" dirty="0">
                <a:solidFill>
                  <a:srgbClr val="FFFF00"/>
                </a:solidFill>
              </a:rPr>
              <a:t>DEFINITION PHASE</a:t>
            </a:r>
          </a:p>
        </p:txBody>
      </p:sp>
    </p:spTree>
    <p:extLst>
      <p:ext uri="{BB962C8B-B14F-4D97-AF65-F5344CB8AC3E}">
        <p14:creationId xmlns:p14="http://schemas.microsoft.com/office/powerpoint/2010/main" val="1591366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tângulo 20">
            <a:extLst>
              <a:ext uri="{FF2B5EF4-FFF2-40B4-BE49-F238E27FC236}">
                <a16:creationId xmlns:a16="http://schemas.microsoft.com/office/drawing/2014/main" id="{CFC76A37-C1B9-3A7A-95D6-1606CEB4AD5A}"/>
              </a:ext>
            </a:extLst>
          </p:cNvPr>
          <p:cNvSpPr/>
          <p:nvPr/>
        </p:nvSpPr>
        <p:spPr>
          <a:xfrm>
            <a:off x="137698" y="2013834"/>
            <a:ext cx="1919940" cy="127229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pic>
        <p:nvPicPr>
          <p:cNvPr id="34818" name="Picture 20">
            <a:extLst>
              <a:ext uri="{FF2B5EF4-FFF2-40B4-BE49-F238E27FC236}">
                <a16:creationId xmlns:a16="http://schemas.microsoft.com/office/drawing/2014/main" id="{CC0773EC-176F-D6CA-DD0C-43AB556885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1339" y="3386139"/>
            <a:ext cx="3997325" cy="2008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Conector reto 3">
            <a:extLst>
              <a:ext uri="{FF2B5EF4-FFF2-40B4-BE49-F238E27FC236}">
                <a16:creationId xmlns:a16="http://schemas.microsoft.com/office/drawing/2014/main" id="{7751CD13-C00A-CA9A-2533-F6D9FB8F4155}"/>
              </a:ext>
            </a:extLst>
          </p:cNvPr>
          <p:cNvCxnSpPr/>
          <p:nvPr/>
        </p:nvCxnSpPr>
        <p:spPr>
          <a:xfrm>
            <a:off x="3359150" y="3435350"/>
            <a:ext cx="0" cy="1722438"/>
          </a:xfrm>
          <a:prstGeom prst="line">
            <a:avLst/>
          </a:prstGeom>
          <a:ln w="15875">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34821" name="CaixaDeTexto 4">
            <a:extLst>
              <a:ext uri="{FF2B5EF4-FFF2-40B4-BE49-F238E27FC236}">
                <a16:creationId xmlns:a16="http://schemas.microsoft.com/office/drawing/2014/main" id="{F6F78BC7-9C2C-4B54-48EA-7FE0FDC62D98}"/>
              </a:ext>
            </a:extLst>
          </p:cNvPr>
          <p:cNvSpPr txBox="1">
            <a:spLocks noChangeArrowheads="1"/>
          </p:cNvSpPr>
          <p:nvPr/>
        </p:nvSpPr>
        <p:spPr bwMode="auto">
          <a:xfrm>
            <a:off x="2495551" y="4151313"/>
            <a:ext cx="1008063"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1D2F68"/>
                </a:solidFill>
                <a:latin typeface="Arial" panose="020B0604020202020204" pitchFamily="34" charset="0"/>
              </a:defRPr>
            </a:lvl1pPr>
            <a:lvl2pPr marL="742950" indent="-285750" eaLnBrk="0" hangingPunct="0">
              <a:spcBef>
                <a:spcPct val="20000"/>
              </a:spcBef>
              <a:buChar char="–"/>
              <a:defRPr sz="2800">
                <a:solidFill>
                  <a:srgbClr val="1D2F68"/>
                </a:solidFill>
                <a:latin typeface="Arial" panose="020B0604020202020204" pitchFamily="34" charset="0"/>
              </a:defRPr>
            </a:lvl2pPr>
            <a:lvl3pPr marL="1143000" indent="-228600" eaLnBrk="0" hangingPunct="0">
              <a:spcBef>
                <a:spcPct val="20000"/>
              </a:spcBef>
              <a:buChar char="•"/>
              <a:defRPr sz="2400">
                <a:solidFill>
                  <a:srgbClr val="1D2F68"/>
                </a:solidFill>
                <a:latin typeface="Arial" panose="020B0604020202020204" pitchFamily="34" charset="0"/>
              </a:defRPr>
            </a:lvl3pPr>
            <a:lvl4pPr marL="1600200" indent="-228600" eaLnBrk="0" hangingPunct="0">
              <a:spcBef>
                <a:spcPct val="20000"/>
              </a:spcBef>
              <a:buChar char="–"/>
              <a:defRPr sz="2000">
                <a:solidFill>
                  <a:srgbClr val="1D2F68"/>
                </a:solidFill>
                <a:latin typeface="Arial" panose="020B0604020202020204" pitchFamily="34" charset="0"/>
              </a:defRPr>
            </a:lvl4pPr>
            <a:lvl5pPr marL="2057400" indent="-228600" eaLnBrk="0" hangingPunct="0">
              <a:spcBef>
                <a:spcPct val="20000"/>
              </a:spcBef>
              <a:buChar char="»"/>
              <a:defRPr sz="2000">
                <a:solidFill>
                  <a:srgbClr val="1D2F68"/>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1D2F68"/>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1D2F68"/>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1D2F68"/>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1D2F68"/>
                </a:solidFill>
                <a:latin typeface="Arial" panose="020B0604020202020204" pitchFamily="34" charset="0"/>
              </a:defRPr>
            </a:lvl9pPr>
          </a:lstStyle>
          <a:p>
            <a:pPr eaLnBrk="1" hangingPunct="1">
              <a:spcBef>
                <a:spcPct val="0"/>
              </a:spcBef>
              <a:buFontTx/>
              <a:buNone/>
            </a:pPr>
            <a:r>
              <a:rPr lang="pt-BR" altLang="pt-BR" sz="800"/>
              <a:t>Pré projeto</a:t>
            </a:r>
          </a:p>
        </p:txBody>
      </p:sp>
      <p:sp>
        <p:nvSpPr>
          <p:cNvPr id="34822" name="CaixaDeTexto 11">
            <a:extLst>
              <a:ext uri="{FF2B5EF4-FFF2-40B4-BE49-F238E27FC236}">
                <a16:creationId xmlns:a16="http://schemas.microsoft.com/office/drawing/2014/main" id="{7CC82B02-FCF4-F868-C878-7DE6A196BA95}"/>
              </a:ext>
            </a:extLst>
          </p:cNvPr>
          <p:cNvSpPr txBox="1">
            <a:spLocks noChangeArrowheads="1"/>
          </p:cNvSpPr>
          <p:nvPr/>
        </p:nvSpPr>
        <p:spPr bwMode="auto">
          <a:xfrm>
            <a:off x="3503613" y="4149725"/>
            <a:ext cx="1008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1D2F68"/>
                </a:solidFill>
                <a:latin typeface="Arial" panose="020B0604020202020204" pitchFamily="34" charset="0"/>
              </a:defRPr>
            </a:lvl1pPr>
            <a:lvl2pPr marL="742950" indent="-285750" eaLnBrk="0" hangingPunct="0">
              <a:spcBef>
                <a:spcPct val="20000"/>
              </a:spcBef>
              <a:buChar char="–"/>
              <a:defRPr sz="2800">
                <a:solidFill>
                  <a:srgbClr val="1D2F68"/>
                </a:solidFill>
                <a:latin typeface="Arial" panose="020B0604020202020204" pitchFamily="34" charset="0"/>
              </a:defRPr>
            </a:lvl2pPr>
            <a:lvl3pPr marL="1143000" indent="-228600" eaLnBrk="0" hangingPunct="0">
              <a:spcBef>
                <a:spcPct val="20000"/>
              </a:spcBef>
              <a:buChar char="•"/>
              <a:defRPr sz="2400">
                <a:solidFill>
                  <a:srgbClr val="1D2F68"/>
                </a:solidFill>
                <a:latin typeface="Arial" panose="020B0604020202020204" pitchFamily="34" charset="0"/>
              </a:defRPr>
            </a:lvl3pPr>
            <a:lvl4pPr marL="1600200" indent="-228600" eaLnBrk="0" hangingPunct="0">
              <a:spcBef>
                <a:spcPct val="20000"/>
              </a:spcBef>
              <a:buChar char="–"/>
              <a:defRPr sz="2000">
                <a:solidFill>
                  <a:srgbClr val="1D2F68"/>
                </a:solidFill>
                <a:latin typeface="Arial" panose="020B0604020202020204" pitchFamily="34" charset="0"/>
              </a:defRPr>
            </a:lvl4pPr>
            <a:lvl5pPr marL="2057400" indent="-228600" eaLnBrk="0" hangingPunct="0">
              <a:spcBef>
                <a:spcPct val="20000"/>
              </a:spcBef>
              <a:buChar char="»"/>
              <a:defRPr sz="2000">
                <a:solidFill>
                  <a:srgbClr val="1D2F68"/>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1D2F68"/>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1D2F68"/>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1D2F68"/>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1D2F68"/>
                </a:solidFill>
                <a:latin typeface="Arial" panose="020B0604020202020204" pitchFamily="34" charset="0"/>
              </a:defRPr>
            </a:lvl9pPr>
          </a:lstStyle>
          <a:p>
            <a:pPr eaLnBrk="1" hangingPunct="1">
              <a:spcBef>
                <a:spcPct val="0"/>
              </a:spcBef>
              <a:buFontTx/>
              <a:buNone/>
            </a:pPr>
            <a:r>
              <a:rPr lang="pt-BR" altLang="pt-BR" sz="800" dirty="0"/>
              <a:t>Pós projeto</a:t>
            </a:r>
          </a:p>
        </p:txBody>
      </p:sp>
      <p:sp>
        <p:nvSpPr>
          <p:cNvPr id="34823" name="CaixaDeTexto 14">
            <a:extLst>
              <a:ext uri="{FF2B5EF4-FFF2-40B4-BE49-F238E27FC236}">
                <a16:creationId xmlns:a16="http://schemas.microsoft.com/office/drawing/2014/main" id="{0FA81EAB-082D-FD84-1667-335B5D5ECDC9}"/>
              </a:ext>
            </a:extLst>
          </p:cNvPr>
          <p:cNvSpPr txBox="1">
            <a:spLocks noChangeArrowheads="1"/>
          </p:cNvSpPr>
          <p:nvPr/>
        </p:nvSpPr>
        <p:spPr bwMode="auto">
          <a:xfrm>
            <a:off x="2723923" y="3046045"/>
            <a:ext cx="12414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1D2F68"/>
                </a:solidFill>
                <a:latin typeface="Arial" panose="020B0604020202020204" pitchFamily="34" charset="0"/>
              </a:defRPr>
            </a:lvl1pPr>
            <a:lvl2pPr marL="742950" indent="-285750" eaLnBrk="0" hangingPunct="0">
              <a:spcBef>
                <a:spcPct val="20000"/>
              </a:spcBef>
              <a:buChar char="–"/>
              <a:defRPr sz="2800">
                <a:solidFill>
                  <a:srgbClr val="1D2F68"/>
                </a:solidFill>
                <a:latin typeface="Arial" panose="020B0604020202020204" pitchFamily="34" charset="0"/>
              </a:defRPr>
            </a:lvl2pPr>
            <a:lvl3pPr marL="1143000" indent="-228600" eaLnBrk="0" hangingPunct="0">
              <a:spcBef>
                <a:spcPct val="20000"/>
              </a:spcBef>
              <a:buChar char="•"/>
              <a:defRPr sz="2400">
                <a:solidFill>
                  <a:srgbClr val="1D2F68"/>
                </a:solidFill>
                <a:latin typeface="Arial" panose="020B0604020202020204" pitchFamily="34" charset="0"/>
              </a:defRPr>
            </a:lvl3pPr>
            <a:lvl4pPr marL="1600200" indent="-228600" eaLnBrk="0" hangingPunct="0">
              <a:spcBef>
                <a:spcPct val="20000"/>
              </a:spcBef>
              <a:buChar char="–"/>
              <a:defRPr sz="2000">
                <a:solidFill>
                  <a:srgbClr val="1D2F68"/>
                </a:solidFill>
                <a:latin typeface="Arial" panose="020B0604020202020204" pitchFamily="34" charset="0"/>
              </a:defRPr>
            </a:lvl4pPr>
            <a:lvl5pPr marL="2057400" indent="-228600" eaLnBrk="0" hangingPunct="0">
              <a:spcBef>
                <a:spcPct val="20000"/>
              </a:spcBef>
              <a:buChar char="»"/>
              <a:defRPr sz="2000">
                <a:solidFill>
                  <a:srgbClr val="1D2F68"/>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1D2F68"/>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1D2F68"/>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1D2F68"/>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1D2F68"/>
                </a:solidFill>
                <a:latin typeface="Arial" panose="020B0604020202020204" pitchFamily="34" charset="0"/>
              </a:defRPr>
            </a:lvl9pPr>
          </a:lstStyle>
          <a:p>
            <a:pPr eaLnBrk="1" hangingPunct="1">
              <a:spcBef>
                <a:spcPct val="0"/>
              </a:spcBef>
              <a:buFontTx/>
              <a:buNone/>
            </a:pPr>
            <a:r>
              <a:rPr lang="pt-BR" altLang="pt-BR" sz="1100" b="1" dirty="0" err="1"/>
              <a:t>After</a:t>
            </a:r>
            <a:endParaRPr lang="pt-BR" altLang="pt-BR" sz="1100" b="1" dirty="0"/>
          </a:p>
        </p:txBody>
      </p:sp>
      <p:sp>
        <p:nvSpPr>
          <p:cNvPr id="34824" name="Text Box 12">
            <a:extLst>
              <a:ext uri="{FF2B5EF4-FFF2-40B4-BE49-F238E27FC236}">
                <a16:creationId xmlns:a16="http://schemas.microsoft.com/office/drawing/2014/main" id="{49925F75-B952-8335-503A-310D0A39EE80}"/>
              </a:ext>
            </a:extLst>
          </p:cNvPr>
          <p:cNvSpPr txBox="1">
            <a:spLocks noChangeArrowheads="1"/>
          </p:cNvSpPr>
          <p:nvPr/>
        </p:nvSpPr>
        <p:spPr bwMode="auto">
          <a:xfrm>
            <a:off x="1519238" y="791864"/>
            <a:ext cx="9144001"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har char="•"/>
              <a:defRPr sz="3200">
                <a:solidFill>
                  <a:srgbClr val="1D2F68"/>
                </a:solidFill>
                <a:latin typeface="Arial" panose="020B0604020202020204" pitchFamily="34" charset="0"/>
              </a:defRPr>
            </a:lvl1pPr>
            <a:lvl2pPr marL="742950" indent="-285750" eaLnBrk="0" hangingPunct="0">
              <a:spcBef>
                <a:spcPct val="20000"/>
              </a:spcBef>
              <a:buChar char="–"/>
              <a:defRPr sz="2800">
                <a:solidFill>
                  <a:srgbClr val="1D2F68"/>
                </a:solidFill>
                <a:latin typeface="Arial" panose="020B0604020202020204" pitchFamily="34" charset="0"/>
              </a:defRPr>
            </a:lvl2pPr>
            <a:lvl3pPr marL="1143000" indent="-228600" eaLnBrk="0" hangingPunct="0">
              <a:spcBef>
                <a:spcPct val="20000"/>
              </a:spcBef>
              <a:buChar char="•"/>
              <a:defRPr sz="2400">
                <a:solidFill>
                  <a:srgbClr val="1D2F68"/>
                </a:solidFill>
                <a:latin typeface="Arial" panose="020B0604020202020204" pitchFamily="34" charset="0"/>
              </a:defRPr>
            </a:lvl3pPr>
            <a:lvl4pPr marL="1600200" indent="-228600" eaLnBrk="0" hangingPunct="0">
              <a:spcBef>
                <a:spcPct val="20000"/>
              </a:spcBef>
              <a:buChar char="–"/>
              <a:defRPr sz="2000">
                <a:solidFill>
                  <a:srgbClr val="1D2F68"/>
                </a:solidFill>
                <a:latin typeface="Arial" panose="020B0604020202020204" pitchFamily="34" charset="0"/>
              </a:defRPr>
            </a:lvl4pPr>
            <a:lvl5pPr marL="2057400" indent="-228600" eaLnBrk="0" hangingPunct="0">
              <a:spcBef>
                <a:spcPct val="20000"/>
              </a:spcBef>
              <a:buChar char="»"/>
              <a:defRPr sz="2000">
                <a:solidFill>
                  <a:srgbClr val="1D2F68"/>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1D2F68"/>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1D2F68"/>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1D2F68"/>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1D2F68"/>
                </a:solidFill>
                <a:latin typeface="Arial" panose="020B0604020202020204" pitchFamily="34" charset="0"/>
              </a:defRPr>
            </a:lvl9pPr>
          </a:lstStyle>
          <a:p>
            <a:pPr algn="ctr" eaLnBrk="1" hangingPunct="1">
              <a:spcBef>
                <a:spcPct val="50000"/>
              </a:spcBef>
              <a:buFontTx/>
              <a:buNone/>
            </a:pPr>
            <a:r>
              <a:rPr lang="pt-BR" altLang="pt-BR" sz="1600" b="1" dirty="0" err="1">
                <a:solidFill>
                  <a:srgbClr val="FF9900"/>
                </a:solidFill>
              </a:rPr>
              <a:t>Improved</a:t>
            </a:r>
            <a:r>
              <a:rPr lang="pt-BR" altLang="pt-BR" sz="1600" b="1" dirty="0">
                <a:solidFill>
                  <a:srgbClr val="FF9900"/>
                </a:solidFill>
              </a:rPr>
              <a:t> staff </a:t>
            </a:r>
            <a:r>
              <a:rPr lang="pt-BR" altLang="pt-BR" sz="1600" b="1" dirty="0" err="1">
                <a:solidFill>
                  <a:srgbClr val="FF9900"/>
                </a:solidFill>
              </a:rPr>
              <a:t>satisfaction</a:t>
            </a:r>
            <a:endParaRPr lang="pt-BR" altLang="pt-BR" sz="1600" b="1" dirty="0">
              <a:solidFill>
                <a:srgbClr val="FF9900"/>
              </a:solidFill>
            </a:endParaRPr>
          </a:p>
        </p:txBody>
      </p:sp>
      <p:sp>
        <p:nvSpPr>
          <p:cNvPr id="34826" name="Line 18">
            <a:extLst>
              <a:ext uri="{FF2B5EF4-FFF2-40B4-BE49-F238E27FC236}">
                <a16:creationId xmlns:a16="http://schemas.microsoft.com/office/drawing/2014/main" id="{DCBEE7A1-24EF-4E77-B8ED-7CD1ACB5FC66}"/>
              </a:ext>
            </a:extLst>
          </p:cNvPr>
          <p:cNvSpPr>
            <a:spLocks noChangeShapeType="1"/>
          </p:cNvSpPr>
          <p:nvPr/>
        </p:nvSpPr>
        <p:spPr bwMode="auto">
          <a:xfrm>
            <a:off x="1523998" y="749980"/>
            <a:ext cx="9144001" cy="0"/>
          </a:xfrm>
          <a:prstGeom prst="line">
            <a:avLst/>
          </a:prstGeom>
          <a:noFill/>
          <a:ln w="38100">
            <a:solidFill>
              <a:schemeClr val="hlink"/>
            </a:solidFill>
            <a:round/>
            <a:headEnd/>
            <a:tailEnd/>
          </a:ln>
          <a:extLst>
            <a:ext uri="{909E8E84-426E-40DD-AFC4-6F175D3DCCD1}">
              <a14:hiddenFill xmlns:a14="http://schemas.microsoft.com/office/drawing/2010/main">
                <a:noFill/>
              </a14:hiddenFill>
            </a:ext>
          </a:extLst>
        </p:spPr>
        <p:txBody>
          <a:bodyPr anchor="ctr"/>
          <a:lstStyle/>
          <a:p>
            <a:endParaRPr lang="pt-BR"/>
          </a:p>
        </p:txBody>
      </p:sp>
      <p:sp>
        <p:nvSpPr>
          <p:cNvPr id="25" name="Título 1">
            <a:extLst>
              <a:ext uri="{FF2B5EF4-FFF2-40B4-BE49-F238E27FC236}">
                <a16:creationId xmlns:a16="http://schemas.microsoft.com/office/drawing/2014/main" id="{CAFDA914-821F-AC7E-BF26-1C346CD40DAE}"/>
              </a:ext>
            </a:extLst>
          </p:cNvPr>
          <p:cNvSpPr txBox="1">
            <a:spLocks/>
          </p:cNvSpPr>
          <p:nvPr/>
        </p:nvSpPr>
        <p:spPr>
          <a:xfrm>
            <a:off x="2566989" y="-26988"/>
            <a:ext cx="7043737" cy="420688"/>
          </a:xfrm>
          <a:prstGeom prst="rect">
            <a:avLst/>
          </a:prstGeom>
        </p:spPr>
        <p:txBody>
          <a:bodyPr/>
          <a:lstStyle>
            <a:lvl1pPr algn="ctr" rtl="0" eaLnBrk="0" fontAlgn="base" hangingPunct="0">
              <a:spcBef>
                <a:spcPct val="0"/>
              </a:spcBef>
              <a:spcAft>
                <a:spcPct val="0"/>
              </a:spcAft>
              <a:defRPr sz="4400">
                <a:solidFill>
                  <a:srgbClr val="00599B"/>
                </a:solidFill>
                <a:latin typeface="+mj-lt"/>
                <a:ea typeface="+mj-ea"/>
                <a:cs typeface="+mj-cs"/>
              </a:defRPr>
            </a:lvl1pPr>
            <a:lvl2pPr algn="ctr" rtl="0" eaLnBrk="0" fontAlgn="base" hangingPunct="0">
              <a:spcBef>
                <a:spcPct val="0"/>
              </a:spcBef>
              <a:spcAft>
                <a:spcPct val="0"/>
              </a:spcAft>
              <a:defRPr sz="4400">
                <a:solidFill>
                  <a:srgbClr val="00599B"/>
                </a:solidFill>
                <a:latin typeface="Arial" pitchFamily="34" charset="0"/>
              </a:defRPr>
            </a:lvl2pPr>
            <a:lvl3pPr algn="ctr" rtl="0" eaLnBrk="0" fontAlgn="base" hangingPunct="0">
              <a:spcBef>
                <a:spcPct val="0"/>
              </a:spcBef>
              <a:spcAft>
                <a:spcPct val="0"/>
              </a:spcAft>
              <a:defRPr sz="4400">
                <a:solidFill>
                  <a:srgbClr val="00599B"/>
                </a:solidFill>
                <a:latin typeface="Arial" pitchFamily="34" charset="0"/>
              </a:defRPr>
            </a:lvl3pPr>
            <a:lvl4pPr algn="ctr" rtl="0" eaLnBrk="0" fontAlgn="base" hangingPunct="0">
              <a:spcBef>
                <a:spcPct val="0"/>
              </a:spcBef>
              <a:spcAft>
                <a:spcPct val="0"/>
              </a:spcAft>
              <a:defRPr sz="4400">
                <a:solidFill>
                  <a:srgbClr val="00599B"/>
                </a:solidFill>
                <a:latin typeface="Arial" pitchFamily="34" charset="0"/>
              </a:defRPr>
            </a:lvl4pPr>
            <a:lvl5pPr algn="ctr" rtl="0" eaLnBrk="0" fontAlgn="base" hangingPunct="0">
              <a:spcBef>
                <a:spcPct val="0"/>
              </a:spcBef>
              <a:spcAft>
                <a:spcPct val="0"/>
              </a:spcAft>
              <a:defRPr sz="4400">
                <a:solidFill>
                  <a:srgbClr val="00599B"/>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a:defRPr/>
            </a:pPr>
            <a:r>
              <a:rPr lang="en-US" altLang="pt-BR" sz="1600" b="1" kern="0" dirty="0">
                <a:cs typeface="Arial" charset="0"/>
              </a:rPr>
              <a:t>Review of the operational model of Clinical Engineering in the Operating Room</a:t>
            </a:r>
            <a:endParaRPr lang="pt-BR" sz="1600" kern="0" dirty="0"/>
          </a:p>
        </p:txBody>
      </p:sp>
      <p:sp>
        <p:nvSpPr>
          <p:cNvPr id="34829" name="Retângulo 29">
            <a:extLst>
              <a:ext uri="{FF2B5EF4-FFF2-40B4-BE49-F238E27FC236}">
                <a16:creationId xmlns:a16="http://schemas.microsoft.com/office/drawing/2014/main" id="{A3209E30-498C-324B-B7DC-8A157FEFB766}"/>
              </a:ext>
            </a:extLst>
          </p:cNvPr>
          <p:cNvSpPr>
            <a:spLocks noChangeArrowheads="1"/>
          </p:cNvSpPr>
          <p:nvPr/>
        </p:nvSpPr>
        <p:spPr bwMode="auto">
          <a:xfrm>
            <a:off x="2303464" y="1193863"/>
            <a:ext cx="8359775" cy="93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1D2F68"/>
                </a:solidFill>
                <a:latin typeface="Arial" panose="020B0604020202020204" pitchFamily="34" charset="0"/>
              </a:defRPr>
            </a:lvl1pPr>
            <a:lvl2pPr marL="742950" indent="-285750" eaLnBrk="0" hangingPunct="0">
              <a:spcBef>
                <a:spcPct val="20000"/>
              </a:spcBef>
              <a:buChar char="–"/>
              <a:defRPr sz="2800">
                <a:solidFill>
                  <a:srgbClr val="1D2F68"/>
                </a:solidFill>
                <a:latin typeface="Arial" panose="020B0604020202020204" pitchFamily="34" charset="0"/>
              </a:defRPr>
            </a:lvl2pPr>
            <a:lvl3pPr marL="1143000" indent="-228600" eaLnBrk="0" hangingPunct="0">
              <a:spcBef>
                <a:spcPct val="20000"/>
              </a:spcBef>
              <a:buChar char="•"/>
              <a:defRPr sz="2400">
                <a:solidFill>
                  <a:srgbClr val="1D2F68"/>
                </a:solidFill>
                <a:latin typeface="Arial" panose="020B0604020202020204" pitchFamily="34" charset="0"/>
              </a:defRPr>
            </a:lvl3pPr>
            <a:lvl4pPr marL="1600200" indent="-228600" eaLnBrk="0" hangingPunct="0">
              <a:spcBef>
                <a:spcPct val="20000"/>
              </a:spcBef>
              <a:buChar char="–"/>
              <a:defRPr sz="2000">
                <a:solidFill>
                  <a:srgbClr val="1D2F68"/>
                </a:solidFill>
                <a:latin typeface="Arial" panose="020B0604020202020204" pitchFamily="34" charset="0"/>
              </a:defRPr>
            </a:lvl4pPr>
            <a:lvl5pPr marL="2057400" indent="-228600" eaLnBrk="0" hangingPunct="0">
              <a:spcBef>
                <a:spcPct val="20000"/>
              </a:spcBef>
              <a:buChar char="»"/>
              <a:defRPr sz="2000">
                <a:solidFill>
                  <a:srgbClr val="1D2F68"/>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1D2F68"/>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1D2F68"/>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1D2F68"/>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1D2F68"/>
                </a:solidFill>
                <a:latin typeface="Arial" panose="020B0604020202020204" pitchFamily="34" charset="0"/>
              </a:defRPr>
            </a:lvl9pPr>
          </a:lstStyle>
          <a:p>
            <a:pPr eaLnBrk="1" hangingPunct="1">
              <a:spcBef>
                <a:spcPct val="0"/>
              </a:spcBef>
              <a:buFontTx/>
              <a:buNone/>
            </a:pPr>
            <a:r>
              <a:rPr lang="en-US" altLang="pt-BR" sz="1100" b="1" dirty="0"/>
              <a:t>Improvement: The operating room checklist was implemented in April 2019 in the two operating rooms, but we are only managing to perform 30% of the procedures.
The results are already perceived through the percentage of favorable evaluations according to the number of respondents.
The 2019 adherence rate is much higher than the 2018 work measurement period.</a:t>
            </a:r>
            <a:endParaRPr lang="pt-BR" altLang="pt-BR" sz="1100" dirty="0"/>
          </a:p>
        </p:txBody>
      </p:sp>
      <p:pic>
        <p:nvPicPr>
          <p:cNvPr id="34830" name="Picture 21">
            <a:extLst>
              <a:ext uri="{FF2B5EF4-FFF2-40B4-BE49-F238E27FC236}">
                <a16:creationId xmlns:a16="http://schemas.microsoft.com/office/drawing/2014/main" id="{20DC8F35-A1C1-D97D-2DC9-6EFE3CE618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45201" y="3286126"/>
            <a:ext cx="4143375" cy="2114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Imagem 2">
            <a:extLst>
              <a:ext uri="{FF2B5EF4-FFF2-40B4-BE49-F238E27FC236}">
                <a16:creationId xmlns:a16="http://schemas.microsoft.com/office/drawing/2014/main" id="{D9DB1DD2-964C-D4FB-612A-9A6ECB9E49D6}"/>
              </a:ext>
            </a:extLst>
          </p:cNvPr>
          <p:cNvPicPr>
            <a:picLocks noChangeAspect="1"/>
          </p:cNvPicPr>
          <p:nvPr/>
        </p:nvPicPr>
        <p:blipFill>
          <a:blip r:embed="rId4"/>
          <a:stretch>
            <a:fillRect/>
          </a:stretch>
        </p:blipFill>
        <p:spPr>
          <a:xfrm>
            <a:off x="0" y="6041977"/>
            <a:ext cx="12192000" cy="816021"/>
          </a:xfrm>
          <a:prstGeom prst="rect">
            <a:avLst/>
          </a:prstGeom>
        </p:spPr>
      </p:pic>
      <p:sp>
        <p:nvSpPr>
          <p:cNvPr id="9" name="Retângulo 8">
            <a:extLst>
              <a:ext uri="{FF2B5EF4-FFF2-40B4-BE49-F238E27FC236}">
                <a16:creationId xmlns:a16="http://schemas.microsoft.com/office/drawing/2014/main" id="{29EBBAA3-05A7-BF77-073D-862C2B760A7C}"/>
              </a:ext>
            </a:extLst>
          </p:cNvPr>
          <p:cNvSpPr/>
          <p:nvPr/>
        </p:nvSpPr>
        <p:spPr>
          <a:xfrm>
            <a:off x="7527156" y="3369836"/>
            <a:ext cx="1272209" cy="26352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sp>
        <p:nvSpPr>
          <p:cNvPr id="10" name="Retângulo 9">
            <a:extLst>
              <a:ext uri="{FF2B5EF4-FFF2-40B4-BE49-F238E27FC236}">
                <a16:creationId xmlns:a16="http://schemas.microsoft.com/office/drawing/2014/main" id="{B93A2DD4-A61C-AD4D-C7F3-1A3438AADF01}"/>
              </a:ext>
            </a:extLst>
          </p:cNvPr>
          <p:cNvSpPr/>
          <p:nvPr/>
        </p:nvSpPr>
        <p:spPr>
          <a:xfrm>
            <a:off x="3359148" y="3435350"/>
            <a:ext cx="1342059" cy="2143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sp>
        <p:nvSpPr>
          <p:cNvPr id="11" name="CaixaDeTexto 10">
            <a:extLst>
              <a:ext uri="{FF2B5EF4-FFF2-40B4-BE49-F238E27FC236}">
                <a16:creationId xmlns:a16="http://schemas.microsoft.com/office/drawing/2014/main" id="{FCF13A19-2837-8712-7741-2911647A9B69}"/>
              </a:ext>
            </a:extLst>
          </p:cNvPr>
          <p:cNvSpPr txBox="1"/>
          <p:nvPr/>
        </p:nvSpPr>
        <p:spPr>
          <a:xfrm>
            <a:off x="3359148" y="3419395"/>
            <a:ext cx="2257212" cy="246221"/>
          </a:xfrm>
          <a:prstGeom prst="rect">
            <a:avLst/>
          </a:prstGeom>
          <a:noFill/>
        </p:spPr>
        <p:txBody>
          <a:bodyPr wrap="square" rtlCol="0">
            <a:spAutoFit/>
          </a:bodyPr>
          <a:lstStyle/>
          <a:p>
            <a:r>
              <a:rPr lang="pt-BR" sz="1000" dirty="0"/>
              <a:t>CLINICAL ENGINEERING</a:t>
            </a:r>
          </a:p>
        </p:txBody>
      </p:sp>
      <p:sp>
        <p:nvSpPr>
          <p:cNvPr id="12" name="CaixaDeTexto 11">
            <a:extLst>
              <a:ext uri="{FF2B5EF4-FFF2-40B4-BE49-F238E27FC236}">
                <a16:creationId xmlns:a16="http://schemas.microsoft.com/office/drawing/2014/main" id="{E0E708E8-D4A3-BED1-1C2E-E349411B6340}"/>
              </a:ext>
            </a:extLst>
          </p:cNvPr>
          <p:cNvSpPr txBox="1"/>
          <p:nvPr/>
        </p:nvSpPr>
        <p:spPr>
          <a:xfrm>
            <a:off x="7670759" y="3374048"/>
            <a:ext cx="2257212" cy="246221"/>
          </a:xfrm>
          <a:prstGeom prst="rect">
            <a:avLst/>
          </a:prstGeom>
          <a:noFill/>
        </p:spPr>
        <p:txBody>
          <a:bodyPr wrap="square" rtlCol="0">
            <a:spAutoFit/>
          </a:bodyPr>
          <a:lstStyle/>
          <a:p>
            <a:r>
              <a:rPr lang="pt-BR" sz="1000" dirty="0"/>
              <a:t>MEMBERSHIP FEE</a:t>
            </a:r>
          </a:p>
        </p:txBody>
      </p:sp>
      <p:sp>
        <p:nvSpPr>
          <p:cNvPr id="13" name="Retângulo 12">
            <a:extLst>
              <a:ext uri="{FF2B5EF4-FFF2-40B4-BE49-F238E27FC236}">
                <a16:creationId xmlns:a16="http://schemas.microsoft.com/office/drawing/2014/main" id="{C10A4EC0-2E99-69B3-1567-882A16074BE7}"/>
              </a:ext>
            </a:extLst>
          </p:cNvPr>
          <p:cNvSpPr/>
          <p:nvPr/>
        </p:nvSpPr>
        <p:spPr>
          <a:xfrm>
            <a:off x="160377" y="2388043"/>
            <a:ext cx="576469" cy="15939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122D287A-75B4-C063-E96F-92394DE4BA02}"/>
              </a:ext>
            </a:extLst>
          </p:cNvPr>
          <p:cNvSpPr/>
          <p:nvPr/>
        </p:nvSpPr>
        <p:spPr>
          <a:xfrm>
            <a:off x="160376" y="2686658"/>
            <a:ext cx="576469" cy="159394"/>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a:extLst>
              <a:ext uri="{FF2B5EF4-FFF2-40B4-BE49-F238E27FC236}">
                <a16:creationId xmlns:a16="http://schemas.microsoft.com/office/drawing/2014/main" id="{146F868B-A340-3007-5D07-EB3248C76ECE}"/>
              </a:ext>
            </a:extLst>
          </p:cNvPr>
          <p:cNvSpPr/>
          <p:nvPr/>
        </p:nvSpPr>
        <p:spPr>
          <a:xfrm>
            <a:off x="160375" y="3000051"/>
            <a:ext cx="576469" cy="159394"/>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CaixaDeTexto 15">
            <a:extLst>
              <a:ext uri="{FF2B5EF4-FFF2-40B4-BE49-F238E27FC236}">
                <a16:creationId xmlns:a16="http://schemas.microsoft.com/office/drawing/2014/main" id="{5CF90ECC-2AE6-C37A-2B29-0157FA863734}"/>
              </a:ext>
            </a:extLst>
          </p:cNvPr>
          <p:cNvSpPr txBox="1"/>
          <p:nvPr/>
        </p:nvSpPr>
        <p:spPr>
          <a:xfrm>
            <a:off x="137698" y="1957538"/>
            <a:ext cx="1381540" cy="369332"/>
          </a:xfrm>
          <a:prstGeom prst="rect">
            <a:avLst/>
          </a:prstGeom>
          <a:noFill/>
        </p:spPr>
        <p:txBody>
          <a:bodyPr wrap="square" rtlCol="0">
            <a:spAutoFit/>
          </a:bodyPr>
          <a:lstStyle/>
          <a:p>
            <a:r>
              <a:rPr lang="pt-BR" dirty="0"/>
              <a:t>LEGEND</a:t>
            </a:r>
          </a:p>
        </p:txBody>
      </p:sp>
      <p:sp>
        <p:nvSpPr>
          <p:cNvPr id="18" name="CaixaDeTexto 17">
            <a:extLst>
              <a:ext uri="{FF2B5EF4-FFF2-40B4-BE49-F238E27FC236}">
                <a16:creationId xmlns:a16="http://schemas.microsoft.com/office/drawing/2014/main" id="{DB4E914F-2444-5B33-9D91-389ED1A23F6E}"/>
              </a:ext>
            </a:extLst>
          </p:cNvPr>
          <p:cNvSpPr txBox="1"/>
          <p:nvPr/>
        </p:nvSpPr>
        <p:spPr>
          <a:xfrm>
            <a:off x="762908" y="2348796"/>
            <a:ext cx="2134960" cy="253916"/>
          </a:xfrm>
          <a:prstGeom prst="rect">
            <a:avLst/>
          </a:prstGeom>
          <a:noFill/>
        </p:spPr>
        <p:txBody>
          <a:bodyPr wrap="square" rtlCol="0">
            <a:spAutoFit/>
          </a:bodyPr>
          <a:lstStyle/>
          <a:p>
            <a:r>
              <a:rPr lang="pt-BR" sz="1050" dirty="0"/>
              <a:t>NO OCCURRENCE</a:t>
            </a:r>
          </a:p>
        </p:txBody>
      </p:sp>
      <p:sp>
        <p:nvSpPr>
          <p:cNvPr id="19" name="CaixaDeTexto 18">
            <a:extLst>
              <a:ext uri="{FF2B5EF4-FFF2-40B4-BE49-F238E27FC236}">
                <a16:creationId xmlns:a16="http://schemas.microsoft.com/office/drawing/2014/main" id="{F6FED0CD-E481-2F00-4625-FE4D9365675B}"/>
              </a:ext>
            </a:extLst>
          </p:cNvPr>
          <p:cNvSpPr txBox="1"/>
          <p:nvPr/>
        </p:nvSpPr>
        <p:spPr>
          <a:xfrm>
            <a:off x="762908" y="2655525"/>
            <a:ext cx="1919940" cy="253916"/>
          </a:xfrm>
          <a:prstGeom prst="rect">
            <a:avLst/>
          </a:prstGeom>
          <a:noFill/>
        </p:spPr>
        <p:txBody>
          <a:bodyPr wrap="square" rtlCol="0">
            <a:spAutoFit/>
          </a:bodyPr>
          <a:lstStyle/>
          <a:p>
            <a:r>
              <a:rPr lang="pt-BR" sz="1050" dirty="0"/>
              <a:t>WITH OCCURRENCE</a:t>
            </a:r>
          </a:p>
        </p:txBody>
      </p:sp>
      <p:sp>
        <p:nvSpPr>
          <p:cNvPr id="20" name="CaixaDeTexto 19">
            <a:extLst>
              <a:ext uri="{FF2B5EF4-FFF2-40B4-BE49-F238E27FC236}">
                <a16:creationId xmlns:a16="http://schemas.microsoft.com/office/drawing/2014/main" id="{BD4484C4-465C-C1A2-694E-CD914E296C2F}"/>
              </a:ext>
            </a:extLst>
          </p:cNvPr>
          <p:cNvSpPr txBox="1"/>
          <p:nvPr/>
        </p:nvSpPr>
        <p:spPr>
          <a:xfrm>
            <a:off x="743859" y="2983339"/>
            <a:ext cx="2134960" cy="253916"/>
          </a:xfrm>
          <a:prstGeom prst="rect">
            <a:avLst/>
          </a:prstGeom>
          <a:noFill/>
        </p:spPr>
        <p:txBody>
          <a:bodyPr wrap="square" rtlCol="0">
            <a:spAutoFit/>
          </a:bodyPr>
          <a:lstStyle/>
          <a:p>
            <a:r>
              <a:rPr lang="pt-BR" sz="1050" dirty="0"/>
              <a:t>SERVICE LEVEL INDEX</a:t>
            </a:r>
          </a:p>
        </p:txBody>
      </p:sp>
    </p:spTree>
  </p:cSld>
  <p:clrMapOvr>
    <a:masterClrMapping/>
  </p:clrMapOvr>
  <p:transition spd="slow"/>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1346</TotalTime>
  <Words>1355</Words>
  <Application>Microsoft Office PowerPoint</Application>
  <PresentationFormat>Widescreen</PresentationFormat>
  <Paragraphs>93</Paragraphs>
  <Slides>6</Slides>
  <Notes>3</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6</vt:i4>
      </vt:variant>
    </vt:vector>
  </HeadingPairs>
  <TitlesOfParts>
    <vt:vector size="14" baseType="lpstr">
      <vt:lpstr>Arial</vt:lpstr>
      <vt:lpstr>Calibri</vt:lpstr>
      <vt:lpstr>Calibri Light</vt:lpstr>
      <vt:lpstr>inherit</vt:lpstr>
      <vt:lpstr>Lato</vt:lpstr>
      <vt:lpstr>Segoe UI Web (West European)</vt:lpstr>
      <vt:lpstr>Verdana</vt:lpstr>
      <vt:lpstr>Tema do Office</vt:lpstr>
      <vt:lpstr>Apresentação do PowerPoint</vt:lpstr>
      <vt:lpstr>Apresentação do PowerPoint</vt:lpstr>
      <vt:lpstr>Apresentação do PowerPoint</vt:lpstr>
      <vt:lpstr>Apresentação do PowerPoint</vt:lpstr>
      <vt:lpstr>Review of the operational model of Clinical Engineering in the Operating Room</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check-list digital</dc:title>
  <dc:creator>Eveton Galvão</dc:creator>
  <cp:lastModifiedBy>Everton Silva Viana Galvao</cp:lastModifiedBy>
  <cp:revision>20</cp:revision>
  <dcterms:created xsi:type="dcterms:W3CDTF">2023-09-26T22:55:17Z</dcterms:created>
  <dcterms:modified xsi:type="dcterms:W3CDTF">2024-09-27T10:58:06Z</dcterms:modified>
</cp:coreProperties>
</file>