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5" r:id="rId4"/>
    <p:sldId id="262" r:id="rId5"/>
    <p:sldId id="263" r:id="rId6"/>
    <p:sldId id="264" r:id="rId7"/>
    <p:sldId id="266" r:id="rId8"/>
    <p:sldId id="261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88" autoAdjust="0"/>
    <p:restoredTop sz="94103" autoAdjust="0"/>
  </p:normalViewPr>
  <p:slideViewPr>
    <p:cSldViewPr snapToGrid="0" snapToObjects="1">
      <p:cViewPr varScale="1">
        <p:scale>
          <a:sx n="67" d="100"/>
          <a:sy n="67" d="100"/>
        </p:scale>
        <p:origin x="40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wnloads\Cuadros%20POI%20Modificado%202021.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wnloads\Cuadros%20POI%20Modificado%202021.b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cuments\09%20EDUARDO\PAPER%20HTM%20MANTENIMIENTO\indicador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cuments\09%20EDUARDO\PAPER%20HTM%20MANTENIMIENTO\indicador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51716223824274"/>
          <c:y val="0.15053914903433693"/>
          <c:w val="0.79590600127342126"/>
          <c:h val="0.5616494569175111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1.5098485135465358E-2"/>
                  <c:y val="-2.612557925432332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306814604459276E-2"/>
                      <c:h val="0.1693740173008210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6.9355338604774455E-2"/>
                  <c:y val="-0.3433406084522494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125612989778194"/>
                      <c:h val="0.1367008310219858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'[Cuadros POI Modificado 2021.b.xlsx]Hoja2'!$A$14:$A$15</c:f>
              <c:strCache>
                <c:ptCount val="2"/>
                <c:pt idx="0">
                  <c:v>Inoperative</c:v>
                </c:pt>
                <c:pt idx="1">
                  <c:v>Operative</c:v>
                </c:pt>
              </c:strCache>
            </c:strRef>
          </c:cat>
          <c:val>
            <c:numRef>
              <c:f>'[Cuadros POI Modificado 2021.b.xlsx]Hoja2'!$B$14:$B$15</c:f>
              <c:numCache>
                <c:formatCode>_-* #,##0_-;\-* #,##0_-;_-* "-"??_-;_-@_-</c:formatCode>
                <c:ptCount val="2"/>
                <c:pt idx="0">
                  <c:v>4714</c:v>
                </c:pt>
                <c:pt idx="1">
                  <c:v>51750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564841036787788E-2"/>
          <c:y val="8.4154660923119698E-2"/>
          <c:w val="0.88783878635052871"/>
          <c:h val="0.608599399371790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3810345659547119"/>
                  <c:y val="-0.223815855934441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16149403284301"/>
                      <c:h val="0.1750718550688726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1716924064314227"/>
                  <c:y val="0.104427124356499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55354876602179"/>
                      <c:h val="0.1572727644762666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Hoja1!$I$91:$I$92</c:f>
              <c:strCache>
                <c:ptCount val="2"/>
                <c:pt idx="0">
                  <c:v>Biomedical</c:v>
                </c:pt>
                <c:pt idx="1">
                  <c:v>Electromecanical</c:v>
                </c:pt>
              </c:strCache>
            </c:strRef>
          </c:cat>
          <c:val>
            <c:numRef>
              <c:f>Hoja1!$J$91:$J$92</c:f>
              <c:numCache>
                <c:formatCode>_-* #,##0_-;\-* #,##0_-;_-* "-"??_-;_-@_-</c:formatCode>
                <c:ptCount val="2"/>
                <c:pt idx="0">
                  <c:v>43638</c:v>
                </c:pt>
                <c:pt idx="1">
                  <c:v>12826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215526154497133"/>
          <c:y val="0.1690425148723548"/>
          <c:w val="0.69727916469760853"/>
          <c:h val="0.5673650712857082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Hoja1!$A$21:$A$22</c:f>
              <c:strCache>
                <c:ptCount val="2"/>
                <c:pt idx="0">
                  <c:v>With warranty</c:v>
                </c:pt>
                <c:pt idx="1">
                  <c:v>Without warranty</c:v>
                </c:pt>
              </c:strCache>
            </c:strRef>
          </c:cat>
          <c:val>
            <c:numRef>
              <c:f>Hoja1!$B$21:$B$22</c:f>
              <c:numCache>
                <c:formatCode>_-* #,##0_-;\-* #,##0_-;_-* "-"??_-;_-@_-</c:formatCode>
                <c:ptCount val="2"/>
                <c:pt idx="0">
                  <c:v>7427</c:v>
                </c:pt>
                <c:pt idx="1">
                  <c:v>49037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79831545287225"/>
          <c:y val="0.18989568434538809"/>
          <c:w val="0.71963445745329824"/>
          <c:h val="0.5216150695477520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0967556531473587"/>
                  <c:y val="-5.36098549597126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09311511899336"/>
                      <c:h val="9.634658660005704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2128417662912819"/>
                  <c:y val="-0.1474571668124817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833529514996121"/>
                      <c:h val="0.2512499999999999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Hoja1!$A$1:$A$2</c:f>
              <c:strCache>
                <c:ptCount val="2"/>
                <c:pt idx="0">
                  <c:v>Within useful life</c:v>
                </c:pt>
                <c:pt idx="1">
                  <c:v>Out of useful life</c:v>
                </c:pt>
              </c:strCache>
            </c:strRef>
          </c:cat>
          <c:val>
            <c:numRef>
              <c:f>Hoja1!$B$1:$B$2</c:f>
              <c:numCache>
                <c:formatCode>_-* #,##0_-;\-* #,##0_-;_-* "-"??_-;_-@_-</c:formatCode>
                <c:ptCount val="2"/>
                <c:pt idx="0">
                  <c:v>21719</c:v>
                </c:pt>
                <c:pt idx="1">
                  <c:v>34745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CCB08-8EB2-4348-993D-F6A8C55F3AFF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7B5EE-2813-435D-B189-058A66B2784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57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7B5EE-2813-435D-B189-058A66B278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02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7B5EE-2813-435D-B189-058A66B278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14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7B5EE-2813-435D-B189-058A66B278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11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7B5EE-2813-435D-B189-058A66B278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6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A8B0ED1-768B-0C47-8169-E96E9DCEF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7F1A172-18CD-BE4D-BD81-AEACD188C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4A5C318-3091-6A43-8B9D-07DB1CFF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F0FC366-2E97-594D-ABB6-77A31833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598242A-B6D5-CE46-9354-6607AEB6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055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3B12BC-05F4-2743-865B-A567C30A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7DE5064-9233-E945-BC86-54A956BD3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87379F0-76E8-394A-A7ED-7FA3A2854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9222A6B-83D9-AC4E-A42A-A53C690B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9F21101-8F6B-4A42-AF7E-9B3AA505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986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7A2BF40B-B617-744F-A388-2A08555BB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E98FCCC-680F-894C-96DB-2FA3A0D0C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119397A-43C4-6C4C-9C87-4FD3D72B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EB716AD-B236-BC40-BF4D-E35EFD65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89F753A-F82A-764A-AB8E-989B9CCE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008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C9A25E2-BA5E-3843-B28B-5F67E27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B388914-D38D-1A4F-BDA1-4F15F66FA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9097349-F444-D343-A15D-6C3679F2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62F0645-1916-2941-A4EF-78E4C977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207AE25-3BB5-184C-9772-CBB81940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346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57110C-2C33-3B4D-B23F-6F61ADB4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ED5981E-38AD-5B49-A167-D8B23D10F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B8D5648-F297-4546-A5E1-0E3DFEFC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20E0910-21CD-BE41-B51E-CB6241DC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66E9CED-7ACB-524E-8F02-BA31F166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60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2870347-1AD8-A14B-9028-3E1619BE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99F9A90-C2C1-334B-82A3-5BCFBB825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E3B5CE7-ABBC-CE4B-8E81-2ED799808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C2B4A0C-1D3D-9A4B-BCB0-C67DB268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B30B375-C8EA-E342-AAD5-E940A8F7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E715118-9732-C246-BEA5-E3FDAF71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292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45DE75-C0FB-5540-9C80-5F32A473B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4222D90-E245-964A-BAFF-89808BBB7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F371311-608F-A04C-882E-6D5186B7D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3CDB719-9889-904B-A01E-62C0C82EC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AF4A7251-DBF5-7B40-8D0F-CE8223100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3699418D-A2B5-CC4F-B23F-26E077B6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B822598-5EFB-CC41-86D6-304FF9DE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1D47ADA2-D615-3148-A23C-CC71FC52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04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A26CFB-4CCB-7844-8C5A-F8BE7EDA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90657ABA-1D69-DE44-A76D-E763710A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7CAA2F0-8A6D-604A-93E9-701BFAD1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43687990-F555-5942-BBDF-064E8D9E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681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CCF33EA3-DD5A-D449-99A3-EF693C16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8F21913-B779-D24C-B074-DC205490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6CB19C8-5ED1-0A49-8D88-4CFEBC36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854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E1BD53-EAB7-1E4B-A286-D106753A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DDAE8FB-BE39-6C4C-B873-C92BD02C8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235DA41-1006-144E-A4C4-21C4C4783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A07975B-558A-ED49-9C35-27406C10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910C23C-8931-8E47-B9FD-28BB82E7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7A3C1F6-37B5-E048-9C14-8B11A24E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738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9306654-0943-0945-A3DC-4ACEF0F0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D01B6BE1-B19A-C148-BB49-BB355C751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7A05E66-9F51-2848-BC76-1F8916962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BD15DF3-C1EA-634A-B0AE-50DB578F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5F86AC9-2786-654D-99A7-27ED6F3D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AD1F359-7560-7643-ADA2-6A73F6EA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28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391E4233-B371-4D42-AF5D-91F49D95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978B424-05A9-D748-BF84-37490AF03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900299C-4C31-5348-A4E0-798C34A60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2D97F-1855-7940-BD30-9CA7CE069233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CB3F8D8-6848-BB43-891B-F22F265DA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E17FABD-0405-C04A-B8B2-F62CD8E38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75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8C3199-293F-834B-85A8-F48E3D90A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2742" y="3781426"/>
            <a:ext cx="10332508" cy="1562100"/>
          </a:xfrm>
        </p:spPr>
        <p:txBody>
          <a:bodyPr anchor="t"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Asset management evaluation </a:t>
            </a:r>
            <a:r>
              <a:rPr lang="en-US" sz="3600" b="1" dirty="0" smtClean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in </a:t>
            </a:r>
            <a:r>
              <a:rPr lang="en-US" sz="36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the </a:t>
            </a:r>
            <a:r>
              <a:rPr lang="en-US" sz="3600" b="1" dirty="0" smtClean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Peruvian Social </a:t>
            </a:r>
            <a:r>
              <a:rPr lang="en-US" sz="36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Health Insurance </a:t>
            </a:r>
            <a:r>
              <a:rPr lang="en-US" sz="3600" b="1" dirty="0" smtClean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System</a:t>
            </a:r>
            <a:endParaRPr lang="en-US" sz="3600" b="1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31DB3D8-FADF-BC44-99E1-CF6CF3286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267" y="4867369"/>
            <a:ext cx="11226800" cy="761999"/>
          </a:xfrm>
        </p:spPr>
        <p:txBody>
          <a:bodyPr>
            <a:normAutofit/>
          </a:bodyPr>
          <a:lstStyle/>
          <a:p>
            <a:r>
              <a:rPr lang="es-MX" sz="2000" dirty="0" smtClean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Eduardo Toledo Ponce</a:t>
            </a:r>
            <a:endParaRPr lang="es-MX" sz="2000" dirty="0">
              <a:solidFill>
                <a:srgbClr val="0070C0"/>
              </a:solidFill>
              <a:latin typeface="Poppins Light" pitchFamily="2" charset="77"/>
              <a:cs typeface="Poppins Light" pitchFamily="2" charset="77"/>
            </a:endParaRPr>
          </a:p>
          <a:p>
            <a:r>
              <a:rPr lang="en-US" sz="1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Deputy Manager of Maintenance of the Social Health Insurance</a:t>
            </a:r>
            <a:endParaRPr lang="es-MX" sz="1600" dirty="0">
              <a:solidFill>
                <a:srgbClr val="0070C0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xmlns="" id="{B31DB3D8-FADF-BC44-99E1-CF6CF3286AEF}"/>
              </a:ext>
            </a:extLst>
          </p:cNvPr>
          <p:cNvSpPr txBox="1">
            <a:spLocks/>
          </p:cNvSpPr>
          <p:nvPr/>
        </p:nvSpPr>
        <p:spPr>
          <a:xfrm>
            <a:off x="440267" y="5629368"/>
            <a:ext cx="11226800" cy="76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 smtClean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Gonzalo Romero Ramón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Maintenance Supervisor at Social Health Insurance</a:t>
            </a:r>
            <a:endParaRPr lang="es-MX" sz="1600" dirty="0">
              <a:solidFill>
                <a:srgbClr val="0070C0"/>
              </a:solidFill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57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The Working Group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46D6ADE4-EB64-8B4E-862B-4907D83F2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1" y="1790184"/>
            <a:ext cx="10820400" cy="150165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lnSpc>
                <a:spcPct val="107000"/>
              </a:lnSpc>
              <a:buNone/>
            </a:pPr>
            <a:r>
              <a:rPr lang="en-US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Maintenance Deputy Management </a:t>
            </a:r>
          </a:p>
          <a:p>
            <a:pPr marL="0" indent="0" algn="just">
              <a:lnSpc>
                <a:spcPct val="107000"/>
              </a:lnSpc>
              <a:buNone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Central body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regulating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supervising hospital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maintenance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management in the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Peruvian Social Health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Insurance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373" y="3140125"/>
            <a:ext cx="2821488" cy="28214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5854" r="4431"/>
          <a:stretch/>
        </p:blipFill>
        <p:spPr>
          <a:xfrm>
            <a:off x="6685144" y="3494504"/>
            <a:ext cx="3278850" cy="226705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870614" y="5761557"/>
            <a:ext cx="27057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000" b="1" dirty="0" smtClean="0"/>
              <a:t>389 </a:t>
            </a:r>
            <a:r>
              <a:rPr lang="es-PE" sz="2000" b="1" dirty="0" err="1" smtClean="0"/>
              <a:t>healthcare</a:t>
            </a:r>
            <a:r>
              <a:rPr lang="es-PE" sz="2000" b="1" dirty="0" smtClean="0"/>
              <a:t> </a:t>
            </a:r>
            <a:r>
              <a:rPr lang="es-PE" sz="2000" b="1" dirty="0" err="1" smtClean="0"/>
              <a:t>facilities</a:t>
            </a:r>
            <a:endParaRPr lang="es-PE" sz="2000" b="1" dirty="0"/>
          </a:p>
        </p:txBody>
      </p:sp>
      <p:sp>
        <p:nvSpPr>
          <p:cNvPr id="9" name="Rectángulo 8"/>
          <p:cNvSpPr/>
          <p:nvPr/>
        </p:nvSpPr>
        <p:spPr>
          <a:xfrm>
            <a:off x="6927650" y="5704932"/>
            <a:ext cx="3036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000" b="1" dirty="0" smtClean="0"/>
              <a:t>56,464 </a:t>
            </a:r>
            <a:r>
              <a:rPr lang="es-PE" sz="2000" b="1" dirty="0"/>
              <a:t>hospital </a:t>
            </a:r>
            <a:r>
              <a:rPr lang="es-PE" sz="2000" b="1" dirty="0" err="1"/>
              <a:t>equipment</a:t>
            </a:r>
            <a:endParaRPr lang="es-PE" sz="2000" b="1" dirty="0"/>
          </a:p>
        </p:txBody>
      </p:sp>
    </p:spTree>
    <p:extLst>
      <p:ext uri="{BB962C8B-B14F-4D97-AF65-F5344CB8AC3E}">
        <p14:creationId xmlns:p14="http://schemas.microsoft.com/office/powerpoint/2010/main" val="101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691955"/>
          </a:xfrm>
        </p:spPr>
        <p:txBody>
          <a:bodyPr anchor="t"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Equipment Management</a:t>
            </a:r>
            <a:endParaRPr lang="en-US" sz="3600" dirty="0">
              <a:solidFill>
                <a:srgbClr val="0070C0"/>
              </a:solidFill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775482"/>
              </p:ext>
            </p:extLst>
          </p:nvPr>
        </p:nvGraphicFramePr>
        <p:xfrm>
          <a:off x="6695664" y="2013428"/>
          <a:ext cx="3827735" cy="1881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530700"/>
              </p:ext>
            </p:extLst>
          </p:nvPr>
        </p:nvGraphicFramePr>
        <p:xfrm>
          <a:off x="2373424" y="2062177"/>
          <a:ext cx="3377977" cy="1783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2945743" y="1653868"/>
            <a:ext cx="2085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Type</a:t>
            </a:r>
            <a:endParaRPr lang="en-US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984136"/>
              </p:ext>
            </p:extLst>
          </p:nvPr>
        </p:nvGraphicFramePr>
        <p:xfrm>
          <a:off x="2171701" y="4312075"/>
          <a:ext cx="3762374" cy="1948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439873"/>
              </p:ext>
            </p:extLst>
          </p:nvPr>
        </p:nvGraphicFramePr>
        <p:xfrm>
          <a:off x="6692391" y="4094952"/>
          <a:ext cx="3827735" cy="2092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7937584" y="1641893"/>
            <a:ext cx="1373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Operability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238499" y="3988767"/>
            <a:ext cx="1647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Warranty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448550" y="3988767"/>
            <a:ext cx="2105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Useful Life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13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Description of the Proposal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90669333-EDA1-4A09-B1D4-E2E440D13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563" y="1772276"/>
            <a:ext cx="5182477" cy="345550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buNone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 indicators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have been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determined: </a:t>
            </a:r>
          </a:p>
          <a:p>
            <a:pPr marL="457200" indent="-457200" algn="just">
              <a:lnSpc>
                <a:spcPct val="107000"/>
              </a:lnSpc>
              <a:buAutoNum type="arabicParenR"/>
            </a:pP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Equipment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Operability (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OE)</a:t>
            </a:r>
          </a:p>
          <a:p>
            <a:pPr marL="457200" indent="-457200" algn="just">
              <a:lnSpc>
                <a:spcPct val="107000"/>
              </a:lnSpc>
              <a:buAutoNum type="arabicParenR"/>
            </a:pP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Budget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xecution (BE)</a:t>
            </a:r>
          </a:p>
          <a:p>
            <a:pPr marL="457200" indent="-457200" algn="just">
              <a:lnSpc>
                <a:spcPct val="107000"/>
              </a:lnSpc>
              <a:buAutoNum type="arabicParenR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Preventive Maintenance Compliance (PMC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marL="457200" indent="-457200" algn="just">
              <a:lnSpc>
                <a:spcPct val="107000"/>
              </a:lnSpc>
              <a:buAutoNum type="arabicParenR"/>
            </a:pP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Percentage of Unplanned Maintenance (PUM)</a:t>
            </a:r>
          </a:p>
          <a:p>
            <a:pPr marL="457200" indent="-457200" algn="just">
              <a:lnSpc>
                <a:spcPct val="107000"/>
              </a:lnSpc>
              <a:buAutoNum type="arabicParenR"/>
            </a:pP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Cost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 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Service Ratio (CSR)</a:t>
            </a:r>
            <a:endParaRPr lang="en-US" sz="20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0189" t="18239" r="10059" b="11447"/>
          <a:stretch/>
        </p:blipFill>
        <p:spPr>
          <a:xfrm>
            <a:off x="6157267" y="1892676"/>
            <a:ext cx="5297302" cy="2822359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716193"/>
              </p:ext>
            </p:extLst>
          </p:nvPr>
        </p:nvGraphicFramePr>
        <p:xfrm>
          <a:off x="456630" y="5451305"/>
          <a:ext cx="5943600" cy="736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88720"/>
                <a:gridCol w="1188720"/>
                <a:gridCol w="1188720"/>
                <a:gridCol w="1188720"/>
                <a:gridCol w="1188720"/>
              </a:tblGrid>
              <a:tr h="257462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OE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BE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PMC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PUM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CSR</a:t>
                      </a:r>
                      <a:endParaRPr lang="es-P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≥ 90%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≥ 100%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≥ 80%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≤ 10%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≤ 5%</a:t>
                      </a:r>
                      <a:endParaRPr lang="es-P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456630" y="4953794"/>
            <a:ext cx="31533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Indicators Targets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024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1427180" cy="914400"/>
          </a:xfrm>
        </p:spPr>
        <p:txBody>
          <a:bodyPr anchor="t"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Program Objectives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5CFB9042-1FD5-41F2-A4DE-CCAC19E5D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135" y="1955628"/>
            <a:ext cx="6019074" cy="373172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Evaluate the results obtained by the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32 Autonomous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Decentralized Bodies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(ADB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2020, through maintenance management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indicators</a:t>
            </a:r>
          </a:p>
          <a:p>
            <a:pPr algn="just"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identify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ADB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 management deficits and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those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that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performed adequately</a:t>
            </a:r>
          </a:p>
          <a:p>
            <a:pPr algn="just"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arry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out differentiated strategic activities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each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ADB,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which will allow improving and optimizing their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management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025" y="1435476"/>
            <a:ext cx="3333750" cy="43148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5" t="22515" r="9879" b="30063"/>
          <a:stretch/>
        </p:blipFill>
        <p:spPr>
          <a:xfrm>
            <a:off x="6791326" y="4323268"/>
            <a:ext cx="2436028" cy="158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Results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8253FD88-E612-446E-A12A-264A5105D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518" y="1755158"/>
            <a:ext cx="10488283" cy="129881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lnSpc>
                <a:spcPct val="107000"/>
              </a:lnSpc>
              <a:buNone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Based on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evaluation carried out at the 32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ADB in 2020 the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following results have been determined for each indicator:</a:t>
            </a:r>
            <a:endParaRPr lang="en-US" sz="24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321205"/>
              </p:ext>
            </p:extLst>
          </p:nvPr>
        </p:nvGraphicFramePr>
        <p:xfrm>
          <a:off x="1824315" y="2916456"/>
          <a:ext cx="8492688" cy="3103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448"/>
                <a:gridCol w="1415448"/>
                <a:gridCol w="1415448"/>
                <a:gridCol w="1415448"/>
                <a:gridCol w="1415448"/>
                <a:gridCol w="1415448"/>
              </a:tblGrid>
              <a:tr h="517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 smtClean="0">
                          <a:effectLst/>
                          <a:latin typeface="+mn-lt"/>
                        </a:rPr>
                        <a:t>Indicator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 smtClean="0">
                          <a:effectLst/>
                          <a:latin typeface="+mn-lt"/>
                        </a:rPr>
                        <a:t>Goal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 smtClean="0">
                          <a:effectLst/>
                          <a:latin typeface="+mn-lt"/>
                        </a:rPr>
                        <a:t>Best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kern="120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Worst</a:t>
                      </a:r>
                      <a:endParaRPr lang="en-US" sz="1800" b="1" u="none" strike="noStrike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 smtClean="0">
                          <a:effectLst/>
                          <a:latin typeface="+mn-lt"/>
                        </a:rPr>
                        <a:t>Avg.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 smtClean="0">
                          <a:effectLst/>
                          <a:latin typeface="+mn-lt"/>
                        </a:rPr>
                        <a:t>St. Dev.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</a:tr>
              <a:tr h="517224"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>
                          <a:effectLst/>
                          <a:latin typeface="+mn-lt"/>
                        </a:rPr>
                        <a:t>OE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>
                          <a:effectLst/>
                          <a:latin typeface="+mn-lt"/>
                        </a:rPr>
                        <a:t>≥ 90%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99.0%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91.1%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4.7%</a:t>
                      </a:r>
                    </a:p>
                  </a:txBody>
                  <a:tcPr marL="0" marR="0" marT="0" marB="0" anchor="ctr"/>
                </a:tc>
              </a:tr>
              <a:tr h="517224"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>
                          <a:effectLst/>
                          <a:latin typeface="+mn-lt"/>
                        </a:rPr>
                        <a:t>BE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>
                          <a:effectLst/>
                          <a:latin typeface="+mn-lt"/>
                        </a:rPr>
                        <a:t>≥ 100%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150.0%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99.4%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24.8%</a:t>
                      </a:r>
                    </a:p>
                  </a:txBody>
                  <a:tcPr marL="0" marR="0" marT="0" marB="0" anchor="ctr"/>
                </a:tc>
              </a:tr>
              <a:tr h="517224"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 smtClean="0">
                          <a:effectLst/>
                          <a:latin typeface="+mn-lt"/>
                        </a:rPr>
                        <a:t>PMC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>
                          <a:effectLst/>
                          <a:latin typeface="+mn-lt"/>
                        </a:rPr>
                        <a:t>≥ </a:t>
                      </a:r>
                      <a:r>
                        <a:rPr lang="es-PE" sz="1800" u="none" strike="noStrike" dirty="0" smtClean="0">
                          <a:effectLst/>
                          <a:latin typeface="+mn-lt"/>
                        </a:rPr>
                        <a:t>80</a:t>
                      </a:r>
                      <a:r>
                        <a:rPr lang="es-PE" sz="1800" u="none" strike="noStrike" dirty="0">
                          <a:effectLst/>
                          <a:latin typeface="+mn-lt"/>
                        </a:rPr>
                        <a:t>%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97.7%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84.1%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12.6%</a:t>
                      </a:r>
                    </a:p>
                  </a:txBody>
                  <a:tcPr marL="0" marR="0" marT="0" marB="0" anchor="ctr"/>
                </a:tc>
              </a:tr>
              <a:tr h="517224"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 smtClean="0">
                          <a:effectLst/>
                          <a:latin typeface="+mn-lt"/>
                        </a:rPr>
                        <a:t>PUM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>
                          <a:effectLst/>
                          <a:latin typeface="+mn-lt"/>
                        </a:rPr>
                        <a:t>≤ 10%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1.2%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11.4%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3.2%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2.9%</a:t>
                      </a:r>
                    </a:p>
                  </a:txBody>
                  <a:tcPr marL="0" marR="0" marT="0" marB="0" anchor="ctr"/>
                </a:tc>
              </a:tr>
              <a:tr h="517224"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>
                          <a:effectLst/>
                          <a:latin typeface="+mn-lt"/>
                        </a:rPr>
                        <a:t>CSR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>
                          <a:effectLst/>
                          <a:latin typeface="+mn-lt"/>
                        </a:rPr>
                        <a:t>≤ 5%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21.3%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4.5%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4.3%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96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Strategy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8253FD88-E612-446E-A12A-264A5105D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518" y="1827188"/>
            <a:ext cx="10488283" cy="192186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lnSpc>
                <a:spcPct val="107000"/>
              </a:lnSpc>
              <a:buNone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strategy of selective and unannounced supervision was determined for the group with the best results</a:t>
            </a:r>
          </a:p>
          <a:p>
            <a:pPr marL="0" indent="0" algn="just">
              <a:lnSpc>
                <a:spcPct val="107000"/>
              </a:lnSpc>
              <a:buNone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strategy of reinforcement and accompaniment was determined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group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 the poorest results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670304" y="4190999"/>
            <a:ext cx="3295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00B050"/>
                </a:solidFill>
              </a:rPr>
              <a:t>Cajamarca, Huancavelica, Huaraz, Juliaca, Moyobamba, Pasco, Puno, Ucayali</a:t>
            </a:r>
            <a:endParaRPr lang="es-PE" sz="2000" dirty="0">
              <a:solidFill>
                <a:srgbClr val="00B05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698880" y="5279348"/>
            <a:ext cx="3343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FF0000"/>
                </a:solidFill>
              </a:rPr>
              <a:t>Ancash, Cusco, Ica, Junin, Loreto, Rebagliati, Sabogal, Tacna</a:t>
            </a:r>
            <a:endParaRPr lang="es-PE" sz="2000" dirty="0">
              <a:solidFill>
                <a:srgbClr val="FF0000"/>
              </a:solidFill>
            </a:endParaRPr>
          </a:p>
        </p:txBody>
      </p:sp>
      <p:sp>
        <p:nvSpPr>
          <p:cNvPr id="4" name="Flecha a la derecha con bandas 3"/>
          <p:cNvSpPr/>
          <p:nvPr/>
        </p:nvSpPr>
        <p:spPr>
          <a:xfrm>
            <a:off x="5608319" y="4427367"/>
            <a:ext cx="1482158" cy="542925"/>
          </a:xfrm>
          <a:prstGeom prst="stripedRightArrow">
            <a:avLst>
              <a:gd name="adj1" fmla="val 46491"/>
              <a:gd name="adj2" fmla="val 8649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Flecha a la derecha con bandas 7"/>
          <p:cNvSpPr/>
          <p:nvPr/>
        </p:nvSpPr>
        <p:spPr>
          <a:xfrm>
            <a:off x="5608319" y="5515716"/>
            <a:ext cx="1482158" cy="542925"/>
          </a:xfrm>
          <a:prstGeom prst="stripedRightArrow">
            <a:avLst>
              <a:gd name="adj1" fmla="val 46491"/>
              <a:gd name="adj2" fmla="val 780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/>
          <p:cNvSpPr/>
          <p:nvPr/>
        </p:nvSpPr>
        <p:spPr>
          <a:xfrm>
            <a:off x="7739073" y="4344886"/>
            <a:ext cx="29194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Maintenance management supervision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739074" y="5350755"/>
            <a:ext cx="2795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Strengthening of management capacities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416714" y="3749054"/>
            <a:ext cx="3907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ea typeface="+mj-ea"/>
                <a:cs typeface="Poppins" pitchFamily="2" charset="77"/>
              </a:rPr>
              <a:t>Autonomous Decentralized </a:t>
            </a:r>
            <a:r>
              <a:rPr lang="en-US" sz="2000" b="1" dirty="0" smtClean="0">
                <a:solidFill>
                  <a:srgbClr val="0070C0"/>
                </a:solidFill>
                <a:ea typeface="+mj-ea"/>
                <a:cs typeface="Poppins" pitchFamily="2" charset="77"/>
              </a:rPr>
              <a:t>Bodies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1" name="Rectángulo 10"/>
          <p:cNvSpPr/>
          <p:nvPr/>
        </p:nvSpPr>
        <p:spPr>
          <a:xfrm>
            <a:off x="7937193" y="3749054"/>
            <a:ext cx="19768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ea typeface="+mj-ea"/>
                <a:cs typeface="Poppins" pitchFamily="2" charset="77"/>
              </a:rPr>
              <a:t>Strategic Activity</a:t>
            </a:r>
            <a:endParaRPr lang="es-PE" sz="2000" b="1" dirty="0">
              <a:solidFill>
                <a:srgbClr val="0070C0"/>
              </a:solidFill>
              <a:ea typeface="+mj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4238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63FEF59B-EF14-654A-B961-582AAD39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54" y="2067528"/>
            <a:ext cx="10117667" cy="550980"/>
          </a:xfrm>
        </p:spPr>
        <p:txBody>
          <a:bodyPr anchor="t">
            <a:normAutofit/>
          </a:bodyPr>
          <a:lstStyle/>
          <a:p>
            <a:pPr algn="ctr"/>
            <a:r>
              <a:rPr lang="es-MX" sz="3200" i="1" dirty="0" smtClean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Eduardo Toledo Ponce</a:t>
            </a:r>
            <a:endParaRPr lang="es-MX" sz="3200" i="1" dirty="0">
              <a:solidFill>
                <a:srgbClr val="0070C0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EF1396C2-E5FC-884C-80FD-E888936D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54" y="2722417"/>
            <a:ext cx="10117667" cy="810492"/>
          </a:xfrm>
        </p:spPr>
        <p:txBody>
          <a:bodyPr/>
          <a:lstStyle/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-IT" sz="2000" i="1" dirty="0" smtClean="0">
                <a:solidFill>
                  <a:srgbClr val="1F4A98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Eduardo.toledo@essalud.gob.pe</a:t>
            </a:r>
            <a:endParaRPr lang="it-IT" sz="2000" i="1" dirty="0">
              <a:solidFill>
                <a:srgbClr val="1F4A98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en-US" sz="2000" i="1" dirty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Deputy Manager of Maintenance of the Social Health Insurance</a:t>
            </a:r>
            <a:r>
              <a:rPr lang="it-IT" sz="2000" i="1" dirty="0" smtClean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, Perú</a:t>
            </a:r>
            <a:endParaRPr lang="it" sz="2000" i="1" dirty="0">
              <a:solidFill>
                <a:srgbClr val="1CA692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63FEF59B-EF14-654A-B961-582AAD399196}"/>
              </a:ext>
            </a:extLst>
          </p:cNvPr>
          <p:cNvSpPr txBox="1">
            <a:spLocks/>
          </p:cNvSpPr>
          <p:nvPr/>
        </p:nvSpPr>
        <p:spPr>
          <a:xfrm>
            <a:off x="826654" y="3992445"/>
            <a:ext cx="10117667" cy="5509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200" i="1" dirty="0" smtClean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Gonzalo Romero Ramón</a:t>
            </a:r>
            <a:endParaRPr lang="es-MX" sz="3200" i="1" dirty="0">
              <a:solidFill>
                <a:srgbClr val="0070C0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EF1396C2-E5FC-884C-80FD-E888936DAB54}"/>
              </a:ext>
            </a:extLst>
          </p:cNvPr>
          <p:cNvSpPr txBox="1">
            <a:spLocks/>
          </p:cNvSpPr>
          <p:nvPr/>
        </p:nvSpPr>
        <p:spPr>
          <a:xfrm>
            <a:off x="826654" y="4647334"/>
            <a:ext cx="10117667" cy="810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dk1"/>
              </a:buClr>
              <a:buSzPct val="25000"/>
              <a:buFont typeface="Arial" panose="020B0604020202020204" pitchFamily="34" charset="0"/>
              <a:buNone/>
            </a:pPr>
            <a:r>
              <a:rPr lang="it-IT" sz="2000" i="1" dirty="0" smtClean="0">
                <a:solidFill>
                  <a:srgbClr val="1F4A98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Externo.gromero@essalud.gob.pe</a:t>
            </a:r>
          </a:p>
          <a:p>
            <a:pPr marL="0" indent="0" algn="ctr">
              <a:buClr>
                <a:schemeClr val="dk1"/>
              </a:buClr>
              <a:buSzPct val="25000"/>
              <a:buFont typeface="Arial" panose="020B0604020202020204" pitchFamily="34" charset="0"/>
              <a:buNone/>
            </a:pPr>
            <a:r>
              <a:rPr lang="en-US" sz="2000" i="1" dirty="0" smtClean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Maintenance Supervisor at Social Health Insurance</a:t>
            </a:r>
            <a:r>
              <a:rPr lang="it-IT" sz="2000" i="1" dirty="0" smtClean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, Perú</a:t>
            </a:r>
            <a:endParaRPr lang="it" sz="2000" i="1" dirty="0">
              <a:solidFill>
                <a:srgbClr val="1CA692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072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380</Words>
  <Application>Microsoft Office PowerPoint</Application>
  <PresentationFormat>Panorámica</PresentationFormat>
  <Paragraphs>100</Paragraphs>
  <Slides>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Poppins</vt:lpstr>
      <vt:lpstr>Poppins Light</vt:lpstr>
      <vt:lpstr>Poppins Medium</vt:lpstr>
      <vt:lpstr>Times New Roman</vt:lpstr>
      <vt:lpstr>Tema de Office</vt:lpstr>
      <vt:lpstr>Asset management evaluation in the Peruvian Social Health Insurance System</vt:lpstr>
      <vt:lpstr>The Working Group</vt:lpstr>
      <vt:lpstr>Equipment Management</vt:lpstr>
      <vt:lpstr>Description of the Proposal</vt:lpstr>
      <vt:lpstr>Program Objectives</vt:lpstr>
      <vt:lpstr>Results</vt:lpstr>
      <vt:lpstr>Strategy</vt:lpstr>
      <vt:lpstr>Eduardo Toledo Ponce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Estefania Cajigas</dc:creator>
  <cp:lastModifiedBy>usuario</cp:lastModifiedBy>
  <cp:revision>52</cp:revision>
  <dcterms:created xsi:type="dcterms:W3CDTF">2021-09-01T19:24:00Z</dcterms:created>
  <dcterms:modified xsi:type="dcterms:W3CDTF">2021-09-29T14:24:36Z</dcterms:modified>
</cp:coreProperties>
</file>