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63" r:id="rId5"/>
    <p:sldId id="264" r:id="rId6"/>
    <p:sldId id="265" r:id="rId7"/>
    <p:sldId id="261" r:id="rId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59"/>
    <p:restoredTop sz="94718"/>
  </p:normalViewPr>
  <p:slideViewPr>
    <p:cSldViewPr snapToGrid="0" snapToObjects="1">
      <p:cViewPr varScale="1">
        <p:scale>
          <a:sx n="78" d="100"/>
          <a:sy n="78" d="100"/>
        </p:scale>
        <p:origin x="5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8B0ED1-768B-0C47-8169-E96E9DCEF8D4}"/>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B7F1A172-18CD-BE4D-BD81-AEACD188C0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A4A5C318-3091-6A43-8B9D-07DB1CFFB095}"/>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5" name="Marcador de pie de página 4">
            <a:extLst>
              <a:ext uri="{FF2B5EF4-FFF2-40B4-BE49-F238E27FC236}">
                <a16:creationId xmlns:a16="http://schemas.microsoft.com/office/drawing/2014/main" id="{2F0FC366-2E97-594D-ABB6-77A3183357F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598242A-B6D5-CE46-9354-6607AEB6092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240553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3B12BC-05F4-2743-865B-A567C30AD6E2}"/>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A7DE5064-9233-E945-BC86-54A956BD3DF8}"/>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187379F0-76E8-394A-A7ED-7FA3A2854377}"/>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5" name="Marcador de pie de página 4">
            <a:extLst>
              <a:ext uri="{FF2B5EF4-FFF2-40B4-BE49-F238E27FC236}">
                <a16:creationId xmlns:a16="http://schemas.microsoft.com/office/drawing/2014/main" id="{F9222A6B-83D9-AC4E-A42A-A53C690BE52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9F21101-8F6B-4A42-AF7E-9B3AA50561E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359860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A2BF40B-B617-744F-A388-2A08555BBA08}"/>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2E98FCCC-680F-894C-96DB-2FA3A0D0C28E}"/>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B119397A-43C4-6C4C-9C87-4FD3D72BB521}"/>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5" name="Marcador de pie de página 4">
            <a:extLst>
              <a:ext uri="{FF2B5EF4-FFF2-40B4-BE49-F238E27FC236}">
                <a16:creationId xmlns:a16="http://schemas.microsoft.com/office/drawing/2014/main" id="{0EB716AD-B236-BC40-BF4D-E35EFD65E8B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89F753A-F82A-764A-AB8E-989B9CCEA259}"/>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2710085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9A25E2-BA5E-3843-B28B-5F67E27EB3E9}"/>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8B388914-D38D-1A4F-BDA1-4F15F66FA054}"/>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E9097349-F444-D343-A15D-6C3679F2BA22}"/>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5" name="Marcador de pie de página 4">
            <a:extLst>
              <a:ext uri="{FF2B5EF4-FFF2-40B4-BE49-F238E27FC236}">
                <a16:creationId xmlns:a16="http://schemas.microsoft.com/office/drawing/2014/main" id="{262F0645-1916-2941-A4EF-78E4C9771F5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207AE25-3BB5-184C-9772-CBB819406E2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223468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57110C-2C33-3B4D-B23F-6F61ADB4C02D}"/>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4ED5981E-38AD-5B49-A167-D8B23D10F8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EB8D5648-F297-4546-A5E1-0E3DFEFC5C13}"/>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5" name="Marcador de pie de página 4">
            <a:extLst>
              <a:ext uri="{FF2B5EF4-FFF2-40B4-BE49-F238E27FC236}">
                <a16:creationId xmlns:a16="http://schemas.microsoft.com/office/drawing/2014/main" id="{A20E0910-21CD-BE41-B51E-CB6241DCB20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66E9CED-7ACB-524E-8F02-BA31F1661212}"/>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4268605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870347-1AD8-A14B-9028-3E1619BE6FEF}"/>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C99F9A90-C2C1-334B-82A3-5BCFBB825F6C}"/>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AE3B5CE7-ABBC-CE4B-8E81-2ED799808DF7}"/>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8C2B4A0C-1D3D-9A4B-BCB0-C67DB268EFE9}"/>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6" name="Marcador de pie de página 5">
            <a:extLst>
              <a:ext uri="{FF2B5EF4-FFF2-40B4-BE49-F238E27FC236}">
                <a16:creationId xmlns:a16="http://schemas.microsoft.com/office/drawing/2014/main" id="{BB30B375-C8EA-E342-AAD5-E940A8F7020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E715118-9732-C246-BEA5-E3FDAF7177A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582921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45DE75-C0FB-5540-9C80-5F32A473BD36}"/>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54222D90-E245-964A-BAFF-89808BBB72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7F371311-608F-A04C-882E-6D5186B7DB31}"/>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F3CDB719-9889-904B-A01E-62C0C82ECE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AF4A7251-DBF5-7B40-8D0F-CE8223100A05}"/>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3699418D-A2B5-CC4F-B23F-26E077B623B6}"/>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8" name="Marcador de pie de página 7">
            <a:extLst>
              <a:ext uri="{FF2B5EF4-FFF2-40B4-BE49-F238E27FC236}">
                <a16:creationId xmlns:a16="http://schemas.microsoft.com/office/drawing/2014/main" id="{7B822598-5EFB-CC41-86D6-304FF9DEB785}"/>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1D47ADA2-D615-3148-A23C-CC71FC5257E2}"/>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56304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A26CFB-4CCB-7844-8C5A-F8BE7EDA47D1}"/>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90657ABA-1D69-DE44-A76D-E763710A3BDD}"/>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4" name="Marcador de pie de página 3">
            <a:extLst>
              <a:ext uri="{FF2B5EF4-FFF2-40B4-BE49-F238E27FC236}">
                <a16:creationId xmlns:a16="http://schemas.microsoft.com/office/drawing/2014/main" id="{27CAA2F0-8A6D-604A-93E9-701BFAD15809}"/>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43687990-F555-5942-BBDF-064E8D9EE82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3676812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CF33EA3-DD5A-D449-99A3-EF693C160ACA}"/>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3" name="Marcador de pie de página 2">
            <a:extLst>
              <a:ext uri="{FF2B5EF4-FFF2-40B4-BE49-F238E27FC236}">
                <a16:creationId xmlns:a16="http://schemas.microsoft.com/office/drawing/2014/main" id="{F8F21913-B779-D24C-B074-DC2054904FD0}"/>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16CB19C8-5ED1-0A49-8D88-4CFEBC36A3FC}"/>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488544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E1BD53-EAB7-1E4B-A286-D106753AC15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8DDAE8FB-BE39-6C4C-B873-C92BD02C86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F235DA41-1006-144E-A4C4-21C4C47836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BA07975B-558A-ED49-9C35-27406C10312C}"/>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6" name="Marcador de pie de página 5">
            <a:extLst>
              <a:ext uri="{FF2B5EF4-FFF2-40B4-BE49-F238E27FC236}">
                <a16:creationId xmlns:a16="http://schemas.microsoft.com/office/drawing/2014/main" id="{C910C23C-8931-8E47-B9FD-28BB82E70088}"/>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7A3C1F6-37B5-E048-9C14-8B11A24E4C21}"/>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224738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306654-0943-0945-A3DC-4ACEF0F00F2B}"/>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D01B6BE1-B19A-C148-BB49-BB355C751D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57A05E66-9F51-2848-BC76-1F8916962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FBD15DF3-C1EA-634A-B0AE-50DB578F1B4E}"/>
              </a:ext>
            </a:extLst>
          </p:cNvPr>
          <p:cNvSpPr>
            <a:spLocks noGrp="1"/>
          </p:cNvSpPr>
          <p:nvPr>
            <p:ph type="dt" sz="half" idx="10"/>
          </p:nvPr>
        </p:nvSpPr>
        <p:spPr/>
        <p:txBody>
          <a:bodyPr/>
          <a:lstStyle/>
          <a:p>
            <a:fld id="{5922D97F-1855-7940-BD30-9CA7CE069233}" type="datetimeFigureOut">
              <a:rPr lang="es-MX" smtClean="0"/>
              <a:t>17/10/2021</a:t>
            </a:fld>
            <a:endParaRPr lang="es-MX"/>
          </a:p>
        </p:txBody>
      </p:sp>
      <p:sp>
        <p:nvSpPr>
          <p:cNvPr id="6" name="Marcador de pie de página 5">
            <a:extLst>
              <a:ext uri="{FF2B5EF4-FFF2-40B4-BE49-F238E27FC236}">
                <a16:creationId xmlns:a16="http://schemas.microsoft.com/office/drawing/2014/main" id="{65F86AC9-2786-654D-99A7-27ED6F3DDD9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AD1F359-7560-7643-ADA2-6A73F6EA7960}"/>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355728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91E4233-B371-4D42-AF5D-91F49D956C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C978B424-05A9-D748-BF84-37490AF030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2900299C-4C31-5348-A4E0-798C34A601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2D97F-1855-7940-BD30-9CA7CE069233}" type="datetimeFigureOut">
              <a:rPr lang="es-MX" smtClean="0"/>
              <a:t>17/10/2021</a:t>
            </a:fld>
            <a:endParaRPr lang="es-MX"/>
          </a:p>
        </p:txBody>
      </p:sp>
      <p:sp>
        <p:nvSpPr>
          <p:cNvPr id="5" name="Marcador de pie de página 4">
            <a:extLst>
              <a:ext uri="{FF2B5EF4-FFF2-40B4-BE49-F238E27FC236}">
                <a16:creationId xmlns:a16="http://schemas.microsoft.com/office/drawing/2014/main" id="{ECB3F8D8-6848-BB43-891B-F22F265DA1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4E17FABD-0405-C04A-B8B2-F62CD8E381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9380A-8E3A-AA4F-99CA-B9F889DA3BB4}" type="slidenum">
              <a:rPr lang="es-MX" smtClean="0"/>
              <a:t>‹#›</a:t>
            </a:fld>
            <a:endParaRPr lang="es-MX"/>
          </a:p>
        </p:txBody>
      </p:sp>
    </p:spTree>
    <p:extLst>
      <p:ext uri="{BB962C8B-B14F-4D97-AF65-F5344CB8AC3E}">
        <p14:creationId xmlns:p14="http://schemas.microsoft.com/office/powerpoint/2010/main" val="4023755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germangiles@gmail.com" TargetMode="External"/><Relationship Id="rId2" Type="http://schemas.openxmlformats.org/officeDocument/2006/relationships/hyperlink" Target="mailto:mhlencina@gmail.com"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8C3199-293F-834B-85A8-F48E3D90AF36}"/>
              </a:ext>
            </a:extLst>
          </p:cNvPr>
          <p:cNvSpPr>
            <a:spLocks noGrp="1"/>
          </p:cNvSpPr>
          <p:nvPr>
            <p:ph type="ctrTitle"/>
          </p:nvPr>
        </p:nvSpPr>
        <p:spPr>
          <a:xfrm>
            <a:off x="331085" y="2290917"/>
            <a:ext cx="11226800" cy="2117310"/>
          </a:xfrm>
        </p:spPr>
        <p:txBody>
          <a:bodyPr anchor="t">
            <a:normAutofit fontScale="90000"/>
          </a:bodyPr>
          <a:lstStyle/>
          <a:p>
            <a:r>
              <a:rPr lang="es-MX" sz="5400" b="1" dirty="0">
                <a:solidFill>
                  <a:srgbClr val="002060"/>
                </a:solidFill>
                <a:latin typeface="Poppins" pitchFamily="2" charset="77"/>
                <a:cs typeface="Poppins" pitchFamily="2" charset="77"/>
              </a:rPr>
              <a:t>     SABI</a:t>
            </a:r>
            <a:br>
              <a:rPr lang="es-MX" sz="5400" b="1" dirty="0">
                <a:solidFill>
                  <a:srgbClr val="002060"/>
                </a:solidFill>
                <a:latin typeface="Poppins" pitchFamily="2" charset="77"/>
                <a:cs typeface="Poppins" pitchFamily="2" charset="77"/>
              </a:rPr>
            </a:br>
            <a:r>
              <a:rPr lang="es-MX" sz="5400" b="1" dirty="0" err="1">
                <a:solidFill>
                  <a:srgbClr val="002060"/>
                </a:solidFill>
                <a:latin typeface="Poppins" pitchFamily="2" charset="77"/>
                <a:cs typeface="Poppins" pitchFamily="2" charset="77"/>
              </a:rPr>
              <a:t>Bioengineering</a:t>
            </a:r>
            <a:r>
              <a:rPr lang="es-MX" sz="5400" b="1" dirty="0">
                <a:solidFill>
                  <a:srgbClr val="002060"/>
                </a:solidFill>
                <a:latin typeface="Poppins" pitchFamily="2" charset="77"/>
                <a:cs typeface="Poppins" pitchFamily="2" charset="77"/>
              </a:rPr>
              <a:t> </a:t>
            </a:r>
            <a:r>
              <a:rPr lang="es-MX" sz="5400" b="1" dirty="0" err="1">
                <a:solidFill>
                  <a:srgbClr val="002060"/>
                </a:solidFill>
                <a:latin typeface="Poppins" pitchFamily="2" charset="77"/>
                <a:cs typeface="Poppins" pitchFamily="2" charset="77"/>
              </a:rPr>
              <a:t>Argentine</a:t>
            </a:r>
            <a:r>
              <a:rPr lang="es-MX" sz="5400" b="1" dirty="0">
                <a:solidFill>
                  <a:srgbClr val="002060"/>
                </a:solidFill>
                <a:latin typeface="Poppins" pitchFamily="2" charset="77"/>
                <a:cs typeface="Poppins" pitchFamily="2" charset="77"/>
              </a:rPr>
              <a:t> </a:t>
            </a:r>
            <a:r>
              <a:rPr lang="es-MX" sz="5400" b="1" dirty="0" err="1">
                <a:solidFill>
                  <a:srgbClr val="002060"/>
                </a:solidFill>
                <a:latin typeface="Poppins" pitchFamily="2" charset="77"/>
                <a:cs typeface="Poppins" pitchFamily="2" charset="77"/>
              </a:rPr>
              <a:t>Society</a:t>
            </a:r>
            <a:br>
              <a:rPr lang="es-MX" sz="5400" b="1" dirty="0">
                <a:solidFill>
                  <a:srgbClr val="002060"/>
                </a:solidFill>
                <a:latin typeface="Poppins" pitchFamily="2" charset="77"/>
                <a:cs typeface="Poppins" pitchFamily="2" charset="77"/>
              </a:rPr>
            </a:br>
            <a:r>
              <a:rPr lang="es-MX" sz="4400" b="1" dirty="0" err="1">
                <a:solidFill>
                  <a:srgbClr val="002060"/>
                </a:solidFill>
                <a:latin typeface="Poppins" pitchFamily="2" charset="77"/>
                <a:cs typeface="Poppins" pitchFamily="2" charset="77"/>
              </a:rPr>
              <a:t>Clinical</a:t>
            </a:r>
            <a:r>
              <a:rPr lang="es-MX" sz="4400" b="1" dirty="0">
                <a:solidFill>
                  <a:srgbClr val="002060"/>
                </a:solidFill>
                <a:latin typeface="Poppins" pitchFamily="2" charset="77"/>
                <a:cs typeface="Poppins" pitchFamily="2" charset="77"/>
              </a:rPr>
              <a:t> </a:t>
            </a:r>
            <a:r>
              <a:rPr lang="es-MX" sz="4400" b="1" dirty="0" err="1">
                <a:solidFill>
                  <a:srgbClr val="002060"/>
                </a:solidFill>
                <a:latin typeface="Poppins" pitchFamily="2" charset="77"/>
                <a:cs typeface="Poppins" pitchFamily="2" charset="77"/>
              </a:rPr>
              <a:t>Engineering</a:t>
            </a:r>
            <a:r>
              <a:rPr lang="es-MX" sz="4400" b="1" dirty="0">
                <a:solidFill>
                  <a:srgbClr val="002060"/>
                </a:solidFill>
                <a:latin typeface="Poppins" pitchFamily="2" charset="77"/>
                <a:cs typeface="Poppins" pitchFamily="2" charset="77"/>
              </a:rPr>
              <a:t> </a:t>
            </a:r>
            <a:r>
              <a:rPr lang="es-MX" sz="4400" b="1" dirty="0" err="1">
                <a:solidFill>
                  <a:srgbClr val="002060"/>
                </a:solidFill>
                <a:latin typeface="Poppins" pitchFamily="2" charset="77"/>
                <a:cs typeface="Poppins" pitchFamily="2" charset="77"/>
              </a:rPr>
              <a:t>Chapter</a:t>
            </a:r>
            <a:br>
              <a:rPr lang="es-MX" sz="5400" b="1" dirty="0">
                <a:solidFill>
                  <a:srgbClr val="002060"/>
                </a:solidFill>
                <a:latin typeface="Poppins" pitchFamily="2" charset="77"/>
                <a:cs typeface="Poppins" pitchFamily="2" charset="77"/>
              </a:rPr>
            </a:br>
            <a:endParaRPr lang="es-MX" sz="5400" b="1" dirty="0">
              <a:solidFill>
                <a:srgbClr val="002060"/>
              </a:solidFill>
              <a:latin typeface="Poppins" pitchFamily="2" charset="77"/>
              <a:cs typeface="Poppins" pitchFamily="2" charset="77"/>
            </a:endParaRPr>
          </a:p>
        </p:txBody>
      </p:sp>
      <p:sp>
        <p:nvSpPr>
          <p:cNvPr id="3" name="Subtítulo 2">
            <a:extLst>
              <a:ext uri="{FF2B5EF4-FFF2-40B4-BE49-F238E27FC236}">
                <a16:creationId xmlns:a16="http://schemas.microsoft.com/office/drawing/2014/main" id="{B31DB3D8-FADF-BC44-99E1-CF6CF3286AEF}"/>
              </a:ext>
            </a:extLst>
          </p:cNvPr>
          <p:cNvSpPr>
            <a:spLocks noGrp="1"/>
          </p:cNvSpPr>
          <p:nvPr>
            <p:ph type="subTitle" idx="1"/>
          </p:nvPr>
        </p:nvSpPr>
        <p:spPr>
          <a:xfrm>
            <a:off x="440267" y="4867369"/>
            <a:ext cx="11226800" cy="761999"/>
          </a:xfrm>
        </p:spPr>
        <p:txBody>
          <a:bodyPr>
            <a:normAutofit lnSpcReduction="10000"/>
          </a:bodyPr>
          <a:lstStyle/>
          <a:p>
            <a:r>
              <a:rPr lang="es-MX" sz="2000" dirty="0">
                <a:solidFill>
                  <a:srgbClr val="0070C0"/>
                </a:solidFill>
                <a:latin typeface="Poppins Light" pitchFamily="2" charset="77"/>
                <a:cs typeface="Poppins Light" pitchFamily="2" charset="77"/>
              </a:rPr>
              <a:t>Marcelo </a:t>
            </a:r>
            <a:r>
              <a:rPr lang="es-MX" sz="2000" dirty="0" err="1">
                <a:solidFill>
                  <a:srgbClr val="0070C0"/>
                </a:solidFill>
                <a:latin typeface="Poppins Light" pitchFamily="2" charset="77"/>
                <a:cs typeface="Poppins Light" pitchFamily="2" charset="77"/>
              </a:rPr>
              <a:t>Lencina</a:t>
            </a:r>
            <a:r>
              <a:rPr lang="es-MX" sz="2000" dirty="0">
                <a:solidFill>
                  <a:srgbClr val="0070C0"/>
                </a:solidFill>
                <a:latin typeface="Poppins Light" pitchFamily="2" charset="77"/>
                <a:cs typeface="Poppins Light" pitchFamily="2" charset="77"/>
              </a:rPr>
              <a:t> – </a:t>
            </a:r>
            <a:r>
              <a:rPr lang="es-MX" sz="1600" dirty="0" err="1">
                <a:solidFill>
                  <a:srgbClr val="0070C0"/>
                </a:solidFill>
                <a:latin typeface="Poppins Light" pitchFamily="2" charset="77"/>
                <a:cs typeface="Poppins Light" pitchFamily="2" charset="77"/>
              </a:rPr>
              <a:t>National</a:t>
            </a:r>
            <a:r>
              <a:rPr lang="es-MX" sz="1600" dirty="0">
                <a:solidFill>
                  <a:srgbClr val="0070C0"/>
                </a:solidFill>
                <a:latin typeface="Poppins Light" pitchFamily="2" charset="77"/>
                <a:cs typeface="Poppins Light" pitchFamily="2" charset="77"/>
              </a:rPr>
              <a:t> </a:t>
            </a:r>
            <a:r>
              <a:rPr lang="es-MX" sz="1600" dirty="0" err="1">
                <a:solidFill>
                  <a:srgbClr val="0070C0"/>
                </a:solidFill>
                <a:latin typeface="Poppins Light" pitchFamily="2" charset="77"/>
                <a:cs typeface="Poppins Light" pitchFamily="2" charset="77"/>
              </a:rPr>
              <a:t>Technological</a:t>
            </a:r>
            <a:r>
              <a:rPr lang="es-MX" sz="1600" dirty="0">
                <a:solidFill>
                  <a:srgbClr val="0070C0"/>
                </a:solidFill>
                <a:latin typeface="Poppins Light" pitchFamily="2" charset="77"/>
                <a:cs typeface="Poppins Light" pitchFamily="2" charset="77"/>
              </a:rPr>
              <a:t> </a:t>
            </a:r>
            <a:r>
              <a:rPr lang="es-MX" sz="1600" dirty="0" err="1">
                <a:solidFill>
                  <a:srgbClr val="0070C0"/>
                </a:solidFill>
                <a:latin typeface="Poppins Light" pitchFamily="2" charset="77"/>
                <a:cs typeface="Poppins Light" pitchFamily="2" charset="77"/>
              </a:rPr>
              <a:t>University</a:t>
            </a:r>
            <a:r>
              <a:rPr lang="es-MX" sz="1600" dirty="0">
                <a:solidFill>
                  <a:srgbClr val="0070C0"/>
                </a:solidFill>
                <a:latin typeface="Poppins Light" pitchFamily="2" charset="77"/>
                <a:cs typeface="Poppins Light" pitchFamily="2" charset="77"/>
              </a:rPr>
              <a:t> – Regional San Nicolás- Argentina</a:t>
            </a:r>
          </a:p>
          <a:p>
            <a:r>
              <a:rPr lang="es-MX" sz="2000" dirty="0">
                <a:solidFill>
                  <a:srgbClr val="0070C0"/>
                </a:solidFill>
                <a:latin typeface="Poppins Light" pitchFamily="2" charset="77"/>
                <a:cs typeface="Poppins Light" pitchFamily="2" charset="77"/>
              </a:rPr>
              <a:t>Germán Giles – </a:t>
            </a:r>
            <a:r>
              <a:rPr lang="es-MX" sz="1600" dirty="0">
                <a:solidFill>
                  <a:srgbClr val="0070C0"/>
                </a:solidFill>
                <a:latin typeface="Poppins Light" pitchFamily="2" charset="77"/>
                <a:cs typeface="Poppins Light" pitchFamily="2" charset="77"/>
              </a:rPr>
              <a:t>Schiller </a:t>
            </a:r>
            <a:r>
              <a:rPr lang="es-MX" sz="1600" dirty="0" err="1">
                <a:solidFill>
                  <a:srgbClr val="0070C0"/>
                </a:solidFill>
                <a:latin typeface="Poppins Light" pitchFamily="2" charset="77"/>
                <a:cs typeface="Poppins Light" pitchFamily="2" charset="77"/>
              </a:rPr>
              <a:t>Americas</a:t>
            </a:r>
            <a:r>
              <a:rPr lang="es-MX" sz="1600" dirty="0">
                <a:solidFill>
                  <a:srgbClr val="0070C0"/>
                </a:solidFill>
                <a:latin typeface="Poppins Light" pitchFamily="2" charset="77"/>
                <a:cs typeface="Poppins Light" pitchFamily="2" charset="77"/>
              </a:rPr>
              <a:t> - USA</a:t>
            </a:r>
            <a:endParaRPr lang="es-MX" sz="2000" dirty="0">
              <a:solidFill>
                <a:srgbClr val="0070C0"/>
              </a:solidFill>
              <a:latin typeface="Poppins Light" pitchFamily="2" charset="77"/>
              <a:cs typeface="Poppins Light" pitchFamily="2" charset="77"/>
            </a:endParaRPr>
          </a:p>
        </p:txBody>
      </p:sp>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8479" y="2290917"/>
            <a:ext cx="852984" cy="744156"/>
          </a:xfrm>
          <a:prstGeom prst="rect">
            <a:avLst/>
          </a:prstGeom>
        </p:spPr>
      </p:pic>
    </p:spTree>
    <p:extLst>
      <p:ext uri="{BB962C8B-B14F-4D97-AF65-F5344CB8AC3E}">
        <p14:creationId xmlns:p14="http://schemas.microsoft.com/office/powerpoint/2010/main" val="85795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The Team / Workgroup</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1" y="1892676"/>
            <a:ext cx="10702380" cy="4258742"/>
          </a:xfrm>
        </p:spPr>
        <p:txBody>
          <a:bodyPr/>
          <a:lstStyle/>
          <a:p>
            <a:r>
              <a:rPr lang="es-MX" sz="2400" dirty="0">
                <a:solidFill>
                  <a:schemeClr val="bg2">
                    <a:lumMod val="25000"/>
                  </a:schemeClr>
                </a:solidFill>
                <a:latin typeface="Poppins Light" pitchFamily="2" charset="77"/>
                <a:cs typeface="Poppins Light" pitchFamily="2" charset="77"/>
              </a:rPr>
              <a:t>Marcelo </a:t>
            </a:r>
            <a:r>
              <a:rPr lang="es-MX" sz="2400" dirty="0" err="1">
                <a:solidFill>
                  <a:schemeClr val="bg2">
                    <a:lumMod val="25000"/>
                  </a:schemeClr>
                </a:solidFill>
                <a:latin typeface="Poppins Light" pitchFamily="2" charset="77"/>
                <a:cs typeface="Poppins Light" pitchFamily="2" charset="77"/>
              </a:rPr>
              <a:t>Lencina</a:t>
            </a:r>
            <a:r>
              <a:rPr lang="es-MX" sz="2400" dirty="0">
                <a:solidFill>
                  <a:schemeClr val="bg2">
                    <a:lumMod val="25000"/>
                  </a:schemeClr>
                </a:solidFill>
                <a:latin typeface="Poppins Light" pitchFamily="2" charset="77"/>
                <a:cs typeface="Poppins Light" pitchFamily="2" charset="77"/>
              </a:rPr>
              <a:t> – </a:t>
            </a:r>
            <a:r>
              <a:rPr lang="es-MX" sz="2400" dirty="0" err="1">
                <a:solidFill>
                  <a:schemeClr val="bg2">
                    <a:lumMod val="25000"/>
                  </a:schemeClr>
                </a:solidFill>
                <a:latin typeface="Poppins Light" pitchFamily="2" charset="77"/>
                <a:cs typeface="Poppins Light" pitchFamily="2" charset="77"/>
              </a:rPr>
              <a:t>National</a:t>
            </a:r>
            <a:r>
              <a:rPr lang="es-MX" sz="2400" dirty="0">
                <a:solidFill>
                  <a:schemeClr val="bg2">
                    <a:lumMod val="25000"/>
                  </a:schemeClr>
                </a:solidFill>
                <a:latin typeface="Poppins Light" pitchFamily="2" charset="77"/>
                <a:cs typeface="Poppins Light" pitchFamily="2" charset="77"/>
              </a:rPr>
              <a:t> </a:t>
            </a:r>
            <a:r>
              <a:rPr lang="es-MX" sz="2400" dirty="0" err="1">
                <a:solidFill>
                  <a:schemeClr val="bg2">
                    <a:lumMod val="25000"/>
                  </a:schemeClr>
                </a:solidFill>
                <a:latin typeface="Poppins Light" pitchFamily="2" charset="77"/>
                <a:cs typeface="Poppins Light" pitchFamily="2" charset="77"/>
              </a:rPr>
              <a:t>Technological</a:t>
            </a:r>
            <a:r>
              <a:rPr lang="es-MX" sz="2400" dirty="0">
                <a:solidFill>
                  <a:schemeClr val="bg2">
                    <a:lumMod val="25000"/>
                  </a:schemeClr>
                </a:solidFill>
                <a:latin typeface="Poppins Light" pitchFamily="2" charset="77"/>
                <a:cs typeface="Poppins Light" pitchFamily="2" charset="77"/>
              </a:rPr>
              <a:t> </a:t>
            </a:r>
            <a:r>
              <a:rPr lang="es-MX" sz="2400" dirty="0" err="1">
                <a:solidFill>
                  <a:schemeClr val="bg2">
                    <a:lumMod val="25000"/>
                  </a:schemeClr>
                </a:solidFill>
                <a:latin typeface="Poppins Light" pitchFamily="2" charset="77"/>
                <a:cs typeface="Poppins Light" pitchFamily="2" charset="77"/>
              </a:rPr>
              <a:t>University</a:t>
            </a:r>
            <a:r>
              <a:rPr lang="es-MX" sz="2400" dirty="0">
                <a:solidFill>
                  <a:schemeClr val="bg2">
                    <a:lumMod val="25000"/>
                  </a:schemeClr>
                </a:solidFill>
                <a:latin typeface="Poppins Light" pitchFamily="2" charset="77"/>
                <a:cs typeface="Poppins Light" pitchFamily="2" charset="77"/>
              </a:rPr>
              <a:t> – Regional San Nicolás- Argentina</a:t>
            </a:r>
          </a:p>
          <a:p>
            <a:r>
              <a:rPr lang="es-MX" sz="2400" dirty="0">
                <a:solidFill>
                  <a:schemeClr val="bg2">
                    <a:lumMod val="25000"/>
                  </a:schemeClr>
                </a:solidFill>
                <a:latin typeface="Poppins Light" pitchFamily="2" charset="77"/>
                <a:cs typeface="Poppins Light" pitchFamily="2" charset="77"/>
              </a:rPr>
              <a:t>Rubén Acevedo – Entre Ríos </a:t>
            </a:r>
            <a:r>
              <a:rPr lang="es-MX" sz="2400" dirty="0" err="1">
                <a:solidFill>
                  <a:schemeClr val="bg2">
                    <a:lumMod val="25000"/>
                  </a:schemeClr>
                </a:solidFill>
                <a:latin typeface="Poppins Light" pitchFamily="2" charset="77"/>
                <a:cs typeface="Poppins Light" pitchFamily="2" charset="77"/>
              </a:rPr>
              <a:t>National</a:t>
            </a:r>
            <a:r>
              <a:rPr lang="es-MX" sz="2400" dirty="0">
                <a:solidFill>
                  <a:schemeClr val="bg2">
                    <a:lumMod val="25000"/>
                  </a:schemeClr>
                </a:solidFill>
                <a:latin typeface="Poppins Light" pitchFamily="2" charset="77"/>
                <a:cs typeface="Poppins Light" pitchFamily="2" charset="77"/>
              </a:rPr>
              <a:t> </a:t>
            </a:r>
            <a:r>
              <a:rPr lang="es-MX" sz="2400" dirty="0" err="1">
                <a:solidFill>
                  <a:schemeClr val="bg2">
                    <a:lumMod val="25000"/>
                  </a:schemeClr>
                </a:solidFill>
                <a:latin typeface="Poppins Light" pitchFamily="2" charset="77"/>
                <a:cs typeface="Poppins Light" pitchFamily="2" charset="77"/>
              </a:rPr>
              <a:t>University</a:t>
            </a:r>
            <a:r>
              <a:rPr lang="es-MX" sz="2400" dirty="0">
                <a:solidFill>
                  <a:schemeClr val="bg2">
                    <a:lumMod val="25000"/>
                  </a:schemeClr>
                </a:solidFill>
                <a:latin typeface="Poppins Light" pitchFamily="2" charset="77"/>
                <a:cs typeface="Poppins Light" pitchFamily="2" charset="77"/>
              </a:rPr>
              <a:t> – Argentina</a:t>
            </a:r>
          </a:p>
          <a:p>
            <a:r>
              <a:rPr lang="es-MX" sz="2400" dirty="0">
                <a:solidFill>
                  <a:schemeClr val="bg2">
                    <a:lumMod val="25000"/>
                  </a:schemeClr>
                </a:solidFill>
                <a:latin typeface="Poppins Light" pitchFamily="2" charset="77"/>
                <a:cs typeface="Poppins Light" pitchFamily="2" charset="77"/>
              </a:rPr>
              <a:t>Eduardo Fernández </a:t>
            </a:r>
            <a:r>
              <a:rPr lang="es-MX" sz="2400" dirty="0" err="1">
                <a:solidFill>
                  <a:schemeClr val="bg2">
                    <a:lumMod val="25000"/>
                  </a:schemeClr>
                </a:solidFill>
                <a:latin typeface="Poppins Light" pitchFamily="2" charset="77"/>
                <a:cs typeface="Poppins Light" pitchFamily="2" charset="77"/>
              </a:rPr>
              <a:t>Sardá</a:t>
            </a:r>
            <a:r>
              <a:rPr lang="es-MX" sz="2400" dirty="0">
                <a:solidFill>
                  <a:schemeClr val="bg2">
                    <a:lumMod val="25000"/>
                  </a:schemeClr>
                </a:solidFill>
                <a:latin typeface="Poppins Light" pitchFamily="2" charset="77"/>
                <a:cs typeface="Poppins Light" pitchFamily="2" charset="77"/>
              </a:rPr>
              <a:t> – “</a:t>
            </a:r>
            <a:r>
              <a:rPr lang="es-MX" sz="2400" dirty="0" err="1">
                <a:solidFill>
                  <a:schemeClr val="bg2">
                    <a:lumMod val="25000"/>
                  </a:schemeClr>
                </a:solidFill>
                <a:latin typeface="Poppins Light" pitchFamily="2" charset="77"/>
                <a:cs typeface="Poppins Light" pitchFamily="2" charset="77"/>
              </a:rPr>
              <a:t>Garraham</a:t>
            </a:r>
            <a:r>
              <a:rPr lang="es-MX" sz="2400" dirty="0">
                <a:solidFill>
                  <a:schemeClr val="bg2">
                    <a:lumMod val="25000"/>
                  </a:schemeClr>
                </a:solidFill>
                <a:latin typeface="Poppins Light" pitchFamily="2" charset="77"/>
                <a:cs typeface="Poppins Light" pitchFamily="2" charset="77"/>
              </a:rPr>
              <a:t> </a:t>
            </a:r>
            <a:r>
              <a:rPr lang="es-MX" sz="2400" dirty="0" err="1">
                <a:solidFill>
                  <a:schemeClr val="bg2">
                    <a:lumMod val="25000"/>
                  </a:schemeClr>
                </a:solidFill>
                <a:latin typeface="Poppins Light" pitchFamily="2" charset="77"/>
                <a:cs typeface="Poppins Light" pitchFamily="2" charset="77"/>
              </a:rPr>
              <a:t>Pediatrics</a:t>
            </a:r>
            <a:r>
              <a:rPr lang="es-MX" sz="2400" dirty="0">
                <a:solidFill>
                  <a:schemeClr val="bg2">
                    <a:lumMod val="25000"/>
                  </a:schemeClr>
                </a:solidFill>
                <a:latin typeface="Poppins Light" pitchFamily="2" charset="77"/>
                <a:cs typeface="Poppins Light" pitchFamily="2" charset="77"/>
              </a:rPr>
              <a:t> Hospital” – Argentina</a:t>
            </a:r>
          </a:p>
          <a:p>
            <a:r>
              <a:rPr lang="es-MX" sz="2400" dirty="0">
                <a:solidFill>
                  <a:schemeClr val="bg2">
                    <a:lumMod val="25000"/>
                  </a:schemeClr>
                </a:solidFill>
                <a:latin typeface="Poppins Light" pitchFamily="2" charset="77"/>
                <a:cs typeface="Poppins Light" pitchFamily="2" charset="77"/>
              </a:rPr>
              <a:t>Germán Giles – Schiller </a:t>
            </a:r>
            <a:r>
              <a:rPr lang="es-MX" sz="2400" dirty="0" err="1">
                <a:solidFill>
                  <a:schemeClr val="bg2">
                    <a:lumMod val="25000"/>
                  </a:schemeClr>
                </a:solidFill>
                <a:latin typeface="Poppins Light" pitchFamily="2" charset="77"/>
                <a:cs typeface="Poppins Light" pitchFamily="2" charset="77"/>
              </a:rPr>
              <a:t>Americas</a:t>
            </a:r>
            <a:r>
              <a:rPr lang="es-MX" sz="2400" dirty="0">
                <a:solidFill>
                  <a:schemeClr val="bg2">
                    <a:lumMod val="25000"/>
                  </a:schemeClr>
                </a:solidFill>
                <a:latin typeface="Poppins Light" pitchFamily="2" charset="77"/>
                <a:cs typeface="Poppins Light" pitchFamily="2" charset="77"/>
              </a:rPr>
              <a:t> – Argentina-USA</a:t>
            </a:r>
          </a:p>
          <a:p>
            <a:endParaRPr lang="es-MX" sz="2400" dirty="0">
              <a:solidFill>
                <a:schemeClr val="bg2">
                  <a:lumMod val="25000"/>
                </a:schemeClr>
              </a:solidFill>
              <a:latin typeface="Poppins Light" pitchFamily="2" charset="77"/>
              <a:cs typeface="Poppins Light" pitchFamily="2" charset="77"/>
            </a:endParaRPr>
          </a:p>
          <a:p>
            <a:pPr marL="0" indent="0">
              <a:buNone/>
            </a:pPr>
            <a:endParaRPr lang="es-MX" dirty="0">
              <a:solidFill>
                <a:schemeClr val="bg2">
                  <a:lumMod val="25000"/>
                </a:schemeClr>
              </a:solidFill>
            </a:endParaRPr>
          </a:p>
        </p:txBody>
      </p:sp>
    </p:spTree>
    <p:extLst>
      <p:ext uri="{BB962C8B-B14F-4D97-AF65-F5344CB8AC3E}">
        <p14:creationId xmlns:p14="http://schemas.microsoft.com/office/powerpoint/2010/main" val="10125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Description</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1" y="1563329"/>
            <a:ext cx="10702380" cy="4925961"/>
          </a:xfrm>
        </p:spPr>
        <p:txBody>
          <a:bodyPr>
            <a:normAutofit/>
          </a:bodyPr>
          <a:lstStyle/>
          <a:p>
            <a:pPr algn="just"/>
            <a:r>
              <a:rPr lang="en-US" sz="2200" dirty="0"/>
              <a:t>SABI is the Biomedical National Society founded in 1979, where professionals that work in the biomedical engineering field promote the development of the Exact Sciences application to the Biological and Medical Sciences problems.</a:t>
            </a:r>
            <a:endParaRPr lang="es-AR" sz="2200" dirty="0"/>
          </a:p>
          <a:p>
            <a:pPr algn="just"/>
            <a:r>
              <a:rPr lang="en-US" sz="2200" dirty="0"/>
              <a:t>Dr. </a:t>
            </a:r>
            <a:r>
              <a:rPr lang="en-US" sz="2200" dirty="0" err="1"/>
              <a:t>Biong</a:t>
            </a:r>
            <a:r>
              <a:rPr lang="en-US" sz="2200" dirty="0"/>
              <a:t>. Rubén Acevedo is the actual President and has four Divisions (Clinical Engineering, Students, Rehabilitation and Professional,) and the Universities Medical Devices Laboratory Network. The CE Chapter is presided by Eduardo </a:t>
            </a:r>
            <a:r>
              <a:rPr lang="en-US" sz="2200" dirty="0" err="1"/>
              <a:t>Fernández</a:t>
            </a:r>
            <a:r>
              <a:rPr lang="en-US" sz="2200" dirty="0"/>
              <a:t> </a:t>
            </a:r>
            <a:r>
              <a:rPr lang="en-US" sz="2200" dirty="0" err="1"/>
              <a:t>Sardá</a:t>
            </a:r>
            <a:r>
              <a:rPr lang="en-US" sz="2200" dirty="0"/>
              <a:t>.</a:t>
            </a:r>
            <a:endParaRPr lang="es-AR" sz="2200" dirty="0"/>
          </a:p>
          <a:p>
            <a:pPr algn="just"/>
            <a:r>
              <a:rPr lang="en-US" sz="2200" dirty="0"/>
              <a:t>The Society is affiliated to CORAL and IFMBE and has agreements with many National Medical Societies (SATI, SANE, SAMFYR, etc.) and Regional Societies (ACCE, SOMIB, IEEE, </a:t>
            </a:r>
            <a:r>
              <a:rPr lang="en-US" sz="2200" dirty="0" err="1"/>
              <a:t>ABClin</a:t>
            </a:r>
            <a:r>
              <a:rPr lang="en-US" sz="2200" dirty="0"/>
              <a:t>, etc.).</a:t>
            </a:r>
            <a:endParaRPr lang="es-AR" sz="2200" dirty="0"/>
          </a:p>
          <a:p>
            <a:pPr algn="just"/>
            <a:r>
              <a:rPr lang="en-US" sz="2200" dirty="0"/>
              <a:t>Every two years has the National Congress, the next will take place in San Juan province in September 2022.</a:t>
            </a:r>
          </a:p>
          <a:p>
            <a:pPr algn="just"/>
            <a:r>
              <a:rPr lang="en-US" sz="2200" dirty="0"/>
              <a:t>Since 2017, National Clinical Engineers have a WhatsApp group, where the professionals share and exchange their knowledge and experiences.</a:t>
            </a:r>
            <a:endParaRPr lang="es-AR" sz="2200" dirty="0"/>
          </a:p>
        </p:txBody>
      </p:sp>
    </p:spTree>
    <p:extLst>
      <p:ext uri="{BB962C8B-B14F-4D97-AF65-F5344CB8AC3E}">
        <p14:creationId xmlns:p14="http://schemas.microsoft.com/office/powerpoint/2010/main" val="199024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fontScale="90000"/>
          </a:bodyPr>
          <a:lstStyle/>
          <a:p>
            <a:r>
              <a:rPr lang="es-MX" sz="3600" b="1" dirty="0">
                <a:solidFill>
                  <a:srgbClr val="0070C0"/>
                </a:solidFill>
                <a:latin typeface="Poppins" pitchFamily="2" charset="77"/>
                <a:cs typeface="Poppins" pitchFamily="2" charset="77"/>
              </a:rPr>
              <a:t>Goals of the project and final users</a:t>
            </a:r>
            <a:br>
              <a:rPr lang="es-MX" sz="3600" b="1" dirty="0">
                <a:solidFill>
                  <a:srgbClr val="0070C0"/>
                </a:solidFill>
                <a:latin typeface="Poppins" pitchFamily="2" charset="77"/>
                <a:cs typeface="Poppins" pitchFamily="2" charset="77"/>
              </a:rPr>
            </a:br>
            <a:r>
              <a:rPr lang="es-MX" sz="3600" b="1" dirty="0">
                <a:solidFill>
                  <a:srgbClr val="0070C0"/>
                </a:solidFill>
                <a:latin typeface="Poppins" pitchFamily="2" charset="77"/>
                <a:cs typeface="Poppins" pitchFamily="2" charset="77"/>
              </a:rPr>
              <a:t>that will benefit</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1" y="2083745"/>
            <a:ext cx="10702380" cy="4258742"/>
          </a:xfrm>
        </p:spPr>
        <p:txBody>
          <a:bodyPr/>
          <a:lstStyle/>
          <a:p>
            <a:pPr algn="just"/>
            <a:r>
              <a:rPr lang="en-US" dirty="0"/>
              <a:t>Promote the development and training of Biomedical Engineering and Bioengineering through publications, documents, journals, webinars and congresses.</a:t>
            </a:r>
            <a:endParaRPr lang="es-AR" dirty="0"/>
          </a:p>
          <a:p>
            <a:pPr algn="just"/>
            <a:r>
              <a:rPr lang="en-US" dirty="0"/>
              <a:t>Advise on the development and use of medical devices.</a:t>
            </a:r>
            <a:endParaRPr lang="es-AR" dirty="0"/>
          </a:p>
          <a:p>
            <a:pPr algn="just"/>
            <a:r>
              <a:rPr lang="en-US" dirty="0"/>
              <a:t>Strengthen the relationship with the Professional Associations of the provinces.</a:t>
            </a:r>
            <a:endParaRPr lang="es-AR" dirty="0"/>
          </a:p>
          <a:p>
            <a:pPr algn="just"/>
            <a:r>
              <a:rPr lang="en-US" dirty="0"/>
              <a:t>Improve communication between colleagues from different regions of the country, with the aim of knowledge exchange and experiences in order to facilitate the daily work.</a:t>
            </a:r>
            <a:endParaRPr lang="es-AR" dirty="0"/>
          </a:p>
          <a:p>
            <a:pPr marL="0" indent="0">
              <a:buNone/>
            </a:pPr>
            <a:endParaRPr lang="es-MX" sz="2000" dirty="0">
              <a:solidFill>
                <a:schemeClr val="bg2">
                  <a:lumMod val="25000"/>
                </a:schemeClr>
              </a:solidFill>
            </a:endParaRPr>
          </a:p>
        </p:txBody>
      </p:sp>
    </p:spTree>
    <p:extLst>
      <p:ext uri="{BB962C8B-B14F-4D97-AF65-F5344CB8AC3E}">
        <p14:creationId xmlns:p14="http://schemas.microsoft.com/office/powerpoint/2010/main" val="2695083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837435"/>
            <a:ext cx="10117667" cy="914400"/>
          </a:xfrm>
        </p:spPr>
        <p:txBody>
          <a:bodyPr anchor="t">
            <a:normAutofit/>
          </a:bodyPr>
          <a:lstStyle/>
          <a:p>
            <a:r>
              <a:rPr lang="es-MX" sz="3600" b="1" dirty="0" err="1">
                <a:solidFill>
                  <a:srgbClr val="0070C0"/>
                </a:solidFill>
                <a:latin typeface="Poppins" pitchFamily="2" charset="77"/>
                <a:cs typeface="Poppins" pitchFamily="2" charset="77"/>
              </a:rPr>
              <a:t>Results</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1" y="1445341"/>
            <a:ext cx="10702380" cy="4837471"/>
          </a:xfrm>
        </p:spPr>
        <p:txBody>
          <a:bodyPr>
            <a:normAutofit fontScale="92500"/>
          </a:bodyPr>
          <a:lstStyle/>
          <a:p>
            <a:pPr algn="just"/>
            <a:r>
              <a:rPr lang="en-US" sz="2600" dirty="0"/>
              <a:t>Two training webinars per week since April to August 2020, before the first COVID 19 wave. Training on use and maintenance of ventilators, anesthesia machines, pulse oximeters and monitors. Exchange of COVID 19 experiences with Mexican, Spanish and Italian colleagues.</a:t>
            </a:r>
          </a:p>
          <a:p>
            <a:pPr algn="just"/>
            <a:r>
              <a:rPr lang="en-US" sz="2600" dirty="0"/>
              <a:t>One webinar per week since September to December 2020 called “Contributions of Clinical Engineering in the fight against COVID 19, from Ushuaia to La </a:t>
            </a:r>
            <a:r>
              <a:rPr lang="en-US" sz="2600" dirty="0" err="1"/>
              <a:t>Quiaca</a:t>
            </a:r>
            <a:r>
              <a:rPr lang="en-US" sz="2600" dirty="0"/>
              <a:t>”, where every province presented their works done during the first wave (air conditioning systems, ICU extension, PPE, UV sterilization, PSA, oxygen concentrators, liquid oxygen use, etc.).</a:t>
            </a:r>
          </a:p>
          <a:p>
            <a:pPr algn="just"/>
            <a:r>
              <a:rPr lang="en-US" sz="2600" dirty="0"/>
              <a:t>Law No. 10915 of the Province of Entre Ríos creates Engineering Services in public and private health establishments. Also, three hospitals has a BME as a Director.</a:t>
            </a:r>
          </a:p>
          <a:p>
            <a:pPr algn="just"/>
            <a:r>
              <a:rPr lang="en-US" sz="2600" dirty="0"/>
              <a:t>Advice to the National </a:t>
            </a:r>
            <a:r>
              <a:rPr lang="en-US" sz="2600" dirty="0" err="1"/>
              <a:t>MoH</a:t>
            </a:r>
            <a:r>
              <a:rPr lang="en-US" sz="2600" dirty="0"/>
              <a:t> on oxygen consumption, so that it could establish regulations for the provision of production companies.</a:t>
            </a:r>
            <a:endParaRPr lang="es-AR" sz="2600" dirty="0"/>
          </a:p>
          <a:p>
            <a:endParaRPr lang="es-AR" sz="2000" dirty="0"/>
          </a:p>
        </p:txBody>
      </p:sp>
    </p:spTree>
    <p:extLst>
      <p:ext uri="{BB962C8B-B14F-4D97-AF65-F5344CB8AC3E}">
        <p14:creationId xmlns:p14="http://schemas.microsoft.com/office/powerpoint/2010/main" val="743968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837435"/>
            <a:ext cx="10117667" cy="914400"/>
          </a:xfrm>
        </p:spPr>
        <p:txBody>
          <a:bodyPr anchor="t">
            <a:normAutofit/>
          </a:bodyPr>
          <a:lstStyle/>
          <a:p>
            <a:r>
              <a:rPr lang="es-MX" sz="3600" b="1" dirty="0" err="1">
                <a:solidFill>
                  <a:srgbClr val="0070C0"/>
                </a:solidFill>
                <a:latin typeface="Poppins" pitchFamily="2" charset="77"/>
                <a:cs typeface="Poppins" pitchFamily="2" charset="77"/>
              </a:rPr>
              <a:t>Results</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1" y="1747472"/>
            <a:ext cx="10702380" cy="4258742"/>
          </a:xfrm>
        </p:spPr>
        <p:txBody>
          <a:bodyPr>
            <a:normAutofit/>
          </a:bodyPr>
          <a:lstStyle/>
          <a:p>
            <a:pPr algn="just"/>
            <a:r>
              <a:rPr lang="en-US" sz="2400" dirty="0"/>
              <a:t>Through the SABI Laboratories Network, the national ventilators manufacturers coordinated the calibration and commissioning of old equipment that was unused.</a:t>
            </a:r>
            <a:endParaRPr lang="es-AR" sz="2400" dirty="0"/>
          </a:p>
          <a:p>
            <a:pPr algn="just"/>
            <a:r>
              <a:rPr lang="en-US" sz="2400" dirty="0"/>
              <a:t>Statement on the quality and safety required for the manufacture of ventilators, endorsed by the Argentine Society of Intensive Care and the Council of Engineers of Buenos Aires City.</a:t>
            </a:r>
          </a:p>
          <a:p>
            <a:pPr lvl="0" algn="just"/>
            <a:r>
              <a:rPr lang="en-US" sz="2400" dirty="0"/>
              <a:t>The HTM leader of Tucumán </a:t>
            </a:r>
            <a:r>
              <a:rPr lang="en-US" sz="2400" dirty="0" err="1"/>
              <a:t>MoH</a:t>
            </a:r>
            <a:r>
              <a:rPr lang="en-US" sz="2400" dirty="0"/>
              <a:t> (Luis Rocha) was nominated as Engineer of the year by </a:t>
            </a:r>
            <a:r>
              <a:rPr lang="en-US" sz="2400"/>
              <a:t>the Tucumán Engineers </a:t>
            </a:r>
            <a:r>
              <a:rPr lang="en-US" sz="2400" dirty="0"/>
              <a:t>Association by his work in the COVID 19 pandemic fight and the lives saved.</a:t>
            </a:r>
            <a:endParaRPr lang="es-AR" sz="2400" dirty="0"/>
          </a:p>
          <a:p>
            <a:pPr algn="just"/>
            <a:r>
              <a:rPr lang="en-US" sz="2400" dirty="0"/>
              <a:t>Advice to Companies and Universities in the reconversion and development of new medical devices to face the pandemic.</a:t>
            </a:r>
            <a:endParaRPr lang="es-AR" sz="2400" dirty="0"/>
          </a:p>
          <a:p>
            <a:endParaRPr lang="es-AR" sz="2000" dirty="0"/>
          </a:p>
        </p:txBody>
      </p:sp>
    </p:spTree>
    <p:extLst>
      <p:ext uri="{BB962C8B-B14F-4D97-AF65-F5344CB8AC3E}">
        <p14:creationId xmlns:p14="http://schemas.microsoft.com/office/powerpoint/2010/main" val="3324492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3FEF59B-EF14-654A-B961-582AAD399196}"/>
              </a:ext>
            </a:extLst>
          </p:cNvPr>
          <p:cNvSpPr>
            <a:spLocks noGrp="1"/>
          </p:cNvSpPr>
          <p:nvPr>
            <p:ph type="title"/>
          </p:nvPr>
        </p:nvSpPr>
        <p:spPr>
          <a:xfrm>
            <a:off x="826654" y="2878020"/>
            <a:ext cx="10117667" cy="550980"/>
          </a:xfrm>
        </p:spPr>
        <p:txBody>
          <a:bodyPr anchor="t">
            <a:normAutofit/>
          </a:bodyPr>
          <a:lstStyle/>
          <a:p>
            <a:pPr algn="ctr"/>
            <a:r>
              <a:rPr lang="es-MX" sz="3200" i="1" dirty="0">
                <a:solidFill>
                  <a:srgbClr val="0070C0"/>
                </a:solidFill>
                <a:latin typeface="Poppins Medium" pitchFamily="2" charset="77"/>
                <a:cs typeface="Poppins Medium" pitchFamily="2" charset="77"/>
              </a:rPr>
              <a:t>Marcelo </a:t>
            </a:r>
            <a:r>
              <a:rPr lang="es-MX" sz="3200" i="1" dirty="0" err="1">
                <a:solidFill>
                  <a:srgbClr val="0070C0"/>
                </a:solidFill>
                <a:latin typeface="Poppins Medium" pitchFamily="2" charset="77"/>
                <a:cs typeface="Poppins Medium" pitchFamily="2" charset="77"/>
              </a:rPr>
              <a:t>Lencina</a:t>
            </a:r>
            <a:r>
              <a:rPr lang="es-MX" sz="3200" i="1" dirty="0">
                <a:solidFill>
                  <a:srgbClr val="0070C0"/>
                </a:solidFill>
                <a:latin typeface="Poppins Medium" pitchFamily="2" charset="77"/>
                <a:cs typeface="Poppins Medium" pitchFamily="2" charset="77"/>
              </a:rPr>
              <a:t> &amp; Germán Giles</a:t>
            </a:r>
          </a:p>
        </p:txBody>
      </p:sp>
      <p:sp>
        <p:nvSpPr>
          <p:cNvPr id="5" name="Marcador de contenido 2">
            <a:extLst>
              <a:ext uri="{FF2B5EF4-FFF2-40B4-BE49-F238E27FC236}">
                <a16:creationId xmlns:a16="http://schemas.microsoft.com/office/drawing/2014/main" id="{EF1396C2-E5FC-884C-80FD-E888936DAB54}"/>
              </a:ext>
            </a:extLst>
          </p:cNvPr>
          <p:cNvSpPr>
            <a:spLocks noGrp="1"/>
          </p:cNvSpPr>
          <p:nvPr>
            <p:ph idx="1"/>
          </p:nvPr>
        </p:nvSpPr>
        <p:spPr>
          <a:xfrm>
            <a:off x="826654" y="3761508"/>
            <a:ext cx="10117667" cy="2389909"/>
          </a:xfrm>
        </p:spPr>
        <p:txBody>
          <a:bodyPr/>
          <a:lstStyle/>
          <a:p>
            <a:pPr marL="0" lvl="0" indent="0" algn="ctr">
              <a:buClr>
                <a:schemeClr val="dk1"/>
              </a:buClr>
              <a:buSzPct val="25000"/>
              <a:buNone/>
            </a:pPr>
            <a:r>
              <a:rPr lang="it-IT" sz="2000" i="1" dirty="0">
                <a:solidFill>
                  <a:srgbClr val="1F4A98"/>
                </a:solidFill>
                <a:latin typeface="Poppins" pitchFamily="2" charset="77"/>
                <a:ea typeface="Calibri"/>
                <a:cs typeface="Poppins" pitchFamily="2" charset="77"/>
                <a:sym typeface="Calibri"/>
                <a:hlinkClick r:id="rId2"/>
              </a:rPr>
              <a:t>mhlencina@gmail.com</a:t>
            </a:r>
            <a:r>
              <a:rPr lang="it-IT" sz="2000" i="1" dirty="0">
                <a:solidFill>
                  <a:srgbClr val="1F4A98"/>
                </a:solidFill>
                <a:latin typeface="Poppins" pitchFamily="2" charset="77"/>
                <a:ea typeface="Calibri"/>
                <a:cs typeface="Poppins" pitchFamily="2" charset="77"/>
                <a:sym typeface="Calibri"/>
              </a:rPr>
              <a:t> ;  </a:t>
            </a:r>
            <a:r>
              <a:rPr lang="it-IT" sz="2000" i="1" dirty="0">
                <a:solidFill>
                  <a:srgbClr val="1F4A98"/>
                </a:solidFill>
                <a:latin typeface="Poppins" pitchFamily="2" charset="77"/>
                <a:ea typeface="Calibri"/>
                <a:cs typeface="Poppins" pitchFamily="2" charset="77"/>
                <a:sym typeface="Calibri"/>
                <a:hlinkClick r:id="rId3"/>
              </a:rPr>
              <a:t>germangiles@gmail.com</a:t>
            </a:r>
            <a:endParaRPr lang="it-IT" sz="2000" i="1" dirty="0">
              <a:solidFill>
                <a:srgbClr val="1F4A98"/>
              </a:solidFill>
              <a:latin typeface="Poppins" pitchFamily="2" charset="77"/>
              <a:ea typeface="Calibri"/>
              <a:cs typeface="Poppins" pitchFamily="2" charset="77"/>
              <a:sym typeface="Calibri"/>
            </a:endParaRPr>
          </a:p>
          <a:p>
            <a:pPr marL="0" lvl="0" indent="0" algn="ctr">
              <a:buClr>
                <a:schemeClr val="dk1"/>
              </a:buClr>
              <a:buSzPct val="25000"/>
              <a:buNone/>
            </a:pPr>
            <a:endParaRPr lang="it-IT" sz="2000" i="1" dirty="0">
              <a:solidFill>
                <a:srgbClr val="1CA692"/>
              </a:solidFill>
              <a:latin typeface="Poppins" pitchFamily="2" charset="77"/>
              <a:ea typeface="Calibri"/>
              <a:cs typeface="Poppins" pitchFamily="2" charset="77"/>
              <a:sym typeface="Calibri"/>
            </a:endParaRPr>
          </a:p>
          <a:p>
            <a:pPr marL="0" lvl="0" indent="0" algn="ctr">
              <a:buClr>
                <a:schemeClr val="dk1"/>
              </a:buClr>
              <a:buSzPct val="25000"/>
              <a:buNone/>
            </a:pPr>
            <a:r>
              <a:rPr lang="it-IT" sz="2000" i="1" dirty="0">
                <a:solidFill>
                  <a:srgbClr val="1CA692"/>
                </a:solidFill>
                <a:latin typeface="Poppins" pitchFamily="2" charset="77"/>
                <a:ea typeface="Calibri"/>
                <a:cs typeface="Poppins" pitchFamily="2" charset="77"/>
                <a:sym typeface="Calibri"/>
              </a:rPr>
              <a:t>SABI (Bioengineering Argentine Society), Argentina</a:t>
            </a:r>
            <a:endParaRPr lang="it" sz="2000" i="1" dirty="0">
              <a:solidFill>
                <a:srgbClr val="1CA692"/>
              </a:solidFill>
              <a:latin typeface="Poppins" pitchFamily="2" charset="77"/>
              <a:ea typeface="Calibri"/>
              <a:cs typeface="Poppins" pitchFamily="2" charset="77"/>
              <a:sym typeface="Calibri"/>
            </a:endParaRPr>
          </a:p>
        </p:txBody>
      </p:sp>
      <p:pic>
        <p:nvPicPr>
          <p:cNvPr id="2" name="Imagen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58990" y="4202128"/>
            <a:ext cx="1203069" cy="1095528"/>
          </a:xfrm>
          <a:prstGeom prst="rect">
            <a:avLst/>
          </a:prstGeom>
        </p:spPr>
      </p:pic>
    </p:spTree>
    <p:extLst>
      <p:ext uri="{BB962C8B-B14F-4D97-AF65-F5344CB8AC3E}">
        <p14:creationId xmlns:p14="http://schemas.microsoft.com/office/powerpoint/2010/main" val="79072112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707</TotalTime>
  <Words>607</Words>
  <Application>Microsoft Office PowerPoint</Application>
  <PresentationFormat>Widescreen</PresentationFormat>
  <Paragraphs>33</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Poppins</vt:lpstr>
      <vt:lpstr>Poppins Light</vt:lpstr>
      <vt:lpstr>Poppins Medium</vt:lpstr>
      <vt:lpstr>Tema de Office</vt:lpstr>
      <vt:lpstr>     SABI Bioengineering Argentine Society Clinical Engineering Chapter </vt:lpstr>
      <vt:lpstr>The Team / Workgroup</vt:lpstr>
      <vt:lpstr>Description</vt:lpstr>
      <vt:lpstr>Goals of the project and final users that will benefit</vt:lpstr>
      <vt:lpstr>Results</vt:lpstr>
      <vt:lpstr>Results</vt:lpstr>
      <vt:lpstr>Marcelo Lencina &amp; Germán Giles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Estefania Cajigas</dc:creator>
  <cp:lastModifiedBy>German Giles</cp:lastModifiedBy>
  <cp:revision>28</cp:revision>
  <dcterms:created xsi:type="dcterms:W3CDTF">2021-09-01T19:24:00Z</dcterms:created>
  <dcterms:modified xsi:type="dcterms:W3CDTF">2021-10-17T17:00:45Z</dcterms:modified>
</cp:coreProperties>
</file>