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63" r:id="rId5"/>
    <p:sldId id="264" r:id="rId6"/>
    <p:sldId id="265" r:id="rId7"/>
    <p:sldId id="266" r:id="rId8"/>
    <p:sldId id="261" r:id="rId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99D1"/>
    <a:srgbClr val="003E83"/>
    <a:srgbClr val="01A4D6"/>
    <a:srgbClr val="0179B3"/>
    <a:srgbClr val="004B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59"/>
    <p:restoredTop sz="94718"/>
  </p:normalViewPr>
  <p:slideViewPr>
    <p:cSldViewPr snapToGrid="0" snapToObjects="1">
      <p:cViewPr varScale="1">
        <p:scale>
          <a:sx n="61" d="100"/>
          <a:sy n="61" d="100"/>
        </p:scale>
        <p:origin x="76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8B0ED1-768B-0C47-8169-E96E9DCEF8D4}"/>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B7F1A172-18CD-BE4D-BD81-AEACD188C0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A4A5C318-3091-6A43-8B9D-07DB1CFFB095}"/>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5" name="Marcador de pie de página 4">
            <a:extLst>
              <a:ext uri="{FF2B5EF4-FFF2-40B4-BE49-F238E27FC236}">
                <a16:creationId xmlns:a16="http://schemas.microsoft.com/office/drawing/2014/main" id="{2F0FC366-2E97-594D-ABB6-77A3183357F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598242A-B6D5-CE46-9354-6607AEB6092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240553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3B12BC-05F4-2743-865B-A567C30AD6E2}"/>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A7DE5064-9233-E945-BC86-54A956BD3DF8}"/>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187379F0-76E8-394A-A7ED-7FA3A2854377}"/>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5" name="Marcador de pie de página 4">
            <a:extLst>
              <a:ext uri="{FF2B5EF4-FFF2-40B4-BE49-F238E27FC236}">
                <a16:creationId xmlns:a16="http://schemas.microsoft.com/office/drawing/2014/main" id="{F9222A6B-83D9-AC4E-A42A-A53C690BE52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9F21101-8F6B-4A42-AF7E-9B3AA50561E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359860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A2BF40B-B617-744F-A388-2A08555BBA08}"/>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2E98FCCC-680F-894C-96DB-2FA3A0D0C28E}"/>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B119397A-43C4-6C4C-9C87-4FD3D72BB521}"/>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5" name="Marcador de pie de página 4">
            <a:extLst>
              <a:ext uri="{FF2B5EF4-FFF2-40B4-BE49-F238E27FC236}">
                <a16:creationId xmlns:a16="http://schemas.microsoft.com/office/drawing/2014/main" id="{0EB716AD-B236-BC40-BF4D-E35EFD65E8B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89F753A-F82A-764A-AB8E-989B9CCEA259}"/>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2710085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9A25E2-BA5E-3843-B28B-5F67E27EB3E9}"/>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8B388914-D38D-1A4F-BDA1-4F15F66FA054}"/>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E9097349-F444-D343-A15D-6C3679F2BA22}"/>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5" name="Marcador de pie de página 4">
            <a:extLst>
              <a:ext uri="{FF2B5EF4-FFF2-40B4-BE49-F238E27FC236}">
                <a16:creationId xmlns:a16="http://schemas.microsoft.com/office/drawing/2014/main" id="{262F0645-1916-2941-A4EF-78E4C9771F5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207AE25-3BB5-184C-9772-CBB819406E2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223468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57110C-2C33-3B4D-B23F-6F61ADB4C02D}"/>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4ED5981E-38AD-5B49-A167-D8B23D10F8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EB8D5648-F297-4546-A5E1-0E3DFEFC5C13}"/>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5" name="Marcador de pie de página 4">
            <a:extLst>
              <a:ext uri="{FF2B5EF4-FFF2-40B4-BE49-F238E27FC236}">
                <a16:creationId xmlns:a16="http://schemas.microsoft.com/office/drawing/2014/main" id="{A20E0910-21CD-BE41-B51E-CB6241DCB20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66E9CED-7ACB-524E-8F02-BA31F1661212}"/>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4268605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870347-1AD8-A14B-9028-3E1619BE6FEF}"/>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C99F9A90-C2C1-334B-82A3-5BCFBB825F6C}"/>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AE3B5CE7-ABBC-CE4B-8E81-2ED799808DF7}"/>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8C2B4A0C-1D3D-9A4B-BCB0-C67DB268EFE9}"/>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6" name="Marcador de pie de página 5">
            <a:extLst>
              <a:ext uri="{FF2B5EF4-FFF2-40B4-BE49-F238E27FC236}">
                <a16:creationId xmlns:a16="http://schemas.microsoft.com/office/drawing/2014/main" id="{BB30B375-C8EA-E342-AAD5-E940A8F7020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E715118-9732-C246-BEA5-E3FDAF7177A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582921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45DE75-C0FB-5540-9C80-5F32A473BD36}"/>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54222D90-E245-964A-BAFF-89808BBB72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7F371311-608F-A04C-882E-6D5186B7DB31}"/>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F3CDB719-9889-904B-A01E-62C0C82ECE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AF4A7251-DBF5-7B40-8D0F-CE8223100A05}"/>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3699418D-A2B5-CC4F-B23F-26E077B623B6}"/>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8" name="Marcador de pie de página 7">
            <a:extLst>
              <a:ext uri="{FF2B5EF4-FFF2-40B4-BE49-F238E27FC236}">
                <a16:creationId xmlns:a16="http://schemas.microsoft.com/office/drawing/2014/main" id="{7B822598-5EFB-CC41-86D6-304FF9DEB785}"/>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1D47ADA2-D615-3148-A23C-CC71FC5257E2}"/>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156304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A26CFB-4CCB-7844-8C5A-F8BE7EDA47D1}"/>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90657ABA-1D69-DE44-A76D-E763710A3BDD}"/>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4" name="Marcador de pie de página 3">
            <a:extLst>
              <a:ext uri="{FF2B5EF4-FFF2-40B4-BE49-F238E27FC236}">
                <a16:creationId xmlns:a16="http://schemas.microsoft.com/office/drawing/2014/main" id="{27CAA2F0-8A6D-604A-93E9-701BFAD15809}"/>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43687990-F555-5942-BBDF-064E8D9EE82A}"/>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3676812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CF33EA3-DD5A-D449-99A3-EF693C160ACA}"/>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3" name="Marcador de pie de página 2">
            <a:extLst>
              <a:ext uri="{FF2B5EF4-FFF2-40B4-BE49-F238E27FC236}">
                <a16:creationId xmlns:a16="http://schemas.microsoft.com/office/drawing/2014/main" id="{F8F21913-B779-D24C-B074-DC2054904FD0}"/>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16CB19C8-5ED1-0A49-8D88-4CFEBC36A3FC}"/>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488544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E1BD53-EAB7-1E4B-A286-D106753AC15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8DDAE8FB-BE39-6C4C-B873-C92BD02C86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F235DA41-1006-144E-A4C4-21C4C47836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BA07975B-558A-ED49-9C35-27406C10312C}"/>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6" name="Marcador de pie de página 5">
            <a:extLst>
              <a:ext uri="{FF2B5EF4-FFF2-40B4-BE49-F238E27FC236}">
                <a16:creationId xmlns:a16="http://schemas.microsoft.com/office/drawing/2014/main" id="{C910C23C-8931-8E47-B9FD-28BB82E70088}"/>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7A3C1F6-37B5-E048-9C14-8B11A24E4C21}"/>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2247384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306654-0943-0945-A3DC-4ACEF0F00F2B}"/>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D01B6BE1-B19A-C148-BB49-BB355C751D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57A05E66-9F51-2848-BC76-1F8916962D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FBD15DF3-C1EA-634A-B0AE-50DB578F1B4E}"/>
              </a:ext>
            </a:extLst>
          </p:cNvPr>
          <p:cNvSpPr>
            <a:spLocks noGrp="1"/>
          </p:cNvSpPr>
          <p:nvPr>
            <p:ph type="dt" sz="half" idx="10"/>
          </p:nvPr>
        </p:nvSpPr>
        <p:spPr/>
        <p:txBody>
          <a:bodyPr/>
          <a:lstStyle/>
          <a:p>
            <a:fld id="{5922D97F-1855-7940-BD30-9CA7CE069233}" type="datetimeFigureOut">
              <a:rPr lang="es-MX" smtClean="0"/>
              <a:t>24/09/2021</a:t>
            </a:fld>
            <a:endParaRPr lang="es-MX"/>
          </a:p>
        </p:txBody>
      </p:sp>
      <p:sp>
        <p:nvSpPr>
          <p:cNvPr id="6" name="Marcador de pie de página 5">
            <a:extLst>
              <a:ext uri="{FF2B5EF4-FFF2-40B4-BE49-F238E27FC236}">
                <a16:creationId xmlns:a16="http://schemas.microsoft.com/office/drawing/2014/main" id="{65F86AC9-2786-654D-99A7-27ED6F3DDD9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8AD1F359-7560-7643-ADA2-6A73F6EA7960}"/>
              </a:ext>
            </a:extLst>
          </p:cNvPr>
          <p:cNvSpPr>
            <a:spLocks noGrp="1"/>
          </p:cNvSpPr>
          <p:nvPr>
            <p:ph type="sldNum" sz="quarter" idx="12"/>
          </p:nvPr>
        </p:nvSpPr>
        <p:spPr/>
        <p:txBody>
          <a:bodyPr/>
          <a:lstStyle/>
          <a:p>
            <a:fld id="{D229380A-8E3A-AA4F-99CA-B9F889DA3BB4}" type="slidenum">
              <a:rPr lang="es-MX" smtClean="0"/>
              <a:t>‹#›</a:t>
            </a:fld>
            <a:endParaRPr lang="es-MX"/>
          </a:p>
        </p:txBody>
      </p:sp>
    </p:spTree>
    <p:extLst>
      <p:ext uri="{BB962C8B-B14F-4D97-AF65-F5344CB8AC3E}">
        <p14:creationId xmlns:p14="http://schemas.microsoft.com/office/powerpoint/2010/main" val="3557286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91E4233-B371-4D42-AF5D-91F49D956C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C978B424-05A9-D748-BF84-37490AF030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2900299C-4C31-5348-A4E0-798C34A601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2D97F-1855-7940-BD30-9CA7CE069233}" type="datetimeFigureOut">
              <a:rPr lang="es-MX" smtClean="0"/>
              <a:t>24/09/2021</a:t>
            </a:fld>
            <a:endParaRPr lang="es-MX"/>
          </a:p>
        </p:txBody>
      </p:sp>
      <p:sp>
        <p:nvSpPr>
          <p:cNvPr id="5" name="Marcador de pie de página 4">
            <a:extLst>
              <a:ext uri="{FF2B5EF4-FFF2-40B4-BE49-F238E27FC236}">
                <a16:creationId xmlns:a16="http://schemas.microsoft.com/office/drawing/2014/main" id="{ECB3F8D8-6848-BB43-891B-F22F265DA1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4E17FABD-0405-C04A-B8B2-F62CD8E381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29380A-8E3A-AA4F-99CA-B9F889DA3BB4}" type="slidenum">
              <a:rPr lang="es-MX" smtClean="0"/>
              <a:t>‹#›</a:t>
            </a:fld>
            <a:endParaRPr lang="es-MX"/>
          </a:p>
        </p:txBody>
      </p:sp>
    </p:spTree>
    <p:extLst>
      <p:ext uri="{BB962C8B-B14F-4D97-AF65-F5344CB8AC3E}">
        <p14:creationId xmlns:p14="http://schemas.microsoft.com/office/powerpoint/2010/main" val="4023755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8C3199-293F-834B-85A8-F48E3D90AF36}"/>
              </a:ext>
            </a:extLst>
          </p:cNvPr>
          <p:cNvSpPr>
            <a:spLocks noGrp="1"/>
          </p:cNvSpPr>
          <p:nvPr>
            <p:ph type="ctrTitle"/>
          </p:nvPr>
        </p:nvSpPr>
        <p:spPr>
          <a:xfrm>
            <a:off x="112402" y="3652932"/>
            <a:ext cx="11967195" cy="1468436"/>
          </a:xfrm>
        </p:spPr>
        <p:txBody>
          <a:bodyPr anchor="t">
            <a:noAutofit/>
          </a:bodyPr>
          <a:lstStyle/>
          <a:p>
            <a:r>
              <a:rPr lang="en-US" sz="4400" b="1" dirty="0">
                <a:solidFill>
                  <a:srgbClr val="002060"/>
                </a:solidFill>
                <a:latin typeface="Poppins" pitchFamily="2" charset="77"/>
                <a:cs typeface="Poppins" pitchFamily="2" charset="77"/>
              </a:rPr>
              <a:t>Biomechanical Compatibility of 3D Printed Upper Limb Assistive Technology</a:t>
            </a:r>
            <a:endParaRPr lang="es-MX" sz="4400" b="1" dirty="0">
              <a:solidFill>
                <a:srgbClr val="002060"/>
              </a:solidFill>
              <a:latin typeface="Poppins" pitchFamily="2" charset="77"/>
              <a:cs typeface="Poppins" pitchFamily="2" charset="77"/>
            </a:endParaRPr>
          </a:p>
        </p:txBody>
      </p:sp>
      <p:sp>
        <p:nvSpPr>
          <p:cNvPr id="3" name="Subtítulo 2">
            <a:extLst>
              <a:ext uri="{FF2B5EF4-FFF2-40B4-BE49-F238E27FC236}">
                <a16:creationId xmlns:a16="http://schemas.microsoft.com/office/drawing/2014/main" id="{B31DB3D8-FADF-BC44-99E1-CF6CF3286AEF}"/>
              </a:ext>
            </a:extLst>
          </p:cNvPr>
          <p:cNvSpPr>
            <a:spLocks noGrp="1"/>
          </p:cNvSpPr>
          <p:nvPr>
            <p:ph type="subTitle" idx="1"/>
          </p:nvPr>
        </p:nvSpPr>
        <p:spPr>
          <a:xfrm>
            <a:off x="482599" y="5121368"/>
            <a:ext cx="11226800" cy="964122"/>
          </a:xfrm>
        </p:spPr>
        <p:txBody>
          <a:bodyPr>
            <a:normAutofit fontScale="92500" lnSpcReduction="10000"/>
          </a:bodyPr>
          <a:lstStyle/>
          <a:p>
            <a:r>
              <a:rPr lang="es-MX" sz="2000" dirty="0">
                <a:solidFill>
                  <a:srgbClr val="0070C0"/>
                </a:solidFill>
                <a:latin typeface="Poppins Light" pitchFamily="2" charset="77"/>
                <a:cs typeface="Poppins Light" pitchFamily="2" charset="77"/>
              </a:rPr>
              <a:t>Nuhu Abdulhaqq Isa</a:t>
            </a:r>
          </a:p>
          <a:p>
            <a:r>
              <a:rPr lang="es-MX" sz="1600" dirty="0" err="1">
                <a:solidFill>
                  <a:srgbClr val="0070C0"/>
                </a:solidFill>
                <a:latin typeface="Poppins Light" pitchFamily="2" charset="77"/>
                <a:cs typeface="Poppins Light" pitchFamily="2" charset="77"/>
              </a:rPr>
              <a:t>Near</a:t>
            </a:r>
            <a:r>
              <a:rPr lang="es-MX" sz="1600" dirty="0">
                <a:solidFill>
                  <a:srgbClr val="0070C0"/>
                </a:solidFill>
                <a:latin typeface="Poppins Light" pitchFamily="2" charset="77"/>
                <a:cs typeface="Poppins Light" pitchFamily="2" charset="77"/>
              </a:rPr>
              <a:t> East </a:t>
            </a:r>
            <a:r>
              <a:rPr lang="es-MX" sz="1600" dirty="0" err="1">
                <a:solidFill>
                  <a:srgbClr val="0070C0"/>
                </a:solidFill>
                <a:latin typeface="Poppins Light" pitchFamily="2" charset="77"/>
                <a:cs typeface="Poppins Light" pitchFamily="2" charset="77"/>
              </a:rPr>
              <a:t>University</a:t>
            </a:r>
            <a:r>
              <a:rPr lang="es-MX" sz="1600" dirty="0">
                <a:solidFill>
                  <a:srgbClr val="0070C0"/>
                </a:solidFill>
                <a:latin typeface="Poppins Light" pitchFamily="2" charset="77"/>
                <a:cs typeface="Poppins Light" pitchFamily="2" charset="77"/>
              </a:rPr>
              <a:t>, Nicosia</a:t>
            </a:r>
          </a:p>
          <a:p>
            <a:r>
              <a:rPr lang="es-MX" sz="1600" dirty="0" err="1">
                <a:solidFill>
                  <a:srgbClr val="0070C0"/>
                </a:solidFill>
                <a:latin typeface="Poppins Light" pitchFamily="2" charset="77"/>
                <a:cs typeface="Poppins Light" pitchFamily="2" charset="77"/>
              </a:rPr>
              <a:t>NeuroTime</a:t>
            </a:r>
            <a:r>
              <a:rPr lang="es-MX" sz="1600" dirty="0">
                <a:solidFill>
                  <a:srgbClr val="0070C0"/>
                </a:solidFill>
                <a:latin typeface="Poppins Light" pitchFamily="2" charset="77"/>
                <a:cs typeface="Poppins Light" pitchFamily="2" charset="77"/>
              </a:rPr>
              <a:t> </a:t>
            </a:r>
            <a:r>
              <a:rPr lang="es-MX" sz="1600" dirty="0" err="1">
                <a:solidFill>
                  <a:srgbClr val="0070C0"/>
                </a:solidFill>
                <a:latin typeface="Poppins Light" pitchFamily="2" charset="77"/>
                <a:cs typeface="Poppins Light" pitchFamily="2" charset="77"/>
              </a:rPr>
              <a:t>medikal</a:t>
            </a:r>
            <a:r>
              <a:rPr lang="es-MX" sz="1600" dirty="0">
                <a:solidFill>
                  <a:srgbClr val="0070C0"/>
                </a:solidFill>
                <a:latin typeface="Poppins Light" pitchFamily="2" charset="77"/>
                <a:cs typeface="Poppins Light" pitchFamily="2" charset="77"/>
              </a:rPr>
              <a:t> </a:t>
            </a:r>
            <a:r>
              <a:rPr lang="es-MX" sz="1600" dirty="0" err="1">
                <a:solidFill>
                  <a:srgbClr val="0070C0"/>
                </a:solidFill>
                <a:latin typeface="Poppins Light" pitchFamily="2" charset="77"/>
                <a:cs typeface="Poppins Light" pitchFamily="2" charset="77"/>
              </a:rPr>
              <a:t>cihazlar</a:t>
            </a:r>
            <a:r>
              <a:rPr lang="es-MX" sz="1600" dirty="0">
                <a:solidFill>
                  <a:srgbClr val="0070C0"/>
                </a:solidFill>
                <a:latin typeface="Poppins Light" pitchFamily="2" charset="77"/>
                <a:cs typeface="Poppins Light" pitchFamily="2" charset="77"/>
              </a:rPr>
              <a:t>, </a:t>
            </a:r>
            <a:r>
              <a:rPr lang="es-MX" sz="1600" dirty="0" err="1">
                <a:solidFill>
                  <a:srgbClr val="0070C0"/>
                </a:solidFill>
                <a:latin typeface="Poppins Light" pitchFamily="2" charset="77"/>
                <a:cs typeface="Poppins Light" pitchFamily="2" charset="77"/>
              </a:rPr>
              <a:t>Istanbul</a:t>
            </a:r>
            <a:endParaRPr lang="es-MX" sz="1600" dirty="0">
              <a:solidFill>
                <a:srgbClr val="0070C0"/>
              </a:solidFill>
              <a:latin typeface="Poppins Light" pitchFamily="2" charset="77"/>
              <a:cs typeface="Poppins Light" pitchFamily="2" charset="77"/>
            </a:endParaRPr>
          </a:p>
          <a:p>
            <a:endParaRPr lang="es-MX" sz="1600" dirty="0">
              <a:solidFill>
                <a:srgbClr val="0070C0"/>
              </a:solidFill>
              <a:latin typeface="Poppins Light" pitchFamily="2" charset="77"/>
              <a:cs typeface="Poppins Light" pitchFamily="2" charset="77"/>
            </a:endParaRPr>
          </a:p>
        </p:txBody>
      </p:sp>
    </p:spTree>
    <p:extLst>
      <p:ext uri="{BB962C8B-B14F-4D97-AF65-F5344CB8AC3E}">
        <p14:creationId xmlns:p14="http://schemas.microsoft.com/office/powerpoint/2010/main" val="85795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The Team / Workgroup</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247841" y="1892676"/>
            <a:ext cx="10702380" cy="4258742"/>
          </a:xfrm>
        </p:spPr>
        <p:txBody>
          <a:bodyPr/>
          <a:lstStyle/>
          <a:p>
            <a:pPr marL="0" indent="0">
              <a:buNone/>
            </a:pPr>
            <a:r>
              <a:rPr lang="es-MX" dirty="0">
                <a:solidFill>
                  <a:schemeClr val="bg2">
                    <a:lumMod val="25000"/>
                  </a:schemeClr>
                </a:solidFill>
              </a:rPr>
              <a:t>Nuhu Abdulhaqq Isa</a:t>
            </a:r>
          </a:p>
          <a:p>
            <a:pPr marL="0" indent="0">
              <a:buNone/>
            </a:pPr>
            <a:r>
              <a:rPr lang="es-MX" dirty="0" err="1">
                <a:solidFill>
                  <a:schemeClr val="bg2">
                    <a:lumMod val="25000"/>
                  </a:schemeClr>
                </a:solidFill>
              </a:rPr>
              <a:t>Assoc</a:t>
            </a:r>
            <a:r>
              <a:rPr lang="es-MX" dirty="0">
                <a:solidFill>
                  <a:schemeClr val="bg2">
                    <a:lumMod val="25000"/>
                  </a:schemeClr>
                </a:solidFill>
              </a:rPr>
              <a:t>. Prof. </a:t>
            </a:r>
            <a:r>
              <a:rPr lang="es-MX" dirty="0" err="1">
                <a:solidFill>
                  <a:schemeClr val="bg2">
                    <a:lumMod val="25000"/>
                  </a:schemeClr>
                </a:solidFill>
              </a:rPr>
              <a:t>Dr</a:t>
            </a:r>
            <a:r>
              <a:rPr lang="es-MX" dirty="0">
                <a:solidFill>
                  <a:schemeClr val="bg2">
                    <a:lumMod val="25000"/>
                  </a:schemeClr>
                </a:solidFill>
              </a:rPr>
              <a:t> </a:t>
            </a:r>
            <a:r>
              <a:rPr lang="es-MX" dirty="0" err="1">
                <a:solidFill>
                  <a:schemeClr val="bg2">
                    <a:lumMod val="25000"/>
                  </a:schemeClr>
                </a:solidFill>
              </a:rPr>
              <a:t>Dilber</a:t>
            </a:r>
            <a:r>
              <a:rPr lang="es-MX" dirty="0">
                <a:solidFill>
                  <a:schemeClr val="bg2">
                    <a:lumMod val="25000"/>
                  </a:schemeClr>
                </a:solidFill>
              </a:rPr>
              <a:t> </a:t>
            </a:r>
            <a:r>
              <a:rPr lang="es-MX" dirty="0" err="1">
                <a:solidFill>
                  <a:schemeClr val="bg2">
                    <a:lumMod val="25000"/>
                  </a:schemeClr>
                </a:solidFill>
              </a:rPr>
              <a:t>Uzun</a:t>
            </a:r>
            <a:endParaRPr lang="es-MX" dirty="0">
              <a:solidFill>
                <a:schemeClr val="bg2">
                  <a:lumMod val="25000"/>
                </a:schemeClr>
              </a:solidFill>
            </a:endParaRPr>
          </a:p>
          <a:p>
            <a:pPr marL="0" indent="0">
              <a:buNone/>
            </a:pPr>
            <a:r>
              <a:rPr lang="es-MX" dirty="0" err="1">
                <a:solidFill>
                  <a:schemeClr val="bg2">
                    <a:lumMod val="25000"/>
                  </a:schemeClr>
                </a:solidFill>
              </a:rPr>
              <a:t>Hani</a:t>
            </a:r>
            <a:r>
              <a:rPr lang="es-MX" dirty="0">
                <a:solidFill>
                  <a:schemeClr val="bg2">
                    <a:lumMod val="25000"/>
                  </a:schemeClr>
                </a:solidFill>
              </a:rPr>
              <a:t> </a:t>
            </a:r>
            <a:r>
              <a:rPr lang="es-MX" dirty="0" err="1">
                <a:solidFill>
                  <a:schemeClr val="bg2">
                    <a:lumMod val="25000"/>
                  </a:schemeClr>
                </a:solidFill>
              </a:rPr>
              <a:t>Hamdan</a:t>
            </a:r>
            <a:endParaRPr lang="es-MX" dirty="0">
              <a:solidFill>
                <a:schemeClr val="bg2">
                  <a:lumMod val="25000"/>
                </a:schemeClr>
              </a:solidFill>
            </a:endParaRPr>
          </a:p>
        </p:txBody>
      </p:sp>
    </p:spTree>
    <p:extLst>
      <p:ext uri="{BB962C8B-B14F-4D97-AF65-F5344CB8AC3E}">
        <p14:creationId xmlns:p14="http://schemas.microsoft.com/office/powerpoint/2010/main" val="10125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Description</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247841" y="1765738"/>
            <a:ext cx="10702380" cy="4385680"/>
          </a:xfrm>
        </p:spPr>
        <p:txBody>
          <a:bodyPr>
            <a:normAutofit/>
          </a:bodyPr>
          <a:lstStyle/>
          <a:p>
            <a:pPr marL="0" indent="0" algn="just">
              <a:buNone/>
            </a:pPr>
            <a:r>
              <a:rPr lang="en-US" sz="2400" dirty="0">
                <a:solidFill>
                  <a:schemeClr val="bg2">
                    <a:lumMod val="25000"/>
                  </a:schemeClr>
                </a:solidFill>
                <a:latin typeface="Poppins Light" pitchFamily="2" charset="77"/>
                <a:cs typeface="Poppins Light" pitchFamily="2" charset="77"/>
              </a:rPr>
              <a:t>There is growing number of persons who lost one or more body parts and require prosthetics to assist their lives. Despite recent developments in prosthesis, traditional methods of fabrication are usually associated with unnecessary waste of raw materials, long-time, lower biocompatibility, non-customization, and high-cost. </a:t>
            </a:r>
          </a:p>
          <a:p>
            <a:pPr marL="0" indent="0" algn="just">
              <a:buNone/>
            </a:pPr>
            <a:endParaRPr lang="en-US" sz="2400" dirty="0">
              <a:solidFill>
                <a:schemeClr val="bg2">
                  <a:lumMod val="25000"/>
                </a:schemeClr>
              </a:solidFill>
              <a:latin typeface="Poppins Light" pitchFamily="2" charset="77"/>
              <a:cs typeface="Poppins Light" pitchFamily="2" charset="77"/>
            </a:endParaRPr>
          </a:p>
          <a:p>
            <a:pPr marL="0" indent="0" algn="just">
              <a:buNone/>
            </a:pPr>
            <a:r>
              <a:rPr lang="en-US" sz="2400" dirty="0">
                <a:solidFill>
                  <a:schemeClr val="bg2">
                    <a:lumMod val="25000"/>
                  </a:schemeClr>
                </a:solidFill>
                <a:latin typeface="Poppins Light" pitchFamily="2" charset="77"/>
                <a:cs typeface="Poppins Light" pitchFamily="2" charset="77"/>
              </a:rPr>
              <a:t>3D printing has the capacity of fabricating customized prosthesis with excellent clinical improvement as indicated by studies. </a:t>
            </a:r>
          </a:p>
          <a:p>
            <a:pPr marL="0" indent="0" algn="just">
              <a:buNone/>
            </a:pPr>
            <a:endParaRPr lang="en-US" sz="2400" dirty="0">
              <a:solidFill>
                <a:schemeClr val="bg2">
                  <a:lumMod val="25000"/>
                </a:schemeClr>
              </a:solidFill>
              <a:latin typeface="Poppins Light" pitchFamily="2" charset="77"/>
              <a:cs typeface="Poppins Light" pitchFamily="2" charset="77"/>
            </a:endParaRPr>
          </a:p>
          <a:p>
            <a:pPr marL="0" indent="0" algn="just">
              <a:buNone/>
            </a:pPr>
            <a:r>
              <a:rPr lang="en-US" sz="2400" dirty="0">
                <a:solidFill>
                  <a:schemeClr val="bg2">
                    <a:lumMod val="25000"/>
                  </a:schemeClr>
                </a:solidFill>
                <a:latin typeface="Poppins Light" pitchFamily="2" charset="77"/>
                <a:cs typeface="Poppins Light" pitchFamily="2" charset="77"/>
              </a:rPr>
              <a:t>However, what are the biomechanical compatibility competence of these prosthetics fabricated by 3d printing technology?</a:t>
            </a:r>
            <a:endParaRPr lang="es-MX" sz="2400" dirty="0">
              <a:solidFill>
                <a:schemeClr val="bg2">
                  <a:lumMod val="25000"/>
                </a:schemeClr>
              </a:solidFill>
              <a:latin typeface="Poppins Light" pitchFamily="2" charset="77"/>
              <a:cs typeface="Poppins Light" pitchFamily="2" charset="77"/>
            </a:endParaRPr>
          </a:p>
        </p:txBody>
      </p:sp>
    </p:spTree>
    <p:extLst>
      <p:ext uri="{BB962C8B-B14F-4D97-AF65-F5344CB8AC3E}">
        <p14:creationId xmlns:p14="http://schemas.microsoft.com/office/powerpoint/2010/main" val="1990249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fontScale="90000"/>
          </a:bodyPr>
          <a:lstStyle/>
          <a:p>
            <a:r>
              <a:rPr lang="es-MX" sz="3600" b="1" dirty="0">
                <a:solidFill>
                  <a:srgbClr val="0070C0"/>
                </a:solidFill>
                <a:latin typeface="Poppins" pitchFamily="2" charset="77"/>
                <a:cs typeface="Poppins" pitchFamily="2" charset="77"/>
              </a:rPr>
              <a:t>Goals of the project and final users</a:t>
            </a:r>
            <a:br>
              <a:rPr lang="es-MX" sz="3600" b="1" dirty="0">
                <a:solidFill>
                  <a:srgbClr val="0070C0"/>
                </a:solidFill>
                <a:latin typeface="Poppins" pitchFamily="2" charset="77"/>
                <a:cs typeface="Poppins" pitchFamily="2" charset="77"/>
              </a:rPr>
            </a:br>
            <a:r>
              <a:rPr lang="es-MX" sz="3600" b="1" dirty="0">
                <a:solidFill>
                  <a:srgbClr val="0070C0"/>
                </a:solidFill>
                <a:latin typeface="Poppins" pitchFamily="2" charset="77"/>
                <a:cs typeface="Poppins" pitchFamily="2" charset="77"/>
              </a:rPr>
              <a:t>that will benefit</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247841" y="1892676"/>
            <a:ext cx="10702380" cy="4258742"/>
          </a:xfrm>
        </p:spPr>
        <p:txBody>
          <a:bodyPr>
            <a:normAutofit/>
          </a:bodyPr>
          <a:lstStyle/>
          <a:p>
            <a:pPr marL="0" indent="0" algn="just">
              <a:buNone/>
            </a:pPr>
            <a:r>
              <a:rPr lang="en-US" sz="2400" dirty="0">
                <a:solidFill>
                  <a:schemeClr val="bg2">
                    <a:lumMod val="25000"/>
                  </a:schemeClr>
                </a:solidFill>
              </a:rPr>
              <a:t>The goal is to evaluate biomechanical </a:t>
            </a:r>
            <a:r>
              <a:rPr lang="en-US" sz="2400">
                <a:solidFill>
                  <a:schemeClr val="bg2">
                    <a:lumMod val="25000"/>
                  </a:schemeClr>
                </a:solidFill>
              </a:rPr>
              <a:t>compatibility performance of </a:t>
            </a:r>
            <a:r>
              <a:rPr lang="en-US" sz="2400" dirty="0">
                <a:solidFill>
                  <a:schemeClr val="bg2">
                    <a:lumMod val="25000"/>
                  </a:schemeClr>
                </a:solidFill>
              </a:rPr>
              <a:t>3D Printed prosthesis using fuzzy-PROMETHEE. </a:t>
            </a:r>
          </a:p>
          <a:p>
            <a:pPr marL="0" indent="0" algn="just">
              <a:buNone/>
            </a:pPr>
            <a:endParaRPr lang="en-US" sz="2400" dirty="0">
              <a:solidFill>
                <a:schemeClr val="bg2">
                  <a:lumMod val="25000"/>
                </a:schemeClr>
              </a:solidFill>
            </a:endParaRPr>
          </a:p>
          <a:p>
            <a:pPr marL="0" indent="0" algn="just">
              <a:buNone/>
            </a:pPr>
            <a:r>
              <a:rPr lang="en-US" sz="2400" dirty="0">
                <a:solidFill>
                  <a:schemeClr val="bg2">
                    <a:lumMod val="25000"/>
                  </a:schemeClr>
                </a:solidFill>
              </a:rPr>
              <a:t>The topic is significant because it investigates the nearly neglected vital question of biomechanical compatibility in e-NABLE community- an ever-growing field with an estimated 20,000 e-NABLE volunteers in over 100 countries allows the sharing of useful designs but possibility of harm to patients cannot be out ruled. </a:t>
            </a:r>
          </a:p>
          <a:p>
            <a:pPr marL="0" indent="0" algn="just">
              <a:buNone/>
            </a:pPr>
            <a:endParaRPr lang="en-US" sz="2400" dirty="0">
              <a:solidFill>
                <a:schemeClr val="bg2">
                  <a:lumMod val="25000"/>
                </a:schemeClr>
              </a:solidFill>
            </a:endParaRPr>
          </a:p>
          <a:p>
            <a:pPr marL="0" indent="0" algn="just">
              <a:buNone/>
            </a:pPr>
            <a:r>
              <a:rPr lang="en-US" sz="2400" dirty="0">
                <a:solidFill>
                  <a:schemeClr val="bg2">
                    <a:lumMod val="25000"/>
                  </a:schemeClr>
                </a:solidFill>
              </a:rPr>
              <a:t>This study adds to the growing literature investigating quality and biocompatibility performance of 3D printing applications in medicine. </a:t>
            </a:r>
          </a:p>
        </p:txBody>
      </p:sp>
    </p:spTree>
    <p:extLst>
      <p:ext uri="{BB962C8B-B14F-4D97-AF65-F5344CB8AC3E}">
        <p14:creationId xmlns:p14="http://schemas.microsoft.com/office/powerpoint/2010/main" val="2695083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err="1">
                <a:solidFill>
                  <a:srgbClr val="0070C0"/>
                </a:solidFill>
                <a:latin typeface="Poppins" pitchFamily="2" charset="77"/>
                <a:cs typeface="Poppins" pitchFamily="2" charset="77"/>
              </a:rPr>
              <a:t>Materials</a:t>
            </a:r>
            <a:r>
              <a:rPr lang="es-MX" sz="3600" b="1" dirty="0">
                <a:solidFill>
                  <a:srgbClr val="0070C0"/>
                </a:solidFill>
                <a:latin typeface="Poppins" pitchFamily="2" charset="77"/>
                <a:cs typeface="Poppins" pitchFamily="2" charset="77"/>
              </a:rPr>
              <a:t> and </a:t>
            </a:r>
            <a:r>
              <a:rPr lang="es-MX" sz="3600" b="1" dirty="0" err="1">
                <a:solidFill>
                  <a:srgbClr val="0070C0"/>
                </a:solidFill>
                <a:latin typeface="Poppins" pitchFamily="2" charset="77"/>
                <a:cs typeface="Poppins" pitchFamily="2" charset="77"/>
              </a:rPr>
              <a:t>Methods</a:t>
            </a:r>
            <a:r>
              <a:rPr lang="es-MX" sz="3600" b="1" dirty="0">
                <a:solidFill>
                  <a:srgbClr val="0070C0"/>
                </a:solidFill>
                <a:latin typeface="Poppins" pitchFamily="2" charset="77"/>
                <a:cs typeface="Poppins" pitchFamily="2" charset="77"/>
              </a:rPr>
              <a:t> </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247840" y="1892676"/>
            <a:ext cx="11712739" cy="4258742"/>
          </a:xfrm>
        </p:spPr>
        <p:txBody>
          <a:bodyPr/>
          <a:lstStyle/>
          <a:p>
            <a:pPr marL="0" indent="0">
              <a:buNone/>
            </a:pPr>
            <a:r>
              <a:rPr lang="en-US" sz="2000" dirty="0">
                <a:solidFill>
                  <a:schemeClr val="bg2">
                    <a:lumMod val="25000"/>
                  </a:schemeClr>
                </a:solidFill>
                <a:latin typeface="Poppins Light" pitchFamily="2" charset="77"/>
                <a:cs typeface="Poppins Light" pitchFamily="2" charset="77"/>
              </a:rPr>
              <a:t>For this study, a total of 10 3D prosthesis were selected from e-NABLE community including </a:t>
            </a:r>
            <a:r>
              <a:rPr lang="en-US" sz="2000" u="sng" dirty="0">
                <a:latin typeface="Poppins Light" pitchFamily="2" charset="77"/>
                <a:cs typeface="Poppins Light" pitchFamily="2" charset="77"/>
              </a:rPr>
              <a:t>phoenix hand v3, osprey hand, </a:t>
            </a:r>
            <a:r>
              <a:rPr lang="en-US" sz="2000" u="sng" dirty="0" err="1">
                <a:latin typeface="Poppins Light" pitchFamily="2" charset="77"/>
                <a:cs typeface="Poppins Light" pitchFamily="2" charset="77"/>
              </a:rPr>
              <a:t>motogripper</a:t>
            </a:r>
            <a:r>
              <a:rPr lang="en-US" sz="2000" u="sng" dirty="0">
                <a:latin typeface="Poppins Light" pitchFamily="2" charset="77"/>
                <a:cs typeface="Poppins Light" pitchFamily="2" charset="77"/>
              </a:rPr>
              <a:t> terminal device, cyborg beast, flexy-hand 2, raptor reloaded, k1 hand, </a:t>
            </a:r>
            <a:r>
              <a:rPr lang="en-US" sz="2000" u="sng" dirty="0" err="1">
                <a:latin typeface="Poppins Light" pitchFamily="2" charset="77"/>
                <a:cs typeface="Poppins Light" pitchFamily="2" charset="77"/>
              </a:rPr>
              <a:t>ody</a:t>
            </a:r>
            <a:r>
              <a:rPr lang="en-US" sz="2000" u="sng" dirty="0">
                <a:latin typeface="Poppins Light" pitchFamily="2" charset="77"/>
                <a:cs typeface="Poppins Light" pitchFamily="2" charset="77"/>
              </a:rPr>
              <a:t> hand, forefinger gripper, and </a:t>
            </a:r>
            <a:r>
              <a:rPr lang="en-US" sz="2000" u="sng" dirty="0" err="1">
                <a:latin typeface="Poppins Light" pitchFamily="2" charset="77"/>
                <a:cs typeface="Poppins Light" pitchFamily="2" charset="77"/>
              </a:rPr>
              <a:t>unlimbited</a:t>
            </a:r>
            <a:r>
              <a:rPr lang="en-US" sz="2000" u="sng" dirty="0">
                <a:latin typeface="Poppins Light" pitchFamily="2" charset="77"/>
                <a:cs typeface="Poppins Light" pitchFamily="2" charset="77"/>
              </a:rPr>
              <a:t> arm v2.1</a:t>
            </a:r>
            <a:r>
              <a:rPr lang="en-US" sz="2000" dirty="0">
                <a:solidFill>
                  <a:schemeClr val="bg2">
                    <a:lumMod val="25000"/>
                  </a:schemeClr>
                </a:solidFill>
                <a:latin typeface="Poppins Light" pitchFamily="2" charset="77"/>
                <a:cs typeface="Poppins Light" pitchFamily="2" charset="77"/>
              </a:rPr>
              <a:t>.</a:t>
            </a:r>
          </a:p>
          <a:p>
            <a:pPr marL="0" indent="0">
              <a:buNone/>
            </a:pPr>
            <a:endParaRPr lang="en-US" sz="2000" dirty="0">
              <a:solidFill>
                <a:schemeClr val="bg2">
                  <a:lumMod val="25000"/>
                </a:schemeClr>
              </a:solidFill>
              <a:latin typeface="Poppins Light" pitchFamily="2" charset="77"/>
              <a:cs typeface="Poppins Light" pitchFamily="2" charset="77"/>
            </a:endParaRPr>
          </a:p>
          <a:p>
            <a:pPr marL="0" indent="0">
              <a:buNone/>
            </a:pPr>
            <a:r>
              <a:rPr lang="en-US" sz="2000" dirty="0">
                <a:solidFill>
                  <a:schemeClr val="bg2">
                    <a:lumMod val="25000"/>
                  </a:schemeClr>
                </a:solidFill>
                <a:latin typeface="Poppins Light" pitchFamily="2" charset="77"/>
                <a:cs typeface="Poppins Light" pitchFamily="2" charset="77"/>
              </a:rPr>
              <a:t>The parameters used to analysis the prostheses include, the </a:t>
            </a:r>
            <a:r>
              <a:rPr lang="en-US" sz="2000" u="sng" dirty="0">
                <a:latin typeface="Poppins Light" pitchFamily="2" charset="77"/>
                <a:cs typeface="Poppins Light" pitchFamily="2" charset="77"/>
              </a:rPr>
              <a:t>weight, adaptive grip, actuation, control, cost, pros, adult size, aesthetic, difficulty, and star review from users (*)</a:t>
            </a:r>
            <a:r>
              <a:rPr lang="en-US" sz="2000" dirty="0">
                <a:solidFill>
                  <a:schemeClr val="bg2">
                    <a:lumMod val="25000"/>
                  </a:schemeClr>
                </a:solidFill>
                <a:latin typeface="Poppins Light" pitchFamily="2" charset="77"/>
                <a:cs typeface="Poppins Light" pitchFamily="2" charset="77"/>
              </a:rPr>
              <a:t>. These parameters can be helpful in analyzing biomechanical compatibility of prosthesis limbs (Kate et al., 2017; Cuellar et al., 2018; Kang et al 2018).</a:t>
            </a:r>
          </a:p>
          <a:p>
            <a:pPr marL="0" indent="0">
              <a:buNone/>
            </a:pPr>
            <a:endParaRPr lang="es-MX" sz="2000" dirty="0">
              <a:solidFill>
                <a:schemeClr val="bg2">
                  <a:lumMod val="25000"/>
                </a:schemeClr>
              </a:solidFill>
              <a:latin typeface="Poppins Light" pitchFamily="2" charset="77"/>
              <a:cs typeface="Poppins Light" pitchFamily="2" charset="77"/>
            </a:endParaRPr>
          </a:p>
          <a:p>
            <a:pPr marL="0" indent="0">
              <a:buNone/>
            </a:pPr>
            <a:r>
              <a:rPr lang="en-US" sz="2000" dirty="0">
                <a:solidFill>
                  <a:schemeClr val="bg2">
                    <a:lumMod val="25000"/>
                  </a:schemeClr>
                </a:solidFill>
                <a:latin typeface="Poppins Light" pitchFamily="2" charset="77"/>
                <a:cs typeface="Poppins Light" pitchFamily="2" charset="77"/>
              </a:rPr>
              <a:t>We define importance/weight of each criterion. Fuzzification by triangular fuzzy linguistic scale and defuzzification by Yager index, lastly data is simulated.</a:t>
            </a:r>
          </a:p>
          <a:p>
            <a:pPr marL="0" indent="0">
              <a:buNone/>
            </a:pPr>
            <a:r>
              <a:rPr lang="en-US" sz="2000" dirty="0">
                <a:solidFill>
                  <a:schemeClr val="bg2">
                    <a:lumMod val="25000"/>
                  </a:schemeClr>
                </a:solidFill>
                <a:latin typeface="Poppins Light" pitchFamily="2" charset="77"/>
                <a:cs typeface="Poppins Light" pitchFamily="2" charset="77"/>
              </a:rPr>
              <a:t>Details of methodology are provided in article and dataset can be accessed from </a:t>
            </a:r>
          </a:p>
        </p:txBody>
      </p:sp>
    </p:spTree>
    <p:extLst>
      <p:ext uri="{BB962C8B-B14F-4D97-AF65-F5344CB8AC3E}">
        <p14:creationId xmlns:p14="http://schemas.microsoft.com/office/powerpoint/2010/main" val="743968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Results</a:t>
            </a:r>
            <a:endParaRPr lang="es-MX" sz="3600" dirty="0">
              <a:solidFill>
                <a:srgbClr val="0070C0"/>
              </a:solidFill>
            </a:endParaRPr>
          </a:p>
        </p:txBody>
      </p:sp>
      <p:sp>
        <p:nvSpPr>
          <p:cNvPr id="3" name="Marcador de contenido 2">
            <a:extLst>
              <a:ext uri="{FF2B5EF4-FFF2-40B4-BE49-F238E27FC236}">
                <a16:creationId xmlns:a16="http://schemas.microsoft.com/office/drawing/2014/main" id="{B6A5AB52-EC55-E84E-BA46-6EECB36B6ACB}"/>
              </a:ext>
            </a:extLst>
          </p:cNvPr>
          <p:cNvSpPr>
            <a:spLocks noGrp="1"/>
          </p:cNvSpPr>
          <p:nvPr>
            <p:ph idx="1"/>
          </p:nvPr>
        </p:nvSpPr>
        <p:spPr>
          <a:xfrm>
            <a:off x="247840" y="1766551"/>
            <a:ext cx="10898381" cy="4382000"/>
          </a:xfrm>
        </p:spPr>
        <p:txBody>
          <a:bodyPr>
            <a:normAutofit lnSpcReduction="10000"/>
          </a:bodyPr>
          <a:lstStyle/>
          <a:p>
            <a:pPr marL="0" indent="0" algn="just">
              <a:buNone/>
            </a:pPr>
            <a:r>
              <a:rPr lang="en-US" sz="2400" dirty="0">
                <a:solidFill>
                  <a:schemeClr val="bg2">
                    <a:lumMod val="25000"/>
                  </a:schemeClr>
                </a:solidFill>
                <a:latin typeface="Poppins Light" pitchFamily="2" charset="77"/>
                <a:cs typeface="Poppins Light" pitchFamily="2" charset="77"/>
              </a:rPr>
              <a:t>The table show positive, net, and negative outranking values. Positive outranking values indicate cumulative strengths of biomechanical compatibility, while negative signify cumulative weakness. </a:t>
            </a:r>
          </a:p>
          <a:p>
            <a:pPr marL="0" indent="0" algn="just">
              <a:buNone/>
            </a:pPr>
            <a:endParaRPr lang="en-US" sz="2400" dirty="0">
              <a:solidFill>
                <a:schemeClr val="bg2">
                  <a:lumMod val="25000"/>
                </a:schemeClr>
              </a:solidFill>
              <a:latin typeface="Poppins Light" pitchFamily="2" charset="77"/>
              <a:cs typeface="Poppins Light" pitchFamily="2" charset="77"/>
            </a:endParaRPr>
          </a:p>
          <a:p>
            <a:pPr marL="0" indent="0" algn="just">
              <a:buNone/>
            </a:pPr>
            <a:r>
              <a:rPr lang="en-US" sz="2400" dirty="0">
                <a:solidFill>
                  <a:schemeClr val="bg2">
                    <a:lumMod val="25000"/>
                  </a:schemeClr>
                </a:solidFill>
                <a:latin typeface="Poppins Light" pitchFamily="2" charset="77"/>
                <a:cs typeface="Poppins Light" pitchFamily="2" charset="77"/>
              </a:rPr>
              <a:t>Simply, the positive outranking flow value should be as high as possible while the negative should be as low as possible. </a:t>
            </a:r>
          </a:p>
          <a:p>
            <a:pPr marL="0" indent="0" algn="just">
              <a:buNone/>
            </a:pPr>
            <a:endParaRPr lang="en-US" sz="2400" dirty="0">
              <a:solidFill>
                <a:schemeClr val="bg2">
                  <a:lumMod val="25000"/>
                </a:schemeClr>
              </a:solidFill>
              <a:latin typeface="Poppins Light" pitchFamily="2" charset="77"/>
              <a:cs typeface="Poppins Light" pitchFamily="2" charset="77"/>
            </a:endParaRPr>
          </a:p>
          <a:p>
            <a:pPr marL="0" indent="0" algn="just">
              <a:buNone/>
            </a:pPr>
            <a:r>
              <a:rPr lang="en-US" sz="2400" dirty="0">
                <a:solidFill>
                  <a:schemeClr val="bg2">
                    <a:lumMod val="25000"/>
                  </a:schemeClr>
                </a:solidFill>
                <a:latin typeface="Poppins Light" pitchFamily="2" charset="77"/>
                <a:cs typeface="Poppins Light" pitchFamily="2" charset="77"/>
              </a:rPr>
              <a:t>The net flow is the distance between positive and negative flow which provides the full ranking result.</a:t>
            </a:r>
          </a:p>
          <a:p>
            <a:pPr marL="0" indent="0" algn="just">
              <a:buNone/>
            </a:pPr>
            <a:endParaRPr lang="en-US" sz="2400" dirty="0">
              <a:solidFill>
                <a:schemeClr val="bg2">
                  <a:lumMod val="25000"/>
                </a:schemeClr>
              </a:solidFill>
              <a:latin typeface="Poppins Light" pitchFamily="2" charset="77"/>
              <a:cs typeface="Poppins Light" pitchFamily="2" charset="77"/>
            </a:endParaRPr>
          </a:p>
          <a:p>
            <a:pPr marL="0" indent="0" algn="just">
              <a:buNone/>
            </a:pPr>
            <a:r>
              <a:rPr lang="en-US" sz="2400" dirty="0">
                <a:solidFill>
                  <a:schemeClr val="bg2">
                    <a:lumMod val="25000"/>
                  </a:schemeClr>
                </a:solidFill>
                <a:latin typeface="Poppins Light" pitchFamily="2" charset="77"/>
                <a:cs typeface="Poppins Light" pitchFamily="2" charset="77"/>
              </a:rPr>
              <a:t>The prosthesis with the highest net flow value is the most biomechanically compatible and vice versa.</a:t>
            </a:r>
            <a:endParaRPr lang="es-MX" sz="2400" dirty="0">
              <a:solidFill>
                <a:schemeClr val="bg2">
                  <a:lumMod val="25000"/>
                </a:schemeClr>
              </a:solidFill>
            </a:endParaRPr>
          </a:p>
        </p:txBody>
      </p:sp>
    </p:spTree>
    <p:extLst>
      <p:ext uri="{BB962C8B-B14F-4D97-AF65-F5344CB8AC3E}">
        <p14:creationId xmlns:p14="http://schemas.microsoft.com/office/powerpoint/2010/main" val="300147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4AAC06-1394-8343-89B4-D59498E81D03}"/>
              </a:ext>
            </a:extLst>
          </p:cNvPr>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Results</a:t>
            </a:r>
            <a:endParaRPr lang="es-MX" sz="3600" dirty="0">
              <a:solidFill>
                <a:srgbClr val="0070C0"/>
              </a:solidFill>
            </a:endParaRPr>
          </a:p>
        </p:txBody>
      </p:sp>
      <p:graphicFrame>
        <p:nvGraphicFramePr>
          <p:cNvPr id="4" name="Table 3">
            <a:extLst>
              <a:ext uri="{FF2B5EF4-FFF2-40B4-BE49-F238E27FC236}">
                <a16:creationId xmlns:a16="http://schemas.microsoft.com/office/drawing/2014/main" id="{0B026473-723E-494E-8968-9EE9F8747499}"/>
              </a:ext>
            </a:extLst>
          </p:cNvPr>
          <p:cNvGraphicFramePr>
            <a:graphicFrameLocks noGrp="1"/>
          </p:cNvGraphicFramePr>
          <p:nvPr>
            <p:extLst>
              <p:ext uri="{D42A27DB-BD31-4B8C-83A1-F6EECF244321}">
                <p14:modId xmlns:p14="http://schemas.microsoft.com/office/powerpoint/2010/main" val="4219289657"/>
              </p:ext>
            </p:extLst>
          </p:nvPr>
        </p:nvGraphicFramePr>
        <p:xfrm>
          <a:off x="1135118" y="1709346"/>
          <a:ext cx="9385738" cy="4170378"/>
        </p:xfrm>
        <a:graphic>
          <a:graphicData uri="http://schemas.openxmlformats.org/drawingml/2006/table">
            <a:tbl>
              <a:tblPr firstRow="1" firstCol="1" lastCol="1" bandRow="1" bandCol="1">
                <a:tableStyleId>{B301B821-A1FF-4177-AEE7-76D212191A09}</a:tableStyleId>
              </a:tblPr>
              <a:tblGrid>
                <a:gridCol w="914806">
                  <a:extLst>
                    <a:ext uri="{9D8B030D-6E8A-4147-A177-3AD203B41FA5}">
                      <a16:colId xmlns:a16="http://schemas.microsoft.com/office/drawing/2014/main" val="3974797128"/>
                    </a:ext>
                  </a:extLst>
                </a:gridCol>
                <a:gridCol w="4277336">
                  <a:extLst>
                    <a:ext uri="{9D8B030D-6E8A-4147-A177-3AD203B41FA5}">
                      <a16:colId xmlns:a16="http://schemas.microsoft.com/office/drawing/2014/main" val="1193061161"/>
                    </a:ext>
                  </a:extLst>
                </a:gridCol>
                <a:gridCol w="1656541">
                  <a:extLst>
                    <a:ext uri="{9D8B030D-6E8A-4147-A177-3AD203B41FA5}">
                      <a16:colId xmlns:a16="http://schemas.microsoft.com/office/drawing/2014/main" val="3016779444"/>
                    </a:ext>
                  </a:extLst>
                </a:gridCol>
                <a:gridCol w="1335123">
                  <a:extLst>
                    <a:ext uri="{9D8B030D-6E8A-4147-A177-3AD203B41FA5}">
                      <a16:colId xmlns:a16="http://schemas.microsoft.com/office/drawing/2014/main" val="1186329884"/>
                    </a:ext>
                  </a:extLst>
                </a:gridCol>
                <a:gridCol w="1201932">
                  <a:extLst>
                    <a:ext uri="{9D8B030D-6E8A-4147-A177-3AD203B41FA5}">
                      <a16:colId xmlns:a16="http://schemas.microsoft.com/office/drawing/2014/main" val="3496007155"/>
                    </a:ext>
                  </a:extLst>
                </a:gridCol>
              </a:tblGrid>
              <a:tr h="424986">
                <a:tc>
                  <a:txBody>
                    <a:bodyPr/>
                    <a:lstStyle/>
                    <a:p>
                      <a:pPr algn="just">
                        <a:lnSpc>
                          <a:spcPct val="107000"/>
                        </a:lnSpc>
                        <a:spcAft>
                          <a:spcPts val="800"/>
                        </a:spcAft>
                      </a:pPr>
                      <a:r>
                        <a:rPr lang="en-US" sz="2400" dirty="0">
                          <a:effectLst/>
                        </a:rPr>
                        <a:t>Rank</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3599D1"/>
                    </a:solidFill>
                  </a:tcPr>
                </a:tc>
                <a:tc>
                  <a:txBody>
                    <a:bodyPr/>
                    <a:lstStyle/>
                    <a:p>
                      <a:pPr algn="just">
                        <a:lnSpc>
                          <a:spcPct val="107000"/>
                        </a:lnSpc>
                        <a:spcAft>
                          <a:spcPts val="800"/>
                        </a:spcAft>
                      </a:pPr>
                      <a:r>
                        <a:rPr lang="en-US" sz="2400" dirty="0">
                          <a:effectLst/>
                        </a:rPr>
                        <a:t>3D prosthesis</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3599D1"/>
                    </a:solidFill>
                  </a:tcPr>
                </a:tc>
                <a:tc>
                  <a:txBody>
                    <a:bodyPr/>
                    <a:lstStyle/>
                    <a:p>
                      <a:pPr algn="just">
                        <a:lnSpc>
                          <a:spcPct val="107000"/>
                        </a:lnSpc>
                        <a:spcAft>
                          <a:spcPts val="800"/>
                        </a:spcAft>
                      </a:pPr>
                      <a:r>
                        <a:rPr lang="en-US" sz="2400" dirty="0">
                          <a:effectLst/>
                        </a:rPr>
                        <a:t>Phi (net)</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3599D1"/>
                    </a:solidFill>
                  </a:tcPr>
                </a:tc>
                <a:tc>
                  <a:txBody>
                    <a:bodyPr/>
                    <a:lstStyle/>
                    <a:p>
                      <a:pPr algn="just">
                        <a:lnSpc>
                          <a:spcPct val="107000"/>
                        </a:lnSpc>
                        <a:spcAft>
                          <a:spcPts val="800"/>
                        </a:spcAft>
                      </a:pPr>
                      <a:r>
                        <a:rPr lang="en-US" sz="2400" dirty="0">
                          <a:effectLst/>
                        </a:rPr>
                        <a:t>Phi (+)</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3599D1"/>
                    </a:solidFill>
                  </a:tcPr>
                </a:tc>
                <a:tc>
                  <a:txBody>
                    <a:bodyPr/>
                    <a:lstStyle/>
                    <a:p>
                      <a:pPr algn="just">
                        <a:lnSpc>
                          <a:spcPct val="107000"/>
                        </a:lnSpc>
                        <a:spcAft>
                          <a:spcPts val="800"/>
                        </a:spcAft>
                      </a:pPr>
                      <a:r>
                        <a:rPr lang="en-US" sz="2400" dirty="0">
                          <a:effectLst/>
                        </a:rPr>
                        <a:t>Phi (-)</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3599D1"/>
                    </a:solidFill>
                  </a:tcPr>
                </a:tc>
                <a:extLst>
                  <a:ext uri="{0D108BD9-81ED-4DB2-BD59-A6C34878D82A}">
                    <a16:rowId xmlns:a16="http://schemas.microsoft.com/office/drawing/2014/main" val="3971392860"/>
                  </a:ext>
                </a:extLst>
              </a:tr>
              <a:tr h="379257">
                <a:tc>
                  <a:txBody>
                    <a:bodyPr/>
                    <a:lstStyle/>
                    <a:p>
                      <a:pPr algn="just">
                        <a:lnSpc>
                          <a:spcPct val="107000"/>
                        </a:lnSpc>
                        <a:spcAft>
                          <a:spcPts val="800"/>
                        </a:spcAft>
                      </a:pPr>
                      <a:r>
                        <a:rPr lang="en-US" sz="2400" dirty="0">
                          <a:effectLst/>
                        </a:rPr>
                        <a:t>1</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dirty="0">
                          <a:effectLst/>
                        </a:rPr>
                        <a:t>Raptor Reloaded</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1" dirty="0">
                          <a:effectLst/>
                        </a:rPr>
                        <a:t>0,1582</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0,2346</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0" dirty="0">
                          <a:effectLst/>
                        </a:rPr>
                        <a:t>0,0764</a:t>
                      </a:r>
                      <a:endParaRPr lang="en-US" sz="32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3051647"/>
                  </a:ext>
                </a:extLst>
              </a:tr>
              <a:tr h="334579">
                <a:tc>
                  <a:txBody>
                    <a:bodyPr/>
                    <a:lstStyle/>
                    <a:p>
                      <a:pPr algn="just">
                        <a:lnSpc>
                          <a:spcPct val="107000"/>
                        </a:lnSpc>
                        <a:spcAft>
                          <a:spcPts val="800"/>
                        </a:spcAft>
                      </a:pPr>
                      <a:r>
                        <a:rPr lang="en-US" sz="2400" dirty="0">
                          <a:effectLst/>
                        </a:rPr>
                        <a:t>2</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dirty="0">
                          <a:effectLst/>
                        </a:rPr>
                        <a:t>Phoenix Hand v3</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1" dirty="0">
                          <a:effectLst/>
                        </a:rPr>
                        <a:t>0,1302</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0,2262</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0" dirty="0">
                          <a:effectLst/>
                        </a:rPr>
                        <a:t>0,0960</a:t>
                      </a:r>
                      <a:endParaRPr lang="en-US" sz="32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1278916"/>
                  </a:ext>
                </a:extLst>
              </a:tr>
              <a:tr h="338132">
                <a:tc>
                  <a:txBody>
                    <a:bodyPr/>
                    <a:lstStyle/>
                    <a:p>
                      <a:pPr algn="just">
                        <a:lnSpc>
                          <a:spcPct val="107000"/>
                        </a:lnSpc>
                        <a:spcAft>
                          <a:spcPts val="800"/>
                        </a:spcAft>
                      </a:pPr>
                      <a:r>
                        <a:rPr lang="en-US" sz="2400" dirty="0">
                          <a:effectLst/>
                        </a:rPr>
                        <a:t>3</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dirty="0" err="1">
                          <a:effectLst/>
                        </a:rPr>
                        <a:t>MotoGripper</a:t>
                      </a:r>
                      <a:r>
                        <a:rPr lang="en-US" sz="2400" dirty="0">
                          <a:effectLst/>
                        </a:rPr>
                        <a:t> Terminal Device</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1" dirty="0">
                          <a:effectLst/>
                        </a:rPr>
                        <a:t>0,0930</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0,1758</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0">
                          <a:effectLst/>
                        </a:rPr>
                        <a:t>0,0828</a:t>
                      </a:r>
                      <a:endParaRPr lang="en-US" sz="3200" b="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4919304"/>
                  </a:ext>
                </a:extLst>
              </a:tr>
              <a:tr h="300562">
                <a:tc>
                  <a:txBody>
                    <a:bodyPr/>
                    <a:lstStyle/>
                    <a:p>
                      <a:pPr algn="just">
                        <a:lnSpc>
                          <a:spcPct val="107000"/>
                        </a:lnSpc>
                        <a:spcAft>
                          <a:spcPts val="800"/>
                        </a:spcAft>
                      </a:pPr>
                      <a:r>
                        <a:rPr lang="en-US" sz="2400">
                          <a:effectLst/>
                        </a:rPr>
                        <a:t>4</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Forefinger Gripper</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1" dirty="0">
                          <a:effectLst/>
                        </a:rPr>
                        <a:t>0,0599</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dirty="0">
                          <a:effectLst/>
                        </a:rPr>
                        <a:t>0,1651</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0" dirty="0">
                          <a:effectLst/>
                        </a:rPr>
                        <a:t>0,1053</a:t>
                      </a:r>
                      <a:endParaRPr lang="en-US" sz="32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7600644"/>
                  </a:ext>
                </a:extLst>
              </a:tr>
              <a:tr h="330406">
                <a:tc>
                  <a:txBody>
                    <a:bodyPr/>
                    <a:lstStyle/>
                    <a:p>
                      <a:pPr algn="just">
                        <a:lnSpc>
                          <a:spcPct val="107000"/>
                        </a:lnSpc>
                        <a:spcAft>
                          <a:spcPts val="800"/>
                        </a:spcAft>
                      </a:pPr>
                      <a:r>
                        <a:rPr lang="en-US" sz="2400">
                          <a:effectLst/>
                        </a:rPr>
                        <a:t>5</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Cyborg Beast</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1" dirty="0">
                          <a:effectLst/>
                        </a:rPr>
                        <a:t>0,0225</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dirty="0">
                          <a:effectLst/>
                        </a:rPr>
                        <a:t>0,1856</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0" dirty="0">
                          <a:effectLst/>
                        </a:rPr>
                        <a:t>0,1631</a:t>
                      </a:r>
                      <a:endParaRPr lang="en-US" sz="32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0194524"/>
                  </a:ext>
                </a:extLst>
              </a:tr>
              <a:tr h="330406">
                <a:tc>
                  <a:txBody>
                    <a:bodyPr/>
                    <a:lstStyle/>
                    <a:p>
                      <a:pPr algn="just">
                        <a:lnSpc>
                          <a:spcPct val="107000"/>
                        </a:lnSpc>
                        <a:spcAft>
                          <a:spcPts val="800"/>
                        </a:spcAft>
                      </a:pPr>
                      <a:r>
                        <a:rPr lang="en-US" sz="2400">
                          <a:effectLst/>
                        </a:rPr>
                        <a:t>6</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Ody Hand</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1" dirty="0">
                          <a:effectLst/>
                        </a:rPr>
                        <a:t>-0,0144</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dirty="0">
                          <a:effectLst/>
                        </a:rPr>
                        <a:t>0,1258</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0" dirty="0">
                          <a:effectLst/>
                        </a:rPr>
                        <a:t>0,1403</a:t>
                      </a:r>
                      <a:endParaRPr lang="en-US" sz="32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87097813"/>
                  </a:ext>
                </a:extLst>
              </a:tr>
              <a:tr h="330406">
                <a:tc>
                  <a:txBody>
                    <a:bodyPr/>
                    <a:lstStyle/>
                    <a:p>
                      <a:pPr algn="just">
                        <a:lnSpc>
                          <a:spcPct val="107000"/>
                        </a:lnSpc>
                        <a:spcAft>
                          <a:spcPts val="800"/>
                        </a:spcAft>
                      </a:pPr>
                      <a:r>
                        <a:rPr lang="en-US" sz="2400">
                          <a:effectLst/>
                        </a:rPr>
                        <a:t>7</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Osprey Hand</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1" dirty="0">
                          <a:effectLst/>
                        </a:rPr>
                        <a:t>-0,0350</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dirty="0">
                          <a:effectLst/>
                        </a:rPr>
                        <a:t>0,1289</a:t>
                      </a:r>
                      <a:endParaRPr lang="en-US" sz="3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0" dirty="0">
                          <a:effectLst/>
                        </a:rPr>
                        <a:t>0,1638</a:t>
                      </a:r>
                      <a:endParaRPr lang="en-US" sz="32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098728"/>
                  </a:ext>
                </a:extLst>
              </a:tr>
              <a:tr h="297050">
                <a:tc>
                  <a:txBody>
                    <a:bodyPr/>
                    <a:lstStyle/>
                    <a:p>
                      <a:pPr algn="just">
                        <a:lnSpc>
                          <a:spcPct val="107000"/>
                        </a:lnSpc>
                        <a:spcAft>
                          <a:spcPts val="800"/>
                        </a:spcAft>
                      </a:pPr>
                      <a:r>
                        <a:rPr lang="en-US" sz="2400">
                          <a:effectLst/>
                        </a:rPr>
                        <a:t>8</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Unlimbited Arm v2.1</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1" dirty="0">
                          <a:effectLst/>
                        </a:rPr>
                        <a:t>-0,1174</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0,0777</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0" dirty="0">
                          <a:effectLst/>
                        </a:rPr>
                        <a:t>0,1951</a:t>
                      </a:r>
                      <a:endParaRPr lang="en-US" sz="32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1913109"/>
                  </a:ext>
                </a:extLst>
              </a:tr>
              <a:tr h="330406">
                <a:tc>
                  <a:txBody>
                    <a:bodyPr/>
                    <a:lstStyle/>
                    <a:p>
                      <a:pPr algn="just">
                        <a:lnSpc>
                          <a:spcPct val="107000"/>
                        </a:lnSpc>
                        <a:spcAft>
                          <a:spcPts val="800"/>
                        </a:spcAft>
                      </a:pPr>
                      <a:r>
                        <a:rPr lang="en-US" sz="2400">
                          <a:effectLst/>
                        </a:rPr>
                        <a:t>9</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K1 Hand</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1" dirty="0">
                          <a:effectLst/>
                        </a:rPr>
                        <a:t>-0,1404</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a:effectLst/>
                        </a:rPr>
                        <a:t>0,0854</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7000"/>
                        </a:lnSpc>
                        <a:spcAft>
                          <a:spcPts val="800"/>
                        </a:spcAft>
                      </a:pPr>
                      <a:r>
                        <a:rPr lang="en-US" sz="2400" b="0" dirty="0">
                          <a:effectLst/>
                        </a:rPr>
                        <a:t>0,2258</a:t>
                      </a:r>
                      <a:endParaRPr lang="en-US" sz="32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8407131"/>
                  </a:ext>
                </a:extLst>
              </a:tr>
              <a:tr h="330406">
                <a:tc>
                  <a:txBody>
                    <a:bodyPr/>
                    <a:lstStyle/>
                    <a:p>
                      <a:pPr algn="just">
                        <a:lnSpc>
                          <a:spcPct val="107000"/>
                        </a:lnSpc>
                        <a:spcAft>
                          <a:spcPts val="800"/>
                        </a:spcAft>
                      </a:pPr>
                      <a:r>
                        <a:rPr lang="en-US" sz="2400">
                          <a:effectLst/>
                        </a:rPr>
                        <a:t>10</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just">
                        <a:lnSpc>
                          <a:spcPct val="107000"/>
                        </a:lnSpc>
                        <a:spcAft>
                          <a:spcPts val="800"/>
                        </a:spcAft>
                      </a:pPr>
                      <a:r>
                        <a:rPr lang="en-US" sz="2400">
                          <a:effectLst/>
                        </a:rPr>
                        <a:t>Flexy-Hand 2</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just">
                        <a:lnSpc>
                          <a:spcPct val="107000"/>
                        </a:lnSpc>
                        <a:spcAft>
                          <a:spcPts val="800"/>
                        </a:spcAft>
                      </a:pPr>
                      <a:r>
                        <a:rPr lang="en-US" sz="2400" b="1" dirty="0">
                          <a:effectLst/>
                        </a:rPr>
                        <a:t>-0,1566</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just">
                        <a:lnSpc>
                          <a:spcPct val="107000"/>
                        </a:lnSpc>
                        <a:spcAft>
                          <a:spcPts val="800"/>
                        </a:spcAft>
                      </a:pPr>
                      <a:r>
                        <a:rPr lang="en-US" sz="2400">
                          <a:effectLst/>
                        </a:rPr>
                        <a:t>0,0744</a:t>
                      </a:r>
                      <a:endParaRPr lang="en-US" sz="32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just">
                        <a:lnSpc>
                          <a:spcPct val="107000"/>
                        </a:lnSpc>
                        <a:spcAft>
                          <a:spcPts val="800"/>
                        </a:spcAft>
                      </a:pPr>
                      <a:r>
                        <a:rPr lang="en-US" sz="2400" b="0" dirty="0">
                          <a:effectLst/>
                        </a:rPr>
                        <a:t>0,2309</a:t>
                      </a:r>
                      <a:endParaRPr lang="en-US" sz="32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637391623"/>
                  </a:ext>
                </a:extLst>
              </a:tr>
            </a:tbl>
          </a:graphicData>
        </a:graphic>
      </p:graphicFrame>
    </p:spTree>
    <p:extLst>
      <p:ext uri="{BB962C8B-B14F-4D97-AF65-F5344CB8AC3E}">
        <p14:creationId xmlns:p14="http://schemas.microsoft.com/office/powerpoint/2010/main" val="3017697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3FEF59B-EF14-654A-B961-582AAD399196}"/>
              </a:ext>
            </a:extLst>
          </p:cNvPr>
          <p:cNvSpPr>
            <a:spLocks noGrp="1"/>
          </p:cNvSpPr>
          <p:nvPr>
            <p:ph type="title"/>
          </p:nvPr>
        </p:nvSpPr>
        <p:spPr>
          <a:xfrm>
            <a:off x="826654" y="2878020"/>
            <a:ext cx="10117667" cy="550980"/>
          </a:xfrm>
        </p:spPr>
        <p:txBody>
          <a:bodyPr anchor="t">
            <a:normAutofit/>
          </a:bodyPr>
          <a:lstStyle/>
          <a:p>
            <a:pPr algn="ctr"/>
            <a:r>
              <a:rPr lang="es-MX" sz="3200" i="1" dirty="0">
                <a:solidFill>
                  <a:srgbClr val="0070C0"/>
                </a:solidFill>
                <a:latin typeface="Poppins Medium" pitchFamily="2" charset="77"/>
                <a:cs typeface="Poppins Medium" pitchFamily="2" charset="77"/>
              </a:rPr>
              <a:t>Nuhu Abdulhaqq Isa</a:t>
            </a:r>
          </a:p>
        </p:txBody>
      </p:sp>
      <p:sp>
        <p:nvSpPr>
          <p:cNvPr id="5" name="Marcador de contenido 2">
            <a:extLst>
              <a:ext uri="{FF2B5EF4-FFF2-40B4-BE49-F238E27FC236}">
                <a16:creationId xmlns:a16="http://schemas.microsoft.com/office/drawing/2014/main" id="{EF1396C2-E5FC-884C-80FD-E888936DAB54}"/>
              </a:ext>
            </a:extLst>
          </p:cNvPr>
          <p:cNvSpPr>
            <a:spLocks noGrp="1"/>
          </p:cNvSpPr>
          <p:nvPr>
            <p:ph idx="1"/>
          </p:nvPr>
        </p:nvSpPr>
        <p:spPr>
          <a:xfrm>
            <a:off x="826654" y="3761508"/>
            <a:ext cx="10117667" cy="2389909"/>
          </a:xfrm>
        </p:spPr>
        <p:txBody>
          <a:bodyPr/>
          <a:lstStyle/>
          <a:p>
            <a:pPr marL="0" lvl="0" indent="0" algn="ctr">
              <a:buClr>
                <a:schemeClr val="dk1"/>
              </a:buClr>
              <a:buSzPct val="25000"/>
              <a:buNone/>
            </a:pPr>
            <a:r>
              <a:rPr lang="it-IT" sz="2000" i="1" dirty="0">
                <a:solidFill>
                  <a:srgbClr val="1F4A98"/>
                </a:solidFill>
                <a:latin typeface="Poppins" pitchFamily="2" charset="77"/>
                <a:ea typeface="Calibri"/>
                <a:cs typeface="Poppins" pitchFamily="2" charset="77"/>
                <a:sym typeface="Calibri"/>
              </a:rPr>
              <a:t>Annuur55@gmail.com</a:t>
            </a:r>
          </a:p>
          <a:p>
            <a:pPr marL="0" lvl="0" indent="0" algn="ctr">
              <a:buClr>
                <a:schemeClr val="dk1"/>
              </a:buClr>
              <a:buSzPct val="25000"/>
              <a:buNone/>
            </a:pPr>
            <a:r>
              <a:rPr lang="it-IT" sz="2000" i="1" dirty="0">
                <a:solidFill>
                  <a:srgbClr val="1CA692"/>
                </a:solidFill>
                <a:latin typeface="Poppins" pitchFamily="2" charset="77"/>
                <a:ea typeface="Calibri"/>
                <a:cs typeface="Poppins" pitchFamily="2" charset="77"/>
                <a:sym typeface="Calibri"/>
              </a:rPr>
              <a:t>Near East University, Cyprus</a:t>
            </a:r>
          </a:p>
          <a:p>
            <a:pPr marL="0" lvl="0" indent="0" algn="ctr">
              <a:buClr>
                <a:schemeClr val="dk1"/>
              </a:buClr>
              <a:buSzPct val="25000"/>
              <a:buNone/>
            </a:pPr>
            <a:r>
              <a:rPr lang="en-US" sz="2000" i="1" dirty="0" err="1">
                <a:solidFill>
                  <a:srgbClr val="1CA692"/>
                </a:solidFill>
                <a:latin typeface="Poppins" pitchFamily="2" charset="77"/>
                <a:ea typeface="Calibri"/>
                <a:cs typeface="Poppins" pitchFamily="2" charset="77"/>
                <a:sym typeface="Calibri"/>
              </a:rPr>
              <a:t>NeuroTime</a:t>
            </a:r>
            <a:r>
              <a:rPr lang="en-US" sz="2000" i="1" dirty="0">
                <a:solidFill>
                  <a:srgbClr val="1CA692"/>
                </a:solidFill>
                <a:latin typeface="Poppins" pitchFamily="2" charset="77"/>
                <a:ea typeface="Calibri"/>
                <a:cs typeface="Poppins" pitchFamily="2" charset="77"/>
                <a:sym typeface="Calibri"/>
              </a:rPr>
              <a:t> </a:t>
            </a:r>
            <a:r>
              <a:rPr lang="en-US" sz="2000" i="1" dirty="0" err="1">
                <a:solidFill>
                  <a:srgbClr val="1CA692"/>
                </a:solidFill>
                <a:latin typeface="Poppins" pitchFamily="2" charset="77"/>
                <a:ea typeface="Calibri"/>
                <a:cs typeface="Poppins" pitchFamily="2" charset="77"/>
                <a:sym typeface="Calibri"/>
              </a:rPr>
              <a:t>medikal</a:t>
            </a:r>
            <a:r>
              <a:rPr lang="en-US" sz="2000" i="1" dirty="0">
                <a:solidFill>
                  <a:srgbClr val="1CA692"/>
                </a:solidFill>
                <a:latin typeface="Poppins" pitchFamily="2" charset="77"/>
                <a:ea typeface="Calibri"/>
                <a:cs typeface="Poppins" pitchFamily="2" charset="77"/>
                <a:sym typeface="Calibri"/>
              </a:rPr>
              <a:t> </a:t>
            </a:r>
            <a:r>
              <a:rPr lang="en-US" sz="2000" i="1" dirty="0" err="1">
                <a:solidFill>
                  <a:srgbClr val="1CA692"/>
                </a:solidFill>
                <a:latin typeface="Poppins" pitchFamily="2" charset="77"/>
                <a:ea typeface="Calibri"/>
                <a:cs typeface="Poppins" pitchFamily="2" charset="77"/>
                <a:sym typeface="Calibri"/>
              </a:rPr>
              <a:t>cihazlar</a:t>
            </a:r>
            <a:r>
              <a:rPr lang="en-US" sz="2000" i="1" dirty="0">
                <a:solidFill>
                  <a:srgbClr val="1CA692"/>
                </a:solidFill>
                <a:latin typeface="Poppins" pitchFamily="2" charset="77"/>
                <a:ea typeface="Calibri"/>
                <a:cs typeface="Poppins" pitchFamily="2" charset="77"/>
                <a:sym typeface="Calibri"/>
              </a:rPr>
              <a:t>, Turkey</a:t>
            </a:r>
            <a:endParaRPr lang="it" sz="2000" i="1" dirty="0">
              <a:solidFill>
                <a:srgbClr val="1CA692"/>
              </a:solidFill>
              <a:latin typeface="Poppins" pitchFamily="2" charset="77"/>
              <a:ea typeface="Calibri"/>
              <a:cs typeface="Poppins" pitchFamily="2" charset="77"/>
              <a:sym typeface="Calibri"/>
            </a:endParaRPr>
          </a:p>
        </p:txBody>
      </p:sp>
    </p:spTree>
    <p:extLst>
      <p:ext uri="{BB962C8B-B14F-4D97-AF65-F5344CB8AC3E}">
        <p14:creationId xmlns:p14="http://schemas.microsoft.com/office/powerpoint/2010/main" val="79072112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710</TotalTime>
  <Words>561</Words>
  <Application>Microsoft Office PowerPoint</Application>
  <PresentationFormat>Widescreen</PresentationFormat>
  <Paragraphs>95</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Poppins</vt:lpstr>
      <vt:lpstr>Poppins Light</vt:lpstr>
      <vt:lpstr>Poppins Medium</vt:lpstr>
      <vt:lpstr>Tema de Office</vt:lpstr>
      <vt:lpstr>Biomechanical Compatibility of 3D Printed Upper Limb Assistive Technology</vt:lpstr>
      <vt:lpstr>The Team / Workgroup</vt:lpstr>
      <vt:lpstr>Description</vt:lpstr>
      <vt:lpstr>Goals of the project and final users that will benefit</vt:lpstr>
      <vt:lpstr>Materials and Methods </vt:lpstr>
      <vt:lpstr>Results</vt:lpstr>
      <vt:lpstr>Results</vt:lpstr>
      <vt:lpstr>Nuhu Abdulhaqq Isa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Estefania Cajigas</dc:creator>
  <cp:lastModifiedBy>NUHU ISA</cp:lastModifiedBy>
  <cp:revision>27</cp:revision>
  <dcterms:created xsi:type="dcterms:W3CDTF">2021-09-01T19:24:00Z</dcterms:created>
  <dcterms:modified xsi:type="dcterms:W3CDTF">2021-09-24T16:17:33Z</dcterms:modified>
</cp:coreProperties>
</file>