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2" r:id="rId4"/>
    <p:sldId id="263" r:id="rId5"/>
    <p:sldId id="273" r:id="rId6"/>
    <p:sldId id="268" r:id="rId7"/>
    <p:sldId id="300" r:id="rId8"/>
    <p:sldId id="269" r:id="rId9"/>
    <p:sldId id="264" r:id="rId10"/>
    <p:sldId id="272" r:id="rId11"/>
    <p:sldId id="301" r:id="rId12"/>
    <p:sldId id="267" r:id="rId13"/>
    <p:sldId id="261" r:id="rId14"/>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32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28"/>
    <p:restoredTop sz="94040"/>
  </p:normalViewPr>
  <p:slideViewPr>
    <p:cSldViewPr snapToGrid="0" snapToObjects="1">
      <p:cViewPr>
        <p:scale>
          <a:sx n="65" d="100"/>
          <a:sy n="65" d="100"/>
        </p:scale>
        <p:origin x="280" y="3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27963;&#38913;&#31807;1"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ltLang="zh-TW" dirty="0"/>
              <a:t>Numbers</a:t>
            </a:r>
            <a:r>
              <a:rPr lang="en-US" altLang="zh-TW" baseline="0" dirty="0"/>
              <a:t> of </a:t>
            </a:r>
            <a:r>
              <a:rPr lang="en-US" altLang="zh-TW" sz="1400" b="0" i="0" u="none" strike="noStrike" baseline="0" dirty="0">
                <a:effectLst/>
              </a:rPr>
              <a:t>AI/ML-Enabled Medical Devices</a:t>
            </a:r>
            <a:r>
              <a:rPr lang="zh-TW" altLang="zh-TW" sz="1400" b="0" i="0" u="none" strike="noStrike" baseline="0" dirty="0">
                <a:effectLst/>
              </a:rPr>
              <a:t> </a:t>
            </a:r>
            <a:r>
              <a:rPr lang="en-US" altLang="zh-TW" baseline="0" dirty="0"/>
              <a:t> </a:t>
            </a:r>
            <a:endParaRPr lang="zh-TW" alt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zh-TW"/>
        </a:p>
      </c:txPr>
    </c:title>
    <c:autoTitleDeleted val="0"/>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zh-TW"/>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1"/>
                </a:solidFill>
                <a:prstDash val="sysDot"/>
              </a:ln>
              <a:effectLst/>
            </c:spPr>
            <c:trendlineType val="linear"/>
            <c:dispRSqr val="0"/>
            <c:dispEq val="0"/>
          </c:trendline>
          <c:cat>
            <c:numRef>
              <c:f>FDA!$J$7:$N$7</c:f>
              <c:numCache>
                <c:formatCode>General</c:formatCode>
                <c:ptCount val="5"/>
                <c:pt idx="0">
                  <c:v>2017</c:v>
                </c:pt>
                <c:pt idx="1">
                  <c:v>2018</c:v>
                </c:pt>
                <c:pt idx="2">
                  <c:v>2019</c:v>
                </c:pt>
                <c:pt idx="3">
                  <c:v>2020</c:v>
                </c:pt>
                <c:pt idx="4">
                  <c:v>2021</c:v>
                </c:pt>
              </c:numCache>
            </c:numRef>
          </c:cat>
          <c:val>
            <c:numRef>
              <c:f>FDA!$J$8:$N$8</c:f>
              <c:numCache>
                <c:formatCode>General</c:formatCode>
                <c:ptCount val="5"/>
                <c:pt idx="0">
                  <c:v>26</c:v>
                </c:pt>
                <c:pt idx="1">
                  <c:v>61</c:v>
                </c:pt>
                <c:pt idx="2">
                  <c:v>75</c:v>
                </c:pt>
                <c:pt idx="3">
                  <c:v>100</c:v>
                </c:pt>
                <c:pt idx="4">
                  <c:v>38</c:v>
                </c:pt>
              </c:numCache>
            </c:numRef>
          </c:val>
          <c:extLst>
            <c:ext xmlns:c16="http://schemas.microsoft.com/office/drawing/2014/chart" uri="{C3380CC4-5D6E-409C-BE32-E72D297353CC}">
              <c16:uniqueId val="{00000001-DC65-384E-A145-DAC2C4207264}"/>
            </c:ext>
          </c:extLst>
        </c:ser>
        <c:dLbls>
          <c:dLblPos val="outEnd"/>
          <c:showLegendKey val="0"/>
          <c:showVal val="1"/>
          <c:showCatName val="0"/>
          <c:showSerName val="0"/>
          <c:showPercent val="0"/>
          <c:showBubbleSize val="0"/>
        </c:dLbls>
        <c:gapWidth val="219"/>
        <c:overlap val="-27"/>
        <c:axId val="442782432"/>
        <c:axId val="442779632"/>
      </c:barChart>
      <c:catAx>
        <c:axId val="4427824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TW"/>
          </a:p>
        </c:txPr>
        <c:crossAx val="442779632"/>
        <c:crosses val="autoZero"/>
        <c:auto val="1"/>
        <c:lblAlgn val="ctr"/>
        <c:lblOffset val="100"/>
        <c:noMultiLvlLbl val="0"/>
      </c:catAx>
      <c:valAx>
        <c:axId val="4427796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TW"/>
          </a:p>
        </c:txPr>
        <c:crossAx val="442782432"/>
        <c:crosses val="autoZero"/>
        <c:crossBetween val="between"/>
      </c:valAx>
      <c:spPr>
        <a:noFill/>
        <a:ln>
          <a:noFill/>
        </a:ln>
        <a:effectLst/>
      </c:spPr>
    </c:plotArea>
    <c:plotVisOnly val="1"/>
    <c:dispBlanksAs val="gap"/>
    <c:showDLblsOverMax val="0"/>
  </c:chart>
  <c:spPr>
    <a:noFill/>
    <a:ln>
      <a:solidFill>
        <a:schemeClr val="accent1"/>
      </a:solidFill>
    </a:ln>
    <a:effectLst/>
  </c:spPr>
  <c:txPr>
    <a:bodyPr/>
    <a:lstStyle/>
    <a:p>
      <a:pPr>
        <a:defRPr/>
      </a:pPr>
      <a:endParaRPr lang="zh-TW"/>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8B0ED1-768B-0C47-8169-E96E9DCEF8D4}"/>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p>
        </p:txBody>
      </p:sp>
      <p:sp>
        <p:nvSpPr>
          <p:cNvPr id="3" name="Subtítulo 2">
            <a:extLst>
              <a:ext uri="{FF2B5EF4-FFF2-40B4-BE49-F238E27FC236}">
                <a16:creationId xmlns:a16="http://schemas.microsoft.com/office/drawing/2014/main" id="{B7F1A172-18CD-BE4D-BD81-AEACD188C0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p>
        </p:txBody>
      </p:sp>
      <p:sp>
        <p:nvSpPr>
          <p:cNvPr id="4" name="Marcador de fecha 3">
            <a:extLst>
              <a:ext uri="{FF2B5EF4-FFF2-40B4-BE49-F238E27FC236}">
                <a16:creationId xmlns:a16="http://schemas.microsoft.com/office/drawing/2014/main" id="{A4A5C318-3091-6A43-8B9D-07DB1CFFB095}"/>
              </a:ext>
            </a:extLst>
          </p:cNvPr>
          <p:cNvSpPr>
            <a:spLocks noGrp="1"/>
          </p:cNvSpPr>
          <p:nvPr>
            <p:ph type="dt" sz="half" idx="10"/>
          </p:nvPr>
        </p:nvSpPr>
        <p:spPr/>
        <p:txBody>
          <a:bodyPr/>
          <a:lstStyle/>
          <a:p>
            <a:fld id="{5922D97F-1855-7940-BD30-9CA7CE069233}" type="datetimeFigureOut">
              <a:rPr lang="es-MX" smtClean="0"/>
              <a:t>17/10/21</a:t>
            </a:fld>
            <a:endParaRPr lang="es-MX"/>
          </a:p>
        </p:txBody>
      </p:sp>
      <p:sp>
        <p:nvSpPr>
          <p:cNvPr id="5" name="Marcador de pie de página 4">
            <a:extLst>
              <a:ext uri="{FF2B5EF4-FFF2-40B4-BE49-F238E27FC236}">
                <a16:creationId xmlns:a16="http://schemas.microsoft.com/office/drawing/2014/main" id="{2F0FC366-2E97-594D-ABB6-77A3183357F8}"/>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C598242A-B6D5-CE46-9354-6607AEB6092A}"/>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1240553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3B12BC-05F4-2743-865B-A567C30AD6E2}"/>
              </a:ext>
            </a:extLst>
          </p:cNvPr>
          <p:cNvSpPr>
            <a:spLocks noGrp="1"/>
          </p:cNvSpPr>
          <p:nvPr>
            <p:ph type="title"/>
          </p:nvPr>
        </p:nvSpPr>
        <p:spPr/>
        <p:txBody>
          <a:bodyPr/>
          <a:lstStyle/>
          <a:p>
            <a:r>
              <a:rPr lang="es-MX"/>
              <a:t>Haz clic para modificar el estilo de título del patrón</a:t>
            </a:r>
          </a:p>
        </p:txBody>
      </p:sp>
      <p:sp>
        <p:nvSpPr>
          <p:cNvPr id="3" name="Marcador de texto vertical 2">
            <a:extLst>
              <a:ext uri="{FF2B5EF4-FFF2-40B4-BE49-F238E27FC236}">
                <a16:creationId xmlns:a16="http://schemas.microsoft.com/office/drawing/2014/main" id="{A7DE5064-9233-E945-BC86-54A956BD3DF8}"/>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187379F0-76E8-394A-A7ED-7FA3A2854377}"/>
              </a:ext>
            </a:extLst>
          </p:cNvPr>
          <p:cNvSpPr>
            <a:spLocks noGrp="1"/>
          </p:cNvSpPr>
          <p:nvPr>
            <p:ph type="dt" sz="half" idx="10"/>
          </p:nvPr>
        </p:nvSpPr>
        <p:spPr/>
        <p:txBody>
          <a:bodyPr/>
          <a:lstStyle/>
          <a:p>
            <a:fld id="{5922D97F-1855-7940-BD30-9CA7CE069233}" type="datetimeFigureOut">
              <a:rPr lang="es-MX" smtClean="0"/>
              <a:t>17/10/21</a:t>
            </a:fld>
            <a:endParaRPr lang="es-MX"/>
          </a:p>
        </p:txBody>
      </p:sp>
      <p:sp>
        <p:nvSpPr>
          <p:cNvPr id="5" name="Marcador de pie de página 4">
            <a:extLst>
              <a:ext uri="{FF2B5EF4-FFF2-40B4-BE49-F238E27FC236}">
                <a16:creationId xmlns:a16="http://schemas.microsoft.com/office/drawing/2014/main" id="{F9222A6B-83D9-AC4E-A42A-A53C690BE529}"/>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79F21101-8F6B-4A42-AF7E-9B3AA50561EA}"/>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1359860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7A2BF40B-B617-744F-A388-2A08555BBA08}"/>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p>
        </p:txBody>
      </p:sp>
      <p:sp>
        <p:nvSpPr>
          <p:cNvPr id="3" name="Marcador de texto vertical 2">
            <a:extLst>
              <a:ext uri="{FF2B5EF4-FFF2-40B4-BE49-F238E27FC236}">
                <a16:creationId xmlns:a16="http://schemas.microsoft.com/office/drawing/2014/main" id="{2E98FCCC-680F-894C-96DB-2FA3A0D0C28E}"/>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B119397A-43C4-6C4C-9C87-4FD3D72BB521}"/>
              </a:ext>
            </a:extLst>
          </p:cNvPr>
          <p:cNvSpPr>
            <a:spLocks noGrp="1"/>
          </p:cNvSpPr>
          <p:nvPr>
            <p:ph type="dt" sz="half" idx="10"/>
          </p:nvPr>
        </p:nvSpPr>
        <p:spPr/>
        <p:txBody>
          <a:bodyPr/>
          <a:lstStyle/>
          <a:p>
            <a:fld id="{5922D97F-1855-7940-BD30-9CA7CE069233}" type="datetimeFigureOut">
              <a:rPr lang="es-MX" smtClean="0"/>
              <a:t>17/10/21</a:t>
            </a:fld>
            <a:endParaRPr lang="es-MX"/>
          </a:p>
        </p:txBody>
      </p:sp>
      <p:sp>
        <p:nvSpPr>
          <p:cNvPr id="5" name="Marcador de pie de página 4">
            <a:extLst>
              <a:ext uri="{FF2B5EF4-FFF2-40B4-BE49-F238E27FC236}">
                <a16:creationId xmlns:a16="http://schemas.microsoft.com/office/drawing/2014/main" id="{0EB716AD-B236-BC40-BF4D-E35EFD65E8BB}"/>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A89F753A-F82A-764A-AB8E-989B9CCEA259}"/>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2710085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9A25E2-BA5E-3843-B28B-5F67E27EB3E9}"/>
              </a:ext>
            </a:extLst>
          </p:cNvPr>
          <p:cNvSpPr>
            <a:spLocks noGrp="1"/>
          </p:cNvSpPr>
          <p:nvPr>
            <p:ph type="title"/>
          </p:nvPr>
        </p:nvSpPr>
        <p:spPr/>
        <p:txBody>
          <a:body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8B388914-D38D-1A4F-BDA1-4F15F66FA054}"/>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E9097349-F444-D343-A15D-6C3679F2BA22}"/>
              </a:ext>
            </a:extLst>
          </p:cNvPr>
          <p:cNvSpPr>
            <a:spLocks noGrp="1"/>
          </p:cNvSpPr>
          <p:nvPr>
            <p:ph type="dt" sz="half" idx="10"/>
          </p:nvPr>
        </p:nvSpPr>
        <p:spPr/>
        <p:txBody>
          <a:bodyPr/>
          <a:lstStyle/>
          <a:p>
            <a:fld id="{5922D97F-1855-7940-BD30-9CA7CE069233}" type="datetimeFigureOut">
              <a:rPr lang="es-MX" smtClean="0"/>
              <a:t>17/10/21</a:t>
            </a:fld>
            <a:endParaRPr lang="es-MX"/>
          </a:p>
        </p:txBody>
      </p:sp>
      <p:sp>
        <p:nvSpPr>
          <p:cNvPr id="5" name="Marcador de pie de página 4">
            <a:extLst>
              <a:ext uri="{FF2B5EF4-FFF2-40B4-BE49-F238E27FC236}">
                <a16:creationId xmlns:a16="http://schemas.microsoft.com/office/drawing/2014/main" id="{262F0645-1916-2941-A4EF-78E4C9771F5A}"/>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7207AE25-3BB5-184C-9772-CBB819406E2A}"/>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1223468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57110C-2C33-3B4D-B23F-6F61ADB4C02D}"/>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p>
        </p:txBody>
      </p:sp>
      <p:sp>
        <p:nvSpPr>
          <p:cNvPr id="3" name="Marcador de texto 2">
            <a:extLst>
              <a:ext uri="{FF2B5EF4-FFF2-40B4-BE49-F238E27FC236}">
                <a16:creationId xmlns:a16="http://schemas.microsoft.com/office/drawing/2014/main" id="{4ED5981E-38AD-5B49-A167-D8B23D10F8B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EB8D5648-F297-4546-A5E1-0E3DFEFC5C13}"/>
              </a:ext>
            </a:extLst>
          </p:cNvPr>
          <p:cNvSpPr>
            <a:spLocks noGrp="1"/>
          </p:cNvSpPr>
          <p:nvPr>
            <p:ph type="dt" sz="half" idx="10"/>
          </p:nvPr>
        </p:nvSpPr>
        <p:spPr/>
        <p:txBody>
          <a:bodyPr/>
          <a:lstStyle/>
          <a:p>
            <a:fld id="{5922D97F-1855-7940-BD30-9CA7CE069233}" type="datetimeFigureOut">
              <a:rPr lang="es-MX" smtClean="0"/>
              <a:t>17/10/21</a:t>
            </a:fld>
            <a:endParaRPr lang="es-MX"/>
          </a:p>
        </p:txBody>
      </p:sp>
      <p:sp>
        <p:nvSpPr>
          <p:cNvPr id="5" name="Marcador de pie de página 4">
            <a:extLst>
              <a:ext uri="{FF2B5EF4-FFF2-40B4-BE49-F238E27FC236}">
                <a16:creationId xmlns:a16="http://schemas.microsoft.com/office/drawing/2014/main" id="{A20E0910-21CD-BE41-B51E-CB6241DCB205}"/>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266E9CED-7ACB-524E-8F02-BA31F1661212}"/>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4268605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2870347-1AD8-A14B-9028-3E1619BE6FEF}"/>
              </a:ext>
            </a:extLst>
          </p:cNvPr>
          <p:cNvSpPr>
            <a:spLocks noGrp="1"/>
          </p:cNvSpPr>
          <p:nvPr>
            <p:ph type="title"/>
          </p:nvPr>
        </p:nvSpPr>
        <p:spPr/>
        <p:txBody>
          <a:body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C99F9A90-C2C1-334B-82A3-5BCFBB825F6C}"/>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contenido 3">
            <a:extLst>
              <a:ext uri="{FF2B5EF4-FFF2-40B4-BE49-F238E27FC236}">
                <a16:creationId xmlns:a16="http://schemas.microsoft.com/office/drawing/2014/main" id="{AE3B5CE7-ABBC-CE4B-8E81-2ED799808DF7}"/>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5" name="Marcador de fecha 4">
            <a:extLst>
              <a:ext uri="{FF2B5EF4-FFF2-40B4-BE49-F238E27FC236}">
                <a16:creationId xmlns:a16="http://schemas.microsoft.com/office/drawing/2014/main" id="{8C2B4A0C-1D3D-9A4B-BCB0-C67DB268EFE9}"/>
              </a:ext>
            </a:extLst>
          </p:cNvPr>
          <p:cNvSpPr>
            <a:spLocks noGrp="1"/>
          </p:cNvSpPr>
          <p:nvPr>
            <p:ph type="dt" sz="half" idx="10"/>
          </p:nvPr>
        </p:nvSpPr>
        <p:spPr/>
        <p:txBody>
          <a:bodyPr/>
          <a:lstStyle/>
          <a:p>
            <a:fld id="{5922D97F-1855-7940-BD30-9CA7CE069233}" type="datetimeFigureOut">
              <a:rPr lang="es-MX" smtClean="0"/>
              <a:t>17/10/21</a:t>
            </a:fld>
            <a:endParaRPr lang="es-MX"/>
          </a:p>
        </p:txBody>
      </p:sp>
      <p:sp>
        <p:nvSpPr>
          <p:cNvPr id="6" name="Marcador de pie de página 5">
            <a:extLst>
              <a:ext uri="{FF2B5EF4-FFF2-40B4-BE49-F238E27FC236}">
                <a16:creationId xmlns:a16="http://schemas.microsoft.com/office/drawing/2014/main" id="{BB30B375-C8EA-E342-AAD5-E940A8F70206}"/>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9E715118-9732-C246-BEA5-E3FDAF7177AA}"/>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582921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45DE75-C0FB-5540-9C80-5F32A473BD36}"/>
              </a:ext>
            </a:extLst>
          </p:cNvPr>
          <p:cNvSpPr>
            <a:spLocks noGrp="1"/>
          </p:cNvSpPr>
          <p:nvPr>
            <p:ph type="title"/>
          </p:nvPr>
        </p:nvSpPr>
        <p:spPr>
          <a:xfrm>
            <a:off x="839788" y="365125"/>
            <a:ext cx="10515600" cy="1325563"/>
          </a:xfrm>
        </p:spPr>
        <p:txBody>
          <a:bodyPr/>
          <a:lstStyle/>
          <a:p>
            <a:r>
              <a:rPr lang="es-MX"/>
              <a:t>Haz clic para modificar el estilo de título del patrón</a:t>
            </a:r>
          </a:p>
        </p:txBody>
      </p:sp>
      <p:sp>
        <p:nvSpPr>
          <p:cNvPr id="3" name="Marcador de texto 2">
            <a:extLst>
              <a:ext uri="{FF2B5EF4-FFF2-40B4-BE49-F238E27FC236}">
                <a16:creationId xmlns:a16="http://schemas.microsoft.com/office/drawing/2014/main" id="{54222D90-E245-964A-BAFF-89808BBB72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7F371311-608F-A04C-882E-6D5186B7DB31}"/>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5" name="Marcador de texto 4">
            <a:extLst>
              <a:ext uri="{FF2B5EF4-FFF2-40B4-BE49-F238E27FC236}">
                <a16:creationId xmlns:a16="http://schemas.microsoft.com/office/drawing/2014/main" id="{F3CDB719-9889-904B-A01E-62C0C82ECE6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AF4A7251-DBF5-7B40-8D0F-CE8223100A05}"/>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7" name="Marcador de fecha 6">
            <a:extLst>
              <a:ext uri="{FF2B5EF4-FFF2-40B4-BE49-F238E27FC236}">
                <a16:creationId xmlns:a16="http://schemas.microsoft.com/office/drawing/2014/main" id="{3699418D-A2B5-CC4F-B23F-26E077B623B6}"/>
              </a:ext>
            </a:extLst>
          </p:cNvPr>
          <p:cNvSpPr>
            <a:spLocks noGrp="1"/>
          </p:cNvSpPr>
          <p:nvPr>
            <p:ph type="dt" sz="half" idx="10"/>
          </p:nvPr>
        </p:nvSpPr>
        <p:spPr/>
        <p:txBody>
          <a:bodyPr/>
          <a:lstStyle/>
          <a:p>
            <a:fld id="{5922D97F-1855-7940-BD30-9CA7CE069233}" type="datetimeFigureOut">
              <a:rPr lang="es-MX" smtClean="0"/>
              <a:t>17/10/21</a:t>
            </a:fld>
            <a:endParaRPr lang="es-MX"/>
          </a:p>
        </p:txBody>
      </p:sp>
      <p:sp>
        <p:nvSpPr>
          <p:cNvPr id="8" name="Marcador de pie de página 7">
            <a:extLst>
              <a:ext uri="{FF2B5EF4-FFF2-40B4-BE49-F238E27FC236}">
                <a16:creationId xmlns:a16="http://schemas.microsoft.com/office/drawing/2014/main" id="{7B822598-5EFB-CC41-86D6-304FF9DEB785}"/>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1D47ADA2-D615-3148-A23C-CC71FC5257E2}"/>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1563040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A26CFB-4CCB-7844-8C5A-F8BE7EDA47D1}"/>
              </a:ext>
            </a:extLst>
          </p:cNvPr>
          <p:cNvSpPr>
            <a:spLocks noGrp="1"/>
          </p:cNvSpPr>
          <p:nvPr>
            <p:ph type="title"/>
          </p:nvPr>
        </p:nvSpPr>
        <p:spPr/>
        <p:txBody>
          <a:bodyPr/>
          <a:lstStyle/>
          <a:p>
            <a:r>
              <a:rPr lang="es-MX"/>
              <a:t>Haz clic para modificar el estilo de título del patrón</a:t>
            </a:r>
          </a:p>
        </p:txBody>
      </p:sp>
      <p:sp>
        <p:nvSpPr>
          <p:cNvPr id="3" name="Marcador de fecha 2">
            <a:extLst>
              <a:ext uri="{FF2B5EF4-FFF2-40B4-BE49-F238E27FC236}">
                <a16:creationId xmlns:a16="http://schemas.microsoft.com/office/drawing/2014/main" id="{90657ABA-1D69-DE44-A76D-E763710A3BDD}"/>
              </a:ext>
            </a:extLst>
          </p:cNvPr>
          <p:cNvSpPr>
            <a:spLocks noGrp="1"/>
          </p:cNvSpPr>
          <p:nvPr>
            <p:ph type="dt" sz="half" idx="10"/>
          </p:nvPr>
        </p:nvSpPr>
        <p:spPr/>
        <p:txBody>
          <a:bodyPr/>
          <a:lstStyle/>
          <a:p>
            <a:fld id="{5922D97F-1855-7940-BD30-9CA7CE069233}" type="datetimeFigureOut">
              <a:rPr lang="es-MX" smtClean="0"/>
              <a:t>17/10/21</a:t>
            </a:fld>
            <a:endParaRPr lang="es-MX"/>
          </a:p>
        </p:txBody>
      </p:sp>
      <p:sp>
        <p:nvSpPr>
          <p:cNvPr id="4" name="Marcador de pie de página 3">
            <a:extLst>
              <a:ext uri="{FF2B5EF4-FFF2-40B4-BE49-F238E27FC236}">
                <a16:creationId xmlns:a16="http://schemas.microsoft.com/office/drawing/2014/main" id="{27CAA2F0-8A6D-604A-93E9-701BFAD15809}"/>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43687990-F555-5942-BBDF-064E8D9EE82A}"/>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3676812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CCF33EA3-DD5A-D449-99A3-EF693C160ACA}"/>
              </a:ext>
            </a:extLst>
          </p:cNvPr>
          <p:cNvSpPr>
            <a:spLocks noGrp="1"/>
          </p:cNvSpPr>
          <p:nvPr>
            <p:ph type="dt" sz="half" idx="10"/>
          </p:nvPr>
        </p:nvSpPr>
        <p:spPr/>
        <p:txBody>
          <a:bodyPr/>
          <a:lstStyle/>
          <a:p>
            <a:fld id="{5922D97F-1855-7940-BD30-9CA7CE069233}" type="datetimeFigureOut">
              <a:rPr lang="es-MX" smtClean="0"/>
              <a:t>17/10/21</a:t>
            </a:fld>
            <a:endParaRPr lang="es-MX"/>
          </a:p>
        </p:txBody>
      </p:sp>
      <p:sp>
        <p:nvSpPr>
          <p:cNvPr id="3" name="Marcador de pie de página 2">
            <a:extLst>
              <a:ext uri="{FF2B5EF4-FFF2-40B4-BE49-F238E27FC236}">
                <a16:creationId xmlns:a16="http://schemas.microsoft.com/office/drawing/2014/main" id="{F8F21913-B779-D24C-B074-DC2054904FD0}"/>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16CB19C8-5ED1-0A49-8D88-4CFEBC36A3FC}"/>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488544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E1BD53-EAB7-1E4B-A286-D106753AC150}"/>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8DDAE8FB-BE39-6C4C-B873-C92BD02C86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texto 3">
            <a:extLst>
              <a:ext uri="{FF2B5EF4-FFF2-40B4-BE49-F238E27FC236}">
                <a16:creationId xmlns:a16="http://schemas.microsoft.com/office/drawing/2014/main" id="{F235DA41-1006-144E-A4C4-21C4C47836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BA07975B-558A-ED49-9C35-27406C10312C}"/>
              </a:ext>
            </a:extLst>
          </p:cNvPr>
          <p:cNvSpPr>
            <a:spLocks noGrp="1"/>
          </p:cNvSpPr>
          <p:nvPr>
            <p:ph type="dt" sz="half" idx="10"/>
          </p:nvPr>
        </p:nvSpPr>
        <p:spPr/>
        <p:txBody>
          <a:bodyPr/>
          <a:lstStyle/>
          <a:p>
            <a:fld id="{5922D97F-1855-7940-BD30-9CA7CE069233}" type="datetimeFigureOut">
              <a:rPr lang="es-MX" smtClean="0"/>
              <a:t>17/10/21</a:t>
            </a:fld>
            <a:endParaRPr lang="es-MX"/>
          </a:p>
        </p:txBody>
      </p:sp>
      <p:sp>
        <p:nvSpPr>
          <p:cNvPr id="6" name="Marcador de pie de página 5">
            <a:extLst>
              <a:ext uri="{FF2B5EF4-FFF2-40B4-BE49-F238E27FC236}">
                <a16:creationId xmlns:a16="http://schemas.microsoft.com/office/drawing/2014/main" id="{C910C23C-8931-8E47-B9FD-28BB82E70088}"/>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B7A3C1F6-37B5-E048-9C14-8B11A24E4C21}"/>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2247384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306654-0943-0945-A3DC-4ACEF0F00F2B}"/>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p>
        </p:txBody>
      </p:sp>
      <p:sp>
        <p:nvSpPr>
          <p:cNvPr id="3" name="Marcador de posición de imagen 2">
            <a:extLst>
              <a:ext uri="{FF2B5EF4-FFF2-40B4-BE49-F238E27FC236}">
                <a16:creationId xmlns:a16="http://schemas.microsoft.com/office/drawing/2014/main" id="{D01B6BE1-B19A-C148-BB49-BB355C751DB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57A05E66-9F51-2848-BC76-1F8916962D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FBD15DF3-C1EA-634A-B0AE-50DB578F1B4E}"/>
              </a:ext>
            </a:extLst>
          </p:cNvPr>
          <p:cNvSpPr>
            <a:spLocks noGrp="1"/>
          </p:cNvSpPr>
          <p:nvPr>
            <p:ph type="dt" sz="half" idx="10"/>
          </p:nvPr>
        </p:nvSpPr>
        <p:spPr/>
        <p:txBody>
          <a:bodyPr/>
          <a:lstStyle/>
          <a:p>
            <a:fld id="{5922D97F-1855-7940-BD30-9CA7CE069233}" type="datetimeFigureOut">
              <a:rPr lang="es-MX" smtClean="0"/>
              <a:t>17/10/21</a:t>
            </a:fld>
            <a:endParaRPr lang="es-MX"/>
          </a:p>
        </p:txBody>
      </p:sp>
      <p:sp>
        <p:nvSpPr>
          <p:cNvPr id="6" name="Marcador de pie de página 5">
            <a:extLst>
              <a:ext uri="{FF2B5EF4-FFF2-40B4-BE49-F238E27FC236}">
                <a16:creationId xmlns:a16="http://schemas.microsoft.com/office/drawing/2014/main" id="{65F86AC9-2786-654D-99A7-27ED6F3DDD96}"/>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8AD1F359-7560-7643-ADA2-6A73F6EA7960}"/>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3557286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391E4233-B371-4D42-AF5D-91F49D956C4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p>
        </p:txBody>
      </p:sp>
      <p:sp>
        <p:nvSpPr>
          <p:cNvPr id="3" name="Marcador de texto 2">
            <a:extLst>
              <a:ext uri="{FF2B5EF4-FFF2-40B4-BE49-F238E27FC236}">
                <a16:creationId xmlns:a16="http://schemas.microsoft.com/office/drawing/2014/main" id="{C978B424-05A9-D748-BF84-37490AF030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2900299C-4C31-5348-A4E0-798C34A601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22D97F-1855-7940-BD30-9CA7CE069233}" type="datetimeFigureOut">
              <a:rPr lang="es-MX" smtClean="0"/>
              <a:t>17/10/21</a:t>
            </a:fld>
            <a:endParaRPr lang="es-MX"/>
          </a:p>
        </p:txBody>
      </p:sp>
      <p:sp>
        <p:nvSpPr>
          <p:cNvPr id="5" name="Marcador de pie de página 4">
            <a:extLst>
              <a:ext uri="{FF2B5EF4-FFF2-40B4-BE49-F238E27FC236}">
                <a16:creationId xmlns:a16="http://schemas.microsoft.com/office/drawing/2014/main" id="{ECB3F8D8-6848-BB43-891B-F22F265DA1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a:extLst>
              <a:ext uri="{FF2B5EF4-FFF2-40B4-BE49-F238E27FC236}">
                <a16:creationId xmlns:a16="http://schemas.microsoft.com/office/drawing/2014/main" id="{4E17FABD-0405-C04A-B8B2-F62CD8E381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29380A-8E3A-AA4F-99CA-B9F889DA3BB4}" type="slidenum">
              <a:rPr lang="es-MX" smtClean="0"/>
              <a:t>‹#›</a:t>
            </a:fld>
            <a:endParaRPr lang="es-MX"/>
          </a:p>
        </p:txBody>
      </p:sp>
    </p:spTree>
    <p:extLst>
      <p:ext uri="{BB962C8B-B14F-4D97-AF65-F5344CB8AC3E}">
        <p14:creationId xmlns:p14="http://schemas.microsoft.com/office/powerpoint/2010/main" val="40237559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tif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Subtitle 2">
            <a:extLst>
              <a:ext uri="{FF2B5EF4-FFF2-40B4-BE49-F238E27FC236}">
                <a16:creationId xmlns:a16="http://schemas.microsoft.com/office/drawing/2014/main" id="{3CEEFE70-58A1-344E-9395-868879B6CEC3}"/>
              </a:ext>
            </a:extLst>
          </p:cNvPr>
          <p:cNvSpPr txBox="1">
            <a:spLocks/>
          </p:cNvSpPr>
          <p:nvPr/>
        </p:nvSpPr>
        <p:spPr>
          <a:xfrm>
            <a:off x="1632175" y="3565741"/>
            <a:ext cx="8879719" cy="2560814"/>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altLang="zh-TW" sz="4000" b="1" u="sng" dirty="0">
                <a:solidFill>
                  <a:srgbClr val="7030A0"/>
                </a:solidFill>
              </a:rPr>
              <a:t>CE-OT Management on AI-Software as a Medical Device in Hospitals</a:t>
            </a:r>
            <a:endParaRPr lang="zh-TW" altLang="zh-TW" sz="4000" b="1" dirty="0">
              <a:solidFill>
                <a:srgbClr val="7030A0"/>
              </a:solidFill>
            </a:endParaRPr>
          </a:p>
          <a:p>
            <a:endParaRPr lang="en-US" altLang="zh-TW" sz="900" b="1" dirty="0"/>
          </a:p>
          <a:p>
            <a:r>
              <a:rPr lang="en-US" altLang="zh-TW" dirty="0"/>
              <a:t> </a:t>
            </a:r>
            <a:r>
              <a:rPr lang="en-US" altLang="zh-TW" b="1" u="sng" dirty="0">
                <a:solidFill>
                  <a:srgbClr val="0432FF"/>
                </a:solidFill>
              </a:rPr>
              <a:t>Kang-Ping Lin</a:t>
            </a:r>
            <a:r>
              <a:rPr lang="en-US" altLang="zh-TW" dirty="0"/>
              <a:t> </a:t>
            </a:r>
            <a:endParaRPr lang="zh-TW" altLang="zh-TW" dirty="0"/>
          </a:p>
          <a:p>
            <a:r>
              <a:rPr lang="en-US" altLang="zh-TW" dirty="0"/>
              <a:t>Chung-Yuan Christian University, Taiwan </a:t>
            </a:r>
          </a:p>
        </p:txBody>
      </p:sp>
    </p:spTree>
    <p:extLst>
      <p:ext uri="{BB962C8B-B14F-4D97-AF65-F5344CB8AC3E}">
        <p14:creationId xmlns:p14="http://schemas.microsoft.com/office/powerpoint/2010/main" val="857954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4AAC06-1394-8343-89B4-D59498E81D03}"/>
              </a:ext>
            </a:extLst>
          </p:cNvPr>
          <p:cNvSpPr>
            <a:spLocks noGrp="1"/>
          </p:cNvSpPr>
          <p:nvPr>
            <p:ph type="title"/>
          </p:nvPr>
        </p:nvSpPr>
        <p:spPr>
          <a:xfrm>
            <a:off x="532019" y="978276"/>
            <a:ext cx="10833190" cy="914400"/>
          </a:xfrm>
        </p:spPr>
        <p:txBody>
          <a:bodyPr anchor="t">
            <a:normAutofit/>
          </a:bodyPr>
          <a:lstStyle/>
          <a:p>
            <a:r>
              <a:rPr lang="es-MX" sz="3600" b="1" dirty="0">
                <a:solidFill>
                  <a:srgbClr val="0070C0"/>
                </a:solidFill>
                <a:latin typeface="Poppins" pitchFamily="2" charset="77"/>
                <a:cs typeface="Poppins" pitchFamily="2" charset="77"/>
              </a:rPr>
              <a:t>Results</a:t>
            </a:r>
            <a:endParaRPr lang="es-MX" sz="3600" dirty="0">
              <a:solidFill>
                <a:srgbClr val="0070C0"/>
              </a:solidFill>
            </a:endParaRPr>
          </a:p>
        </p:txBody>
      </p:sp>
      <p:sp>
        <p:nvSpPr>
          <p:cNvPr id="7" name="文字方塊 6">
            <a:extLst>
              <a:ext uri="{FF2B5EF4-FFF2-40B4-BE49-F238E27FC236}">
                <a16:creationId xmlns:a16="http://schemas.microsoft.com/office/drawing/2014/main" id="{19A0AA10-E3EB-AF42-A9D8-EBECDF76896A}"/>
              </a:ext>
            </a:extLst>
          </p:cNvPr>
          <p:cNvSpPr txBox="1"/>
          <p:nvPr/>
        </p:nvSpPr>
        <p:spPr>
          <a:xfrm>
            <a:off x="3469131" y="978276"/>
            <a:ext cx="7304886" cy="584775"/>
          </a:xfrm>
          <a:prstGeom prst="rect">
            <a:avLst/>
          </a:prstGeom>
          <a:noFill/>
        </p:spPr>
        <p:txBody>
          <a:bodyPr wrap="square" rtlCol="0">
            <a:spAutoFit/>
          </a:bodyPr>
          <a:lstStyle/>
          <a:p>
            <a:r>
              <a:rPr kumimoji="1" lang="en-US" altLang="zh-TW" sz="3200" dirty="0">
                <a:solidFill>
                  <a:srgbClr val="0432FF"/>
                </a:solidFill>
              </a:rPr>
              <a:t>Checklist for technical Inspection (1~7) </a:t>
            </a:r>
            <a:endParaRPr kumimoji="1" lang="zh-TW" altLang="en-US" sz="3200" dirty="0">
              <a:solidFill>
                <a:srgbClr val="0432FF"/>
              </a:solidFill>
            </a:endParaRPr>
          </a:p>
        </p:txBody>
      </p:sp>
      <p:graphicFrame>
        <p:nvGraphicFramePr>
          <p:cNvPr id="8" name="表格 7">
            <a:extLst>
              <a:ext uri="{FF2B5EF4-FFF2-40B4-BE49-F238E27FC236}">
                <a16:creationId xmlns:a16="http://schemas.microsoft.com/office/drawing/2014/main" id="{D9F4BBE3-50FA-4249-800E-F8C0A4706056}"/>
              </a:ext>
            </a:extLst>
          </p:cNvPr>
          <p:cNvGraphicFramePr>
            <a:graphicFrameLocks noGrp="1"/>
          </p:cNvGraphicFramePr>
          <p:nvPr>
            <p:extLst>
              <p:ext uri="{D42A27DB-BD31-4B8C-83A1-F6EECF244321}">
                <p14:modId xmlns:p14="http://schemas.microsoft.com/office/powerpoint/2010/main" val="2423217733"/>
              </p:ext>
            </p:extLst>
          </p:nvPr>
        </p:nvGraphicFramePr>
        <p:xfrm>
          <a:off x="1317123" y="1630017"/>
          <a:ext cx="10048086" cy="4575976"/>
        </p:xfrm>
        <a:graphic>
          <a:graphicData uri="http://schemas.openxmlformats.org/drawingml/2006/table">
            <a:tbl>
              <a:tblPr firstRow="1" bandRow="1">
                <a:tableStyleId>{5C22544A-7EE6-4342-B048-85BDC9FD1C3A}</a:tableStyleId>
              </a:tblPr>
              <a:tblGrid>
                <a:gridCol w="516835">
                  <a:extLst>
                    <a:ext uri="{9D8B030D-6E8A-4147-A177-3AD203B41FA5}">
                      <a16:colId xmlns:a16="http://schemas.microsoft.com/office/drawing/2014/main" val="2282062673"/>
                    </a:ext>
                  </a:extLst>
                </a:gridCol>
                <a:gridCol w="3276006">
                  <a:extLst>
                    <a:ext uri="{9D8B030D-6E8A-4147-A177-3AD203B41FA5}">
                      <a16:colId xmlns:a16="http://schemas.microsoft.com/office/drawing/2014/main" val="2113019841"/>
                    </a:ext>
                  </a:extLst>
                </a:gridCol>
                <a:gridCol w="4784254">
                  <a:extLst>
                    <a:ext uri="{9D8B030D-6E8A-4147-A177-3AD203B41FA5}">
                      <a16:colId xmlns:a16="http://schemas.microsoft.com/office/drawing/2014/main" val="2695755412"/>
                    </a:ext>
                  </a:extLst>
                </a:gridCol>
                <a:gridCol w="1470991">
                  <a:extLst>
                    <a:ext uri="{9D8B030D-6E8A-4147-A177-3AD203B41FA5}">
                      <a16:colId xmlns:a16="http://schemas.microsoft.com/office/drawing/2014/main" val="1005661808"/>
                    </a:ext>
                  </a:extLst>
                </a:gridCol>
              </a:tblGrid>
              <a:tr h="512596">
                <a:tc>
                  <a:txBody>
                    <a:bodyPr/>
                    <a:lstStyle/>
                    <a:p>
                      <a:pPr algn="ctr"/>
                      <a:endParaRPr lang="zh-TW" altLang="en-US" sz="2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kumimoji="1" lang="en-US" altLang="zh-TW" sz="2400" dirty="0">
                          <a:solidFill>
                            <a:schemeClr val="bg1"/>
                          </a:solidFill>
                        </a:rPr>
                        <a:t>Inspection Item</a:t>
                      </a:r>
                      <a:endParaRPr lang="zh-TW" altLang="en-US" sz="2400" dirty="0">
                        <a:solidFill>
                          <a:schemeClr val="bg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altLang="zh-TW" sz="2400" dirty="0">
                          <a:solidFill>
                            <a:schemeClr val="bg1"/>
                          </a:solidFill>
                          <a:latin typeface="+mn-lt"/>
                        </a:rPr>
                        <a:t>Test</a:t>
                      </a:r>
                      <a:endParaRPr lang="zh-TW" altLang="en-US" sz="2400" dirty="0">
                        <a:solidFill>
                          <a:schemeClr val="bg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altLang="zh-TW" sz="2400" dirty="0">
                          <a:solidFill>
                            <a:schemeClr val="bg1"/>
                          </a:solidFill>
                          <a:latin typeface="+mn-lt"/>
                        </a:rPr>
                        <a:t> % Score</a:t>
                      </a:r>
                      <a:endParaRPr lang="zh-TW" altLang="en-US" sz="2400" dirty="0">
                        <a:solidFill>
                          <a:schemeClr val="bg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589633873"/>
                  </a:ext>
                </a:extLst>
              </a:tr>
              <a:tr h="466633">
                <a:tc rowSpan="2">
                  <a:txBody>
                    <a:bodyPr/>
                    <a:lstStyle/>
                    <a:p>
                      <a:pPr algn="ctr"/>
                      <a:r>
                        <a:rPr lang="en-US" altLang="zh-TW" dirty="0">
                          <a:solidFill>
                            <a:schemeClr val="tx1"/>
                          </a:solidFill>
                        </a:rPr>
                        <a:t>1</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rowSpan="2">
                  <a:txBody>
                    <a:bodyPr/>
                    <a:lstStyle/>
                    <a:p>
                      <a:r>
                        <a:rPr lang="en-US" altLang="zh-TW" sz="2000" dirty="0">
                          <a:solidFill>
                            <a:schemeClr val="tx1"/>
                          </a:solidFill>
                        </a:rPr>
                        <a:t>User’s computer (IP) cybersecurity Inspection</a:t>
                      </a:r>
                      <a:endParaRPr lang="zh-TW"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altLang="zh-TW" sz="2000" dirty="0">
                          <a:solidFill>
                            <a:schemeClr val="tx1"/>
                          </a:solidFill>
                        </a:rPr>
                        <a:t>Vulnerability scan test</a:t>
                      </a:r>
                      <a:r>
                        <a:rPr lang="zh-TW" altLang="en-US" sz="2000" dirty="0">
                          <a:solidFill>
                            <a:schemeClr val="tx1"/>
                          </a:solidFill>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n-US" altLang="zh-TW" sz="2000" dirty="0">
                          <a:solidFill>
                            <a:schemeClr val="tx1"/>
                          </a:solidFill>
                        </a:rPr>
                        <a:t>10</a:t>
                      </a:r>
                      <a:endParaRPr lang="zh-TW"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907862366"/>
                  </a:ext>
                </a:extLst>
              </a:tr>
              <a:tr h="551397">
                <a:tc vMerge="1">
                  <a:txBody>
                    <a:bodyPr/>
                    <a:lstStyle/>
                    <a:p>
                      <a:endParaRPr lang="zh-TW" altLang="en-US"/>
                    </a:p>
                  </a:txBody>
                  <a:tcPr/>
                </a:tc>
                <a:tc vMerge="1">
                  <a:txBody>
                    <a:bodyPr/>
                    <a:lstStyle/>
                    <a:p>
                      <a:endParaRPr lang="zh-TW" altLang="en-US"/>
                    </a:p>
                  </a:txBody>
                  <a:tcPr/>
                </a:tc>
                <a:tc>
                  <a:txBody>
                    <a:bodyPr/>
                    <a:lstStyle/>
                    <a:p>
                      <a:r>
                        <a:rPr lang="en-US" altLang="zh-TW" sz="2000" dirty="0">
                          <a:solidFill>
                            <a:schemeClr val="tx1"/>
                          </a:solidFill>
                        </a:rPr>
                        <a:t>Cybersecurity protection system test</a:t>
                      </a:r>
                      <a:r>
                        <a:rPr lang="zh-TW" altLang="en-US" sz="2000" dirty="0">
                          <a:solidFill>
                            <a:schemeClr val="tx1"/>
                          </a:solidFill>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n-US" altLang="zh-TW" sz="2000" dirty="0">
                          <a:solidFill>
                            <a:schemeClr val="tx1"/>
                          </a:solidFill>
                        </a:rPr>
                        <a:t>20</a:t>
                      </a:r>
                      <a:endParaRPr lang="zh-TW"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730978848"/>
                  </a:ext>
                </a:extLst>
              </a:tr>
              <a:tr h="775252">
                <a:tc>
                  <a:txBody>
                    <a:bodyPr/>
                    <a:lstStyle/>
                    <a:p>
                      <a:pPr algn="ctr"/>
                      <a:r>
                        <a:rPr lang="en-US" altLang="zh-TW" dirty="0"/>
                        <a:t>2</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r>
                        <a:rPr lang="en-US" altLang="zh-TW" dirty="0"/>
                        <a:t>Internet malicious activity Inspection </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r>
                        <a:rPr lang="en-US" altLang="zh-TW" dirty="0"/>
                        <a:t>Ability test for blocking malicious relay station attacks</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r>
                        <a:rPr lang="en-US" altLang="zh-TW" dirty="0"/>
                        <a:t>5</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618506512"/>
                  </a:ext>
                </a:extLst>
              </a:tr>
              <a:tr h="466633">
                <a:tc rowSpan="2">
                  <a:txBody>
                    <a:bodyPr/>
                    <a:lstStyle/>
                    <a:p>
                      <a:pPr algn="ctr"/>
                      <a:r>
                        <a:rPr lang="en-US" altLang="zh-TW" dirty="0"/>
                        <a:t>3</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rowSpan="2">
                  <a:txBody>
                    <a:bodyPr/>
                    <a:lstStyle/>
                    <a:p>
                      <a:r>
                        <a:rPr lang="en-US" altLang="zh-TW" dirty="0"/>
                        <a:t>Core cybersecurity system Inspection</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dirty="0"/>
                        <a:t>Penetration test  for internal network   </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n-US" altLang="zh-TW" dirty="0"/>
                        <a:t>20</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196045899"/>
                  </a:ext>
                </a:extLst>
              </a:tr>
              <a:tr h="466633">
                <a:tc vMerge="1">
                  <a:txBody>
                    <a:bodyPr/>
                    <a:lstStyle/>
                    <a:p>
                      <a:endParaRPr lang="zh-TW" altLang="en-US"/>
                    </a:p>
                  </a:txBody>
                  <a:tcPr/>
                </a:tc>
                <a:tc vMerge="1">
                  <a:txBody>
                    <a:bodyPr/>
                    <a:lstStyle/>
                    <a:p>
                      <a:endParaRPr lang="zh-TW" altLang="en-US"/>
                    </a:p>
                  </a:txBody>
                  <a:tcPr/>
                </a:tc>
                <a:tc>
                  <a:txBody>
                    <a:bodyPr/>
                    <a:lstStyle/>
                    <a:p>
                      <a:r>
                        <a:rPr lang="en-US" altLang="zh-TW" dirty="0"/>
                        <a:t>Protection benchmark test</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n-US" altLang="zh-TW" dirty="0"/>
                        <a:t>5</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30104816"/>
                  </a:ext>
                </a:extLst>
              </a:tr>
              <a:tr h="696752">
                <a:tc>
                  <a:txBody>
                    <a:bodyPr/>
                    <a:lstStyle/>
                    <a:p>
                      <a:pPr algn="ctr"/>
                      <a:r>
                        <a:rPr lang="en-US" altLang="zh-TW" dirty="0"/>
                        <a:t>4</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r>
                        <a:rPr lang="en-US" altLang="zh-TW" dirty="0"/>
                        <a:t>Internet structure system Inspection </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r>
                        <a:rPr lang="en-US" altLang="zh-TW" dirty="0"/>
                        <a:t>Structure test </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r>
                        <a:rPr lang="en-US" altLang="zh-TW" dirty="0"/>
                        <a:t>10</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633515684"/>
                  </a:ext>
                </a:extLst>
              </a:tr>
              <a:tr h="466633">
                <a:tc>
                  <a:txBody>
                    <a:bodyPr/>
                    <a:lstStyle/>
                    <a:p>
                      <a:pPr algn="ctr"/>
                      <a:r>
                        <a:rPr lang="en-US" altLang="zh-TW" dirty="0"/>
                        <a:t>5</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altLang="zh-TW" dirty="0"/>
                        <a:t>Active directory (AD) cybersecurity Inspection </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altLang="zh-TW" dirty="0"/>
                        <a:t>AD cybersecurity test </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n-US" altLang="zh-TW" dirty="0"/>
                        <a:t>5</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63211742"/>
                  </a:ext>
                </a:extLst>
              </a:tr>
            </a:tbl>
          </a:graphicData>
        </a:graphic>
      </p:graphicFrame>
    </p:spTree>
    <p:extLst>
      <p:ext uri="{BB962C8B-B14F-4D97-AF65-F5344CB8AC3E}">
        <p14:creationId xmlns:p14="http://schemas.microsoft.com/office/powerpoint/2010/main" val="28368581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4AAC06-1394-8343-89B4-D59498E81D03}"/>
              </a:ext>
            </a:extLst>
          </p:cNvPr>
          <p:cNvSpPr>
            <a:spLocks noGrp="1"/>
          </p:cNvSpPr>
          <p:nvPr>
            <p:ph type="title"/>
          </p:nvPr>
        </p:nvSpPr>
        <p:spPr>
          <a:xfrm>
            <a:off x="363369" y="978276"/>
            <a:ext cx="4467050" cy="914400"/>
          </a:xfrm>
        </p:spPr>
        <p:txBody>
          <a:bodyPr anchor="t">
            <a:normAutofit/>
          </a:bodyPr>
          <a:lstStyle/>
          <a:p>
            <a:r>
              <a:rPr lang="es-MX" sz="3600" b="1" dirty="0">
                <a:solidFill>
                  <a:srgbClr val="0070C0"/>
                </a:solidFill>
                <a:latin typeface="Poppins" pitchFamily="2" charset="77"/>
                <a:cs typeface="Poppins" pitchFamily="2" charset="77"/>
              </a:rPr>
              <a:t>Results</a:t>
            </a:r>
            <a:endParaRPr lang="es-MX" sz="3600" dirty="0">
              <a:solidFill>
                <a:srgbClr val="0070C0"/>
              </a:solidFill>
            </a:endParaRPr>
          </a:p>
        </p:txBody>
      </p:sp>
      <p:sp>
        <p:nvSpPr>
          <p:cNvPr id="6" name="文字方塊 5">
            <a:extLst>
              <a:ext uri="{FF2B5EF4-FFF2-40B4-BE49-F238E27FC236}">
                <a16:creationId xmlns:a16="http://schemas.microsoft.com/office/drawing/2014/main" id="{1533EEDF-D92E-8A49-9EA9-47497833816A}"/>
              </a:ext>
            </a:extLst>
          </p:cNvPr>
          <p:cNvSpPr txBox="1"/>
          <p:nvPr/>
        </p:nvSpPr>
        <p:spPr>
          <a:xfrm>
            <a:off x="3469131" y="978276"/>
            <a:ext cx="7304886" cy="584775"/>
          </a:xfrm>
          <a:prstGeom prst="rect">
            <a:avLst/>
          </a:prstGeom>
          <a:noFill/>
        </p:spPr>
        <p:txBody>
          <a:bodyPr wrap="square" rtlCol="0">
            <a:spAutoFit/>
          </a:bodyPr>
          <a:lstStyle/>
          <a:p>
            <a:r>
              <a:rPr kumimoji="1" lang="en-US" altLang="zh-TW" sz="3200" dirty="0">
                <a:solidFill>
                  <a:srgbClr val="0432FF"/>
                </a:solidFill>
              </a:rPr>
              <a:t>Checklist for technical Inspection (1~7) </a:t>
            </a:r>
            <a:endParaRPr kumimoji="1" lang="zh-TW" altLang="en-US" sz="3200" dirty="0">
              <a:solidFill>
                <a:srgbClr val="0432FF"/>
              </a:solidFill>
            </a:endParaRPr>
          </a:p>
        </p:txBody>
      </p:sp>
      <p:graphicFrame>
        <p:nvGraphicFramePr>
          <p:cNvPr id="9" name="表格 8">
            <a:extLst>
              <a:ext uri="{FF2B5EF4-FFF2-40B4-BE49-F238E27FC236}">
                <a16:creationId xmlns:a16="http://schemas.microsoft.com/office/drawing/2014/main" id="{CDC9458E-94D0-854D-8AB7-3480ACA9B054}"/>
              </a:ext>
            </a:extLst>
          </p:cNvPr>
          <p:cNvGraphicFramePr>
            <a:graphicFrameLocks noGrp="1"/>
          </p:cNvGraphicFramePr>
          <p:nvPr>
            <p:extLst>
              <p:ext uri="{D42A27DB-BD31-4B8C-83A1-F6EECF244321}">
                <p14:modId xmlns:p14="http://schemas.microsoft.com/office/powerpoint/2010/main" val="1307403849"/>
              </p:ext>
            </p:extLst>
          </p:nvPr>
        </p:nvGraphicFramePr>
        <p:xfrm>
          <a:off x="1406889" y="1563051"/>
          <a:ext cx="10048086" cy="4766799"/>
        </p:xfrm>
        <a:graphic>
          <a:graphicData uri="http://schemas.openxmlformats.org/drawingml/2006/table">
            <a:tbl>
              <a:tblPr firstRow="1" bandRow="1">
                <a:tableStyleId>{5C22544A-7EE6-4342-B048-85BDC9FD1C3A}</a:tableStyleId>
              </a:tblPr>
              <a:tblGrid>
                <a:gridCol w="516835">
                  <a:extLst>
                    <a:ext uri="{9D8B030D-6E8A-4147-A177-3AD203B41FA5}">
                      <a16:colId xmlns:a16="http://schemas.microsoft.com/office/drawing/2014/main" val="2282062673"/>
                    </a:ext>
                  </a:extLst>
                </a:gridCol>
                <a:gridCol w="3276006">
                  <a:extLst>
                    <a:ext uri="{9D8B030D-6E8A-4147-A177-3AD203B41FA5}">
                      <a16:colId xmlns:a16="http://schemas.microsoft.com/office/drawing/2014/main" val="2113019841"/>
                    </a:ext>
                  </a:extLst>
                </a:gridCol>
                <a:gridCol w="4784254">
                  <a:extLst>
                    <a:ext uri="{9D8B030D-6E8A-4147-A177-3AD203B41FA5}">
                      <a16:colId xmlns:a16="http://schemas.microsoft.com/office/drawing/2014/main" val="2695755412"/>
                    </a:ext>
                  </a:extLst>
                </a:gridCol>
                <a:gridCol w="1470991">
                  <a:extLst>
                    <a:ext uri="{9D8B030D-6E8A-4147-A177-3AD203B41FA5}">
                      <a16:colId xmlns:a16="http://schemas.microsoft.com/office/drawing/2014/main" val="1005661808"/>
                    </a:ext>
                  </a:extLst>
                </a:gridCol>
              </a:tblGrid>
              <a:tr h="512596">
                <a:tc>
                  <a:txBody>
                    <a:bodyPr/>
                    <a:lstStyle/>
                    <a:p>
                      <a:pPr algn="ctr"/>
                      <a:endParaRPr lang="zh-TW" altLang="en-US" sz="2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kumimoji="1" lang="en-US" altLang="zh-TW" sz="2400" dirty="0">
                          <a:solidFill>
                            <a:schemeClr val="bg1"/>
                          </a:solidFill>
                        </a:rPr>
                        <a:t>Inspection Item</a:t>
                      </a:r>
                      <a:endParaRPr lang="zh-TW" altLang="en-US" sz="2400" dirty="0">
                        <a:solidFill>
                          <a:schemeClr val="bg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altLang="zh-TW" sz="2400" dirty="0">
                          <a:solidFill>
                            <a:schemeClr val="bg1"/>
                          </a:solidFill>
                          <a:latin typeface="+mn-lt"/>
                        </a:rPr>
                        <a:t>Test</a:t>
                      </a:r>
                      <a:endParaRPr lang="zh-TW" altLang="en-US" sz="2400" dirty="0">
                        <a:solidFill>
                          <a:schemeClr val="bg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altLang="zh-TW" sz="2400" dirty="0">
                          <a:solidFill>
                            <a:schemeClr val="bg1"/>
                          </a:solidFill>
                          <a:latin typeface="+mn-lt"/>
                        </a:rPr>
                        <a:t> % Score</a:t>
                      </a:r>
                      <a:endParaRPr lang="zh-TW" altLang="en-US" sz="2400" dirty="0">
                        <a:solidFill>
                          <a:schemeClr val="bg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589633873"/>
                  </a:ext>
                </a:extLst>
              </a:tr>
              <a:tr h="329623">
                <a:tc rowSpan="5">
                  <a:txBody>
                    <a:bodyPr/>
                    <a:lstStyle/>
                    <a:p>
                      <a:pPr algn="ctr"/>
                      <a:r>
                        <a:rPr lang="en-US" altLang="zh-TW" dirty="0">
                          <a:solidFill>
                            <a:schemeClr val="tx1"/>
                          </a:solidFill>
                        </a:rPr>
                        <a:t>6</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rowSpan="5">
                  <a:txBody>
                    <a:bodyPr/>
                    <a:lstStyle/>
                    <a:p>
                      <a:r>
                        <a:rPr lang="en-US" altLang="zh-TW" sz="2000" dirty="0">
                          <a:solidFill>
                            <a:schemeClr val="tx1"/>
                          </a:solidFill>
                        </a:rPr>
                        <a:t>IoT</a:t>
                      </a:r>
                      <a:r>
                        <a:rPr lang="en-US" altLang="zh-TW" dirty="0"/>
                        <a:t> connected </a:t>
                      </a:r>
                      <a:r>
                        <a:rPr lang="en-US" altLang="zh-TW" sz="1800" dirty="0">
                          <a:solidFill>
                            <a:schemeClr val="tx1"/>
                          </a:solidFill>
                        </a:rPr>
                        <a:t>equipment</a:t>
                      </a:r>
                      <a:r>
                        <a:rPr lang="zh-TW" altLang="en-US" sz="1800" dirty="0">
                          <a:solidFill>
                            <a:schemeClr val="tx1"/>
                          </a:solidFill>
                        </a:rPr>
                        <a:t> </a:t>
                      </a:r>
                      <a:r>
                        <a:rPr lang="en-US" altLang="zh-TW" dirty="0"/>
                        <a:t>cybersecurity Inspection</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altLang="zh-TW" sz="2000" dirty="0">
                          <a:solidFill>
                            <a:schemeClr val="tx1"/>
                          </a:solidFill>
                        </a:rPr>
                        <a:t>Webcam test</a:t>
                      </a:r>
                      <a:r>
                        <a:rPr lang="zh-TW" altLang="en-US" sz="2000" dirty="0">
                          <a:solidFill>
                            <a:schemeClr val="tx1"/>
                          </a:solidFill>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rowSpan="5">
                  <a:txBody>
                    <a:bodyPr/>
                    <a:lstStyle/>
                    <a:p>
                      <a:pPr algn="ctr"/>
                      <a:r>
                        <a:rPr lang="en-US" altLang="zh-TW" sz="2000" dirty="0">
                          <a:solidFill>
                            <a:schemeClr val="tx1"/>
                          </a:solidFill>
                        </a:rPr>
                        <a:t>10</a:t>
                      </a:r>
                      <a:endParaRPr lang="zh-TW"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907862366"/>
                  </a:ext>
                </a:extLst>
              </a:tr>
              <a:tr h="390583">
                <a:tc vMerge="1">
                  <a:txBody>
                    <a:bodyPr/>
                    <a:lstStyle/>
                    <a:p>
                      <a:endParaRPr lang="zh-TW" altLang="en-US"/>
                    </a:p>
                  </a:txBody>
                  <a:tcPr/>
                </a:tc>
                <a:tc vMerge="1">
                  <a:txBody>
                    <a:bodyPr/>
                    <a:lstStyle/>
                    <a:p>
                      <a:endParaRPr lang="zh-TW" altLang="en-US"/>
                    </a:p>
                  </a:txBody>
                  <a:tcPr/>
                </a:tc>
                <a:tc>
                  <a:txBody>
                    <a:bodyPr/>
                    <a:lstStyle/>
                    <a:p>
                      <a:r>
                        <a:rPr lang="en-US" altLang="zh-TW" sz="2000" dirty="0">
                          <a:solidFill>
                            <a:schemeClr val="tx1"/>
                          </a:solidFill>
                        </a:rPr>
                        <a:t>Access control equipment test</a:t>
                      </a:r>
                      <a:endParaRPr lang="zh-TW"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vMerge="1">
                  <a:txBody>
                    <a:bodyPr/>
                    <a:lstStyle/>
                    <a:p>
                      <a:pPr algn="ctr"/>
                      <a:endParaRPr lang="zh-TW" alt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730978848"/>
                  </a:ext>
                </a:extLst>
              </a:tr>
              <a:tr h="417444">
                <a:tc vMerge="1">
                  <a:txBody>
                    <a:bodyPr/>
                    <a:lstStyle/>
                    <a:p>
                      <a:pPr algn="ct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vMerge="1">
                  <a:txBody>
                    <a:bodyPr/>
                    <a:lstStyle/>
                    <a:p>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r>
                        <a:rPr lang="en-US" altLang="zh-TW" dirty="0"/>
                        <a:t>Network printer test</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vMerge="1">
                  <a:txBody>
                    <a:bodyPr/>
                    <a:lstStyle/>
                    <a:p>
                      <a:pPr algn="ct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618506512"/>
                  </a:ext>
                </a:extLst>
              </a:tr>
              <a:tr h="497568">
                <a:tc vMerge="1">
                  <a:txBody>
                    <a:bodyPr/>
                    <a:lstStyle/>
                    <a:p>
                      <a:pPr algn="ct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vMerge="1">
                  <a:txBody>
                    <a:bodyPr/>
                    <a:lstStyle/>
                    <a:p>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dirty="0"/>
                        <a:t>Wireless route/station test </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vMerge="1">
                  <a:txBody>
                    <a:bodyPr/>
                    <a:lstStyle/>
                    <a:p>
                      <a:pPr algn="ct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196045899"/>
                  </a:ext>
                </a:extLst>
              </a:tr>
              <a:tr h="443591">
                <a:tc vMerge="1">
                  <a:txBody>
                    <a:bodyPr/>
                    <a:lstStyle/>
                    <a:p>
                      <a:endParaRPr lang="zh-TW" altLang="en-US"/>
                    </a:p>
                  </a:txBody>
                  <a:tcPr/>
                </a:tc>
                <a:tc vMerge="1">
                  <a:txBody>
                    <a:bodyPr/>
                    <a:lstStyle/>
                    <a:p>
                      <a:endParaRPr lang="zh-TW" altLang="en-US"/>
                    </a:p>
                  </a:txBody>
                  <a:tcPr/>
                </a:tc>
                <a:tc>
                  <a:txBody>
                    <a:bodyPr/>
                    <a:lstStyle/>
                    <a:p>
                      <a:r>
                        <a:rPr lang="en-US" altLang="zh-TW" dirty="0"/>
                        <a:t>Environmental control system test</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vMerge="1">
                  <a:txBody>
                    <a:bodyPr/>
                    <a:lstStyle/>
                    <a:p>
                      <a:pPr algn="ct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30104816"/>
                  </a:ext>
                </a:extLst>
              </a:tr>
              <a:tr h="348376">
                <a:tc rowSpan="4">
                  <a:txBody>
                    <a:bodyPr/>
                    <a:lstStyle/>
                    <a:p>
                      <a:pPr algn="ctr"/>
                      <a:r>
                        <a:rPr lang="en-US" altLang="zh-TW" dirty="0"/>
                        <a:t>7</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rowSpan="4">
                  <a:txBody>
                    <a:bodyPr/>
                    <a:lstStyle/>
                    <a:p>
                      <a:r>
                        <a:rPr lang="en-US" altLang="zh-TW" dirty="0"/>
                        <a:t>Configuration setting cybersecurity Inspection </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r>
                        <a:rPr lang="en-US" altLang="zh-TW" dirty="0"/>
                        <a:t>Configuration test for operation system</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rowSpan="4">
                  <a:txBody>
                    <a:bodyPr/>
                    <a:lstStyle/>
                    <a:p>
                      <a:pPr algn="ctr"/>
                      <a:r>
                        <a:rPr lang="en-US" altLang="zh-TW" dirty="0"/>
                        <a:t>15         </a:t>
                      </a:r>
                    </a:p>
                    <a:p>
                      <a:pPr algn="ct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633515684"/>
                  </a:ext>
                </a:extLst>
              </a:tr>
              <a:tr h="348376">
                <a:tc vMerge="1">
                  <a:txBody>
                    <a:bodyPr/>
                    <a:lstStyle/>
                    <a:p>
                      <a:endParaRPr lang="zh-TW" altLang="en-US"/>
                    </a:p>
                  </a:txBody>
                  <a:tcPr/>
                </a:tc>
                <a:tc vMerge="1">
                  <a:txBody>
                    <a:bodyPr/>
                    <a:lstStyle/>
                    <a:p>
                      <a:endParaRPr lang="zh-TW" altLang="en-US"/>
                    </a:p>
                  </a:txBody>
                  <a:tcPr/>
                </a:tc>
                <a:tc>
                  <a:txBody>
                    <a:bodyPr/>
                    <a:lstStyle/>
                    <a:p>
                      <a:r>
                        <a:rPr lang="en-US" altLang="zh-TW" dirty="0"/>
                        <a:t>Configuration test for Browser</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vMerge="1">
                  <a:txBody>
                    <a:bodyPr/>
                    <a:lstStyle/>
                    <a:p>
                      <a:endParaRPr lang="zh-TW" altLang="en-US"/>
                    </a:p>
                  </a:txBody>
                  <a:tcPr/>
                </a:tc>
                <a:extLst>
                  <a:ext uri="{0D108BD9-81ED-4DB2-BD59-A6C34878D82A}">
                    <a16:rowId xmlns:a16="http://schemas.microsoft.com/office/drawing/2014/main" val="2498009584"/>
                  </a:ext>
                </a:extLst>
              </a:tr>
              <a:tr h="640080">
                <a:tc vMerge="1">
                  <a:txBody>
                    <a:bodyPr/>
                    <a:lstStyle/>
                    <a:p>
                      <a:pPr algn="ct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vMerge="1">
                  <a:txBody>
                    <a:bodyPr/>
                    <a:lstStyle/>
                    <a:p>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altLang="zh-TW" dirty="0"/>
                        <a:t>Configuration test for Network communication equipment</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vMerge="1">
                  <a:txBody>
                    <a:bodyPr/>
                    <a:lstStyle/>
                    <a:p>
                      <a:pPr algn="ct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63211742"/>
                  </a:ext>
                </a:extLst>
              </a:tr>
              <a:tr h="182880">
                <a:tc vMerge="1">
                  <a:txBody>
                    <a:bodyPr/>
                    <a:lstStyle/>
                    <a:p>
                      <a:endParaRPr lang="zh-TW" altLang="en-US"/>
                    </a:p>
                  </a:txBody>
                  <a:tcPr>
                    <a:lnT w="12700" cap="flat" cmpd="sng" algn="ctr">
                      <a:solidFill>
                        <a:schemeClr val="tx1"/>
                      </a:solidFill>
                      <a:prstDash val="solid"/>
                      <a:round/>
                      <a:headEnd type="none" w="med" len="med"/>
                      <a:tailEnd type="none" w="med" len="med"/>
                    </a:lnT>
                  </a:tcPr>
                </a:tc>
                <a:tc vMerge="1">
                  <a:txBody>
                    <a:bodyPr/>
                    <a:lstStyle/>
                    <a:p>
                      <a:endParaRPr lang="zh-TW" altLang="en-US"/>
                    </a:p>
                  </a:txBody>
                  <a:tcPr>
                    <a:lnT w="12700" cap="flat" cmpd="sng" algn="ctr">
                      <a:solidFill>
                        <a:schemeClr val="tx1"/>
                      </a:solidFill>
                      <a:prstDash val="solid"/>
                      <a:round/>
                      <a:headEnd type="none" w="med" len="med"/>
                      <a:tailEnd type="none" w="med" len="med"/>
                    </a:lnT>
                  </a:tcPr>
                </a:tc>
                <a:tc>
                  <a:txBody>
                    <a:bodyPr/>
                    <a:lstStyle/>
                    <a:p>
                      <a:r>
                        <a:rPr lang="en-US" altLang="zh-TW" dirty="0"/>
                        <a:t>Configuration test for APP </a:t>
                      </a:r>
                      <a:endParaRPr lang="zh-TW" alt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vMerge="1">
                  <a:txBody>
                    <a:bodyPr/>
                    <a:lstStyle/>
                    <a:p>
                      <a:endParaRPr lang="zh-TW"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571355234"/>
                  </a:ext>
                </a:extLst>
              </a:tr>
              <a:tr h="182880">
                <a:tc gridSpan="3">
                  <a:txBody>
                    <a:bodyPr/>
                    <a:lstStyle/>
                    <a:p>
                      <a:pPr algn="ctr"/>
                      <a:r>
                        <a:rPr lang="en-US" altLang="zh-TW" dirty="0"/>
                        <a:t>Total                    </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hMerge="1">
                  <a:txBody>
                    <a:bodyPr/>
                    <a:lstStyle/>
                    <a:p>
                      <a:endParaRPr lang="zh-TW" altLang="en-US"/>
                    </a:p>
                  </a:txBody>
                  <a:tcPr/>
                </a:tc>
                <a:tc hMerge="1">
                  <a:txBody>
                    <a:bodyPr/>
                    <a:lstStyle/>
                    <a:p>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n-US" altLang="zh-TW" dirty="0"/>
                        <a:t>100</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2625524427"/>
                  </a:ext>
                </a:extLst>
              </a:tr>
            </a:tbl>
          </a:graphicData>
        </a:graphic>
      </p:graphicFrame>
    </p:spTree>
    <p:extLst>
      <p:ext uri="{BB962C8B-B14F-4D97-AF65-F5344CB8AC3E}">
        <p14:creationId xmlns:p14="http://schemas.microsoft.com/office/powerpoint/2010/main" val="21961696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4AAC06-1394-8343-89B4-D59498E81D03}"/>
              </a:ext>
            </a:extLst>
          </p:cNvPr>
          <p:cNvSpPr>
            <a:spLocks noGrp="1"/>
          </p:cNvSpPr>
          <p:nvPr>
            <p:ph type="title"/>
          </p:nvPr>
        </p:nvSpPr>
        <p:spPr>
          <a:xfrm>
            <a:off x="231420" y="978276"/>
            <a:ext cx="10117667" cy="914400"/>
          </a:xfrm>
        </p:spPr>
        <p:txBody>
          <a:bodyPr anchor="t">
            <a:normAutofit/>
          </a:bodyPr>
          <a:lstStyle/>
          <a:p>
            <a:r>
              <a:rPr lang="es-MX" sz="3600" b="1" dirty="0">
                <a:solidFill>
                  <a:srgbClr val="0070C0"/>
                </a:solidFill>
                <a:latin typeface="Poppins" pitchFamily="2" charset="77"/>
                <a:cs typeface="Poppins" pitchFamily="2" charset="77"/>
              </a:rPr>
              <a:t>Conclusion</a:t>
            </a:r>
            <a:endParaRPr lang="es-MX" sz="3600" dirty="0">
              <a:solidFill>
                <a:srgbClr val="0070C0"/>
              </a:solidFill>
            </a:endParaRPr>
          </a:p>
        </p:txBody>
      </p:sp>
      <p:sp>
        <p:nvSpPr>
          <p:cNvPr id="6" name="矩形 5">
            <a:extLst>
              <a:ext uri="{FF2B5EF4-FFF2-40B4-BE49-F238E27FC236}">
                <a16:creationId xmlns:a16="http://schemas.microsoft.com/office/drawing/2014/main" id="{F8DCAB43-591E-A949-9256-160B65CCADEA}"/>
              </a:ext>
            </a:extLst>
          </p:cNvPr>
          <p:cNvSpPr/>
          <p:nvPr/>
        </p:nvSpPr>
        <p:spPr>
          <a:xfrm>
            <a:off x="725924" y="1892676"/>
            <a:ext cx="10684198" cy="3847207"/>
          </a:xfrm>
          <a:prstGeom prst="rect">
            <a:avLst/>
          </a:prstGeom>
        </p:spPr>
        <p:txBody>
          <a:bodyPr wrap="square">
            <a:spAutoFit/>
          </a:bodyPr>
          <a:lstStyle/>
          <a:p>
            <a:pPr marL="457200" indent="-457200" algn="just">
              <a:spcBef>
                <a:spcPts val="1200"/>
              </a:spcBef>
              <a:spcAft>
                <a:spcPts val="0"/>
              </a:spcAft>
              <a:buFont typeface="Wingdings" pitchFamily="2" charset="2"/>
              <a:buChar char="l"/>
            </a:pPr>
            <a:r>
              <a:rPr lang="en-US" altLang="zh-TW" sz="2800" dirty="0">
                <a:solidFill>
                  <a:srgbClr val="000000"/>
                </a:solidFill>
                <a:ea typeface="標楷體"/>
                <a:cs typeface="新細明體" panose="02020500000000000000" pitchFamily="18" charset="-120"/>
              </a:rPr>
              <a:t>Software as a medical device (</a:t>
            </a:r>
            <a:r>
              <a:rPr lang="en-US" altLang="zh-TW" sz="2800" dirty="0" err="1">
                <a:solidFill>
                  <a:srgbClr val="000000"/>
                </a:solidFill>
                <a:ea typeface="標楷體"/>
                <a:cs typeface="新細明體" panose="02020500000000000000" pitchFamily="18" charset="-120"/>
              </a:rPr>
              <a:t>SaMD</a:t>
            </a:r>
            <a:r>
              <a:rPr lang="en-US" altLang="zh-TW" sz="2800" dirty="0">
                <a:solidFill>
                  <a:srgbClr val="000000"/>
                </a:solidFill>
                <a:ea typeface="標楷體"/>
                <a:cs typeface="新細明體" panose="02020500000000000000" pitchFamily="18" charset="-120"/>
              </a:rPr>
              <a:t>) will gradually involve various sections for clinical use, including physicians, nurses, medical technicians, etc. </a:t>
            </a:r>
          </a:p>
          <a:p>
            <a:pPr marL="457200" indent="-457200" algn="just">
              <a:spcBef>
                <a:spcPts val="1200"/>
              </a:spcBef>
              <a:spcAft>
                <a:spcPts val="0"/>
              </a:spcAft>
              <a:buFont typeface="Wingdings" pitchFamily="2" charset="2"/>
              <a:buChar char="l"/>
            </a:pPr>
            <a:r>
              <a:rPr lang="en-US" altLang="zh-TW" sz="2800" dirty="0">
                <a:solidFill>
                  <a:srgbClr val="000000"/>
                </a:solidFill>
                <a:ea typeface="標楷體"/>
                <a:cs typeface="新細明體" panose="02020500000000000000" pitchFamily="18" charset="-120"/>
              </a:rPr>
              <a:t>Clinical engineers will play an important role on the AI/ML based medical device operations and information integration. </a:t>
            </a:r>
          </a:p>
          <a:p>
            <a:pPr marL="457200" indent="-457200" algn="just">
              <a:spcBef>
                <a:spcPts val="1200"/>
              </a:spcBef>
              <a:spcAft>
                <a:spcPts val="0"/>
              </a:spcAft>
              <a:buFont typeface="Wingdings" pitchFamily="2" charset="2"/>
              <a:buChar char="l"/>
            </a:pPr>
            <a:r>
              <a:rPr lang="en-US" altLang="zh-TW" sz="2800" dirty="0">
                <a:solidFill>
                  <a:srgbClr val="000000"/>
                </a:solidFill>
                <a:ea typeface="標楷體"/>
                <a:cs typeface="新細明體" panose="02020500000000000000" pitchFamily="18" charset="-120"/>
              </a:rPr>
              <a:t>A practical and complete planning and management will help operations of the internet connected software in medical system and improve patient safety and healthcare quality</a:t>
            </a:r>
            <a:endParaRPr lang="zh-TW" altLang="zh-TW" sz="2800" dirty="0">
              <a:cs typeface="新細明體" panose="02020500000000000000" pitchFamily="18" charset="-120"/>
            </a:endParaRPr>
          </a:p>
        </p:txBody>
      </p:sp>
    </p:spTree>
    <p:extLst>
      <p:ext uri="{BB962C8B-B14F-4D97-AF65-F5344CB8AC3E}">
        <p14:creationId xmlns:p14="http://schemas.microsoft.com/office/powerpoint/2010/main" val="40417356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3FEF59B-EF14-654A-B961-582AAD399196}"/>
              </a:ext>
            </a:extLst>
          </p:cNvPr>
          <p:cNvSpPr>
            <a:spLocks noGrp="1"/>
          </p:cNvSpPr>
          <p:nvPr>
            <p:ph type="title"/>
          </p:nvPr>
        </p:nvSpPr>
        <p:spPr>
          <a:xfrm>
            <a:off x="826654" y="2878020"/>
            <a:ext cx="10117667" cy="550980"/>
          </a:xfrm>
        </p:spPr>
        <p:txBody>
          <a:bodyPr anchor="t">
            <a:normAutofit/>
          </a:bodyPr>
          <a:lstStyle/>
          <a:p>
            <a:pPr algn="ctr"/>
            <a:r>
              <a:rPr lang="es-MX" sz="3200" i="1" dirty="0">
                <a:solidFill>
                  <a:srgbClr val="0070C0"/>
                </a:solidFill>
                <a:latin typeface="Poppins Medium" pitchFamily="2" charset="77"/>
                <a:cs typeface="Poppins Medium" pitchFamily="2" charset="77"/>
              </a:rPr>
              <a:t>Kang-Ping Lin</a:t>
            </a:r>
          </a:p>
        </p:txBody>
      </p:sp>
      <p:sp>
        <p:nvSpPr>
          <p:cNvPr id="5" name="Marcador de contenido 2">
            <a:extLst>
              <a:ext uri="{FF2B5EF4-FFF2-40B4-BE49-F238E27FC236}">
                <a16:creationId xmlns:a16="http://schemas.microsoft.com/office/drawing/2014/main" id="{EF1396C2-E5FC-884C-80FD-E888936DAB54}"/>
              </a:ext>
            </a:extLst>
          </p:cNvPr>
          <p:cNvSpPr>
            <a:spLocks noGrp="1"/>
          </p:cNvSpPr>
          <p:nvPr>
            <p:ph idx="1"/>
          </p:nvPr>
        </p:nvSpPr>
        <p:spPr>
          <a:xfrm>
            <a:off x="826654" y="3761508"/>
            <a:ext cx="10117667" cy="2389909"/>
          </a:xfrm>
        </p:spPr>
        <p:txBody>
          <a:bodyPr/>
          <a:lstStyle/>
          <a:p>
            <a:pPr marL="0" lvl="0" indent="0" algn="ctr">
              <a:buClr>
                <a:schemeClr val="dk1"/>
              </a:buClr>
              <a:buSzPct val="25000"/>
              <a:buNone/>
            </a:pPr>
            <a:r>
              <a:rPr lang="it-IT" sz="2000" i="1" dirty="0" err="1">
                <a:solidFill>
                  <a:srgbClr val="1F4A98"/>
                </a:solidFill>
                <a:latin typeface="Poppins" pitchFamily="2" charset="77"/>
                <a:ea typeface="Calibri"/>
                <a:cs typeface="Poppins" pitchFamily="2" charset="77"/>
                <a:sym typeface="Calibri"/>
              </a:rPr>
              <a:t>kplin@cycu.edu.tw</a:t>
            </a:r>
            <a:endParaRPr lang="it-IT" sz="2000" i="1" dirty="0">
              <a:solidFill>
                <a:srgbClr val="1F4A98"/>
              </a:solidFill>
              <a:latin typeface="Poppins" pitchFamily="2" charset="77"/>
              <a:ea typeface="Calibri"/>
              <a:cs typeface="Poppins" pitchFamily="2" charset="77"/>
              <a:sym typeface="Calibri"/>
            </a:endParaRPr>
          </a:p>
          <a:p>
            <a:pPr marL="0" indent="0" algn="ctr">
              <a:buNone/>
            </a:pPr>
            <a:r>
              <a:rPr lang="en-US" altLang="zh-TW" sz="2000" dirty="0"/>
              <a:t>Chung-Yuan Christian University, Taiwan </a:t>
            </a:r>
          </a:p>
        </p:txBody>
      </p:sp>
    </p:spTree>
    <p:extLst>
      <p:ext uri="{BB962C8B-B14F-4D97-AF65-F5344CB8AC3E}">
        <p14:creationId xmlns:p14="http://schemas.microsoft.com/office/powerpoint/2010/main" val="790721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4AAC06-1394-8343-89B4-D59498E81D03}"/>
              </a:ext>
            </a:extLst>
          </p:cNvPr>
          <p:cNvSpPr>
            <a:spLocks noGrp="1"/>
          </p:cNvSpPr>
          <p:nvPr>
            <p:ph type="title"/>
          </p:nvPr>
        </p:nvSpPr>
        <p:spPr>
          <a:xfrm>
            <a:off x="231420" y="978276"/>
            <a:ext cx="10117667" cy="914400"/>
          </a:xfrm>
        </p:spPr>
        <p:txBody>
          <a:bodyPr anchor="t">
            <a:normAutofit/>
          </a:bodyPr>
          <a:lstStyle/>
          <a:p>
            <a:r>
              <a:rPr lang="es-MX" sz="3600" b="1" dirty="0">
                <a:solidFill>
                  <a:srgbClr val="0070C0"/>
                </a:solidFill>
                <a:latin typeface="Poppins" pitchFamily="2" charset="77"/>
                <a:cs typeface="Poppins" pitchFamily="2" charset="77"/>
              </a:rPr>
              <a:t>The Team / Workgroup</a:t>
            </a:r>
            <a:endParaRPr lang="es-MX" sz="3600" dirty="0">
              <a:solidFill>
                <a:srgbClr val="0070C0"/>
              </a:solidFill>
            </a:endParaRPr>
          </a:p>
        </p:txBody>
      </p:sp>
      <p:sp>
        <p:nvSpPr>
          <p:cNvPr id="5" name="Content Placeholder 2">
            <a:extLst>
              <a:ext uri="{FF2B5EF4-FFF2-40B4-BE49-F238E27FC236}">
                <a16:creationId xmlns:a16="http://schemas.microsoft.com/office/drawing/2014/main" id="{0121E06F-8EF1-2E4F-B059-F3B10F5830B6}"/>
              </a:ext>
            </a:extLst>
          </p:cNvPr>
          <p:cNvSpPr txBox="1">
            <a:spLocks/>
          </p:cNvSpPr>
          <p:nvPr/>
        </p:nvSpPr>
        <p:spPr>
          <a:xfrm>
            <a:off x="799289" y="1783329"/>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altLang="zh-TW" dirty="0"/>
              <a:t>The Team members include Mei-Feng Chen, Ming-Chin Yang,  </a:t>
            </a:r>
            <a:r>
              <a:rPr lang="en-US" altLang="zh-TW" dirty="0" err="1"/>
              <a:t>Chien</a:t>
            </a:r>
            <a:r>
              <a:rPr lang="en-US" altLang="zh-TW" dirty="0"/>
              <a:t>-Wen Lai, Kang-Ping Lin</a:t>
            </a:r>
            <a:endParaRPr lang="zh-TW" altLang="zh-TW" dirty="0"/>
          </a:p>
          <a:p>
            <a:pPr marL="0" indent="0">
              <a:buFont typeface="Arial" panose="020B0604020202020204" pitchFamily="34" charset="0"/>
              <a:buNone/>
            </a:pPr>
            <a:r>
              <a:rPr lang="en-US" altLang="zh-TW" dirty="0"/>
              <a:t> </a:t>
            </a:r>
            <a:endParaRPr lang="zh-TW" altLang="zh-TW" dirty="0"/>
          </a:p>
          <a:p>
            <a:pPr marL="0" indent="0">
              <a:buFont typeface="Arial" panose="020B0604020202020204" pitchFamily="34" charset="0"/>
              <a:buNone/>
            </a:pPr>
            <a:r>
              <a:rPr lang="en-US" altLang="zh-TW" dirty="0"/>
              <a:t>The team members of Mei-Feng Chen, and Kang-Ping Lin in Dept. of Electrical Engineering, Chung-Yuan Christian University, work together with Clinical Engineers of Ming-</a:t>
            </a:r>
            <a:r>
              <a:rPr lang="en-US" altLang="zh-TW" dirty="0" err="1"/>
              <a:t>Chih</a:t>
            </a:r>
            <a:r>
              <a:rPr lang="en-US" altLang="zh-TW" dirty="0"/>
              <a:t> Yang and </a:t>
            </a:r>
            <a:r>
              <a:rPr lang="en-US" altLang="zh-TW" dirty="0" err="1"/>
              <a:t>Chien</a:t>
            </a:r>
            <a:r>
              <a:rPr lang="en-US" altLang="zh-TW" dirty="0"/>
              <a:t>-Wen Lai in Division of Clinical Engineering, Chang-Hua Christian Hospital, Taiwan</a:t>
            </a:r>
            <a:r>
              <a:rPr lang="zh-TW" altLang="zh-TW" sz="3200" dirty="0"/>
              <a:t> </a:t>
            </a:r>
            <a:r>
              <a:rPr lang="en-US" altLang="zh-TW" sz="3200" dirty="0"/>
              <a:t>for operating the CE-OT Medical Device management.</a:t>
            </a:r>
            <a:endParaRPr lang="en-US" sz="32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1258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4AAC06-1394-8343-89B4-D59498E81D03}"/>
              </a:ext>
            </a:extLst>
          </p:cNvPr>
          <p:cNvSpPr>
            <a:spLocks noGrp="1"/>
          </p:cNvSpPr>
          <p:nvPr>
            <p:ph type="title"/>
          </p:nvPr>
        </p:nvSpPr>
        <p:spPr>
          <a:xfrm>
            <a:off x="231420" y="978276"/>
            <a:ext cx="10117667" cy="914400"/>
          </a:xfrm>
        </p:spPr>
        <p:txBody>
          <a:bodyPr anchor="t">
            <a:normAutofit/>
          </a:bodyPr>
          <a:lstStyle/>
          <a:p>
            <a:r>
              <a:rPr lang="es-MX" sz="3600" b="1" dirty="0">
                <a:solidFill>
                  <a:srgbClr val="0070C0"/>
                </a:solidFill>
                <a:latin typeface="Poppins" pitchFamily="2" charset="77"/>
                <a:cs typeface="Poppins" pitchFamily="2" charset="77"/>
              </a:rPr>
              <a:t>Description</a:t>
            </a:r>
            <a:endParaRPr lang="es-MX" sz="3600" dirty="0">
              <a:solidFill>
                <a:srgbClr val="0070C0"/>
              </a:solidFill>
            </a:endParaRPr>
          </a:p>
        </p:txBody>
      </p:sp>
      <p:sp>
        <p:nvSpPr>
          <p:cNvPr id="3" name="Marcador de contenido 2">
            <a:extLst>
              <a:ext uri="{FF2B5EF4-FFF2-40B4-BE49-F238E27FC236}">
                <a16:creationId xmlns:a16="http://schemas.microsoft.com/office/drawing/2014/main" id="{B6A5AB52-EC55-E84E-BA46-6EECB36B6ACB}"/>
              </a:ext>
            </a:extLst>
          </p:cNvPr>
          <p:cNvSpPr>
            <a:spLocks noGrp="1"/>
          </p:cNvSpPr>
          <p:nvPr>
            <p:ph idx="1"/>
          </p:nvPr>
        </p:nvSpPr>
        <p:spPr>
          <a:xfrm>
            <a:off x="1278972" y="767022"/>
            <a:ext cx="10702380" cy="422507"/>
          </a:xfrm>
        </p:spPr>
        <p:txBody>
          <a:bodyPr/>
          <a:lstStyle/>
          <a:p>
            <a:pPr marL="0" indent="0" algn="r">
              <a:buNone/>
            </a:pPr>
            <a:r>
              <a:rPr lang="es-MX" sz="2000" dirty="0">
                <a:solidFill>
                  <a:schemeClr val="bg2">
                    <a:lumMod val="25000"/>
                  </a:schemeClr>
                </a:solidFill>
                <a:latin typeface="Poppins Light" pitchFamily="2" charset="77"/>
                <a:cs typeface="Poppins Light" pitchFamily="2" charset="77"/>
              </a:rPr>
              <a:t>Description as noted in the Abstract submission</a:t>
            </a:r>
            <a:endParaRPr lang="es-MX" sz="2000" dirty="0">
              <a:solidFill>
                <a:schemeClr val="bg2">
                  <a:lumMod val="25000"/>
                </a:schemeClr>
              </a:solidFill>
            </a:endParaRPr>
          </a:p>
        </p:txBody>
      </p:sp>
      <p:sp>
        <p:nvSpPr>
          <p:cNvPr id="4" name="Content Placeholder 2">
            <a:extLst>
              <a:ext uri="{FF2B5EF4-FFF2-40B4-BE49-F238E27FC236}">
                <a16:creationId xmlns:a16="http://schemas.microsoft.com/office/drawing/2014/main" id="{54F31E61-3332-6E42-A786-0DC62FBAD4FF}"/>
              </a:ext>
            </a:extLst>
          </p:cNvPr>
          <p:cNvSpPr txBox="1">
            <a:spLocks/>
          </p:cNvSpPr>
          <p:nvPr/>
        </p:nvSpPr>
        <p:spPr>
          <a:xfrm>
            <a:off x="654811" y="1608659"/>
            <a:ext cx="11143152" cy="269446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altLang="zh-TW" dirty="0"/>
              <a:t>This presentation intended to propose management practical procedures for AI/ML medical software based on the framework of the full-lifecycle management of the Clinical Engineer (CE) with the Operational Technology (OT) to strengthen with each part of the medical device’s 1) evaluation, 2) procurement, 3) acceptance, 4) management and 5) maintenance, in hospitals.</a:t>
            </a:r>
            <a:endParaRPr lang="en-US" dirty="0"/>
          </a:p>
        </p:txBody>
      </p:sp>
      <p:graphicFrame>
        <p:nvGraphicFramePr>
          <p:cNvPr id="6" name="圖表 5">
            <a:extLst>
              <a:ext uri="{FF2B5EF4-FFF2-40B4-BE49-F238E27FC236}">
                <a16:creationId xmlns:a16="http://schemas.microsoft.com/office/drawing/2014/main" id="{B5637E66-6A19-B84F-87F1-F1F4E31B3686}"/>
              </a:ext>
            </a:extLst>
          </p:cNvPr>
          <p:cNvGraphicFramePr>
            <a:graphicFrameLocks/>
          </p:cNvGraphicFramePr>
          <p:nvPr>
            <p:extLst>
              <p:ext uri="{D42A27DB-BD31-4B8C-83A1-F6EECF244321}">
                <p14:modId xmlns:p14="http://schemas.microsoft.com/office/powerpoint/2010/main" val="336821588"/>
              </p:ext>
            </p:extLst>
          </p:nvPr>
        </p:nvGraphicFramePr>
        <p:xfrm>
          <a:off x="6401483" y="4027254"/>
          <a:ext cx="4532404" cy="2020764"/>
        </p:xfrm>
        <a:graphic>
          <a:graphicData uri="http://schemas.openxmlformats.org/drawingml/2006/chart">
            <c:chart xmlns:c="http://schemas.openxmlformats.org/drawingml/2006/chart" xmlns:r="http://schemas.openxmlformats.org/officeDocument/2006/relationships" r:id="rId2"/>
          </a:graphicData>
        </a:graphic>
      </p:graphicFrame>
      <p:sp>
        <p:nvSpPr>
          <p:cNvPr id="7" name="標題 8">
            <a:extLst>
              <a:ext uri="{FF2B5EF4-FFF2-40B4-BE49-F238E27FC236}">
                <a16:creationId xmlns:a16="http://schemas.microsoft.com/office/drawing/2014/main" id="{2ECB0E31-DE2D-D942-8DF2-1CEA62CEAC55}"/>
              </a:ext>
            </a:extLst>
          </p:cNvPr>
          <p:cNvSpPr txBox="1">
            <a:spLocks/>
          </p:cNvSpPr>
          <p:nvPr/>
        </p:nvSpPr>
        <p:spPr>
          <a:xfrm>
            <a:off x="850659" y="4057958"/>
            <a:ext cx="5238856" cy="1739727"/>
          </a:xfrm>
          <a:prstGeom prst="rect">
            <a:avLst/>
          </a:prstGeom>
        </p:spPr>
        <p:txBody>
          <a:bodyPr vert="horz" lIns="91440" tIns="45720" rIns="91440" bIns="45720" rtlCol="0" anchor="ctr">
            <a:normAutofit fontScale="6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buFont typeface="Arial" panose="020B0604020202020204" pitchFamily="34" charset="0"/>
              <a:buChar char="•"/>
            </a:pPr>
            <a:r>
              <a:rPr lang="en-US" altLang="zh-TW" dirty="0">
                <a:solidFill>
                  <a:srgbClr val="0432FF"/>
                </a:solidFill>
              </a:rPr>
              <a:t>How to deal with AI/ML-Enabled Medical Devices</a:t>
            </a:r>
            <a:r>
              <a:rPr lang="zh-TW" altLang="en-US" dirty="0">
                <a:solidFill>
                  <a:srgbClr val="0432FF"/>
                </a:solidFill>
              </a:rPr>
              <a:t> </a:t>
            </a:r>
            <a:r>
              <a:rPr lang="en-US" altLang="zh-TW" dirty="0">
                <a:solidFill>
                  <a:srgbClr val="0432FF"/>
                </a:solidFill>
              </a:rPr>
              <a:t> </a:t>
            </a:r>
            <a:endParaRPr lang="en-US" altLang="zh-TW" sz="3100" dirty="0">
              <a:solidFill>
                <a:srgbClr val="0432FF"/>
              </a:solidFill>
            </a:endParaRPr>
          </a:p>
          <a:p>
            <a:r>
              <a:rPr lang="en-US" altLang="zh-TW" sz="3100" dirty="0"/>
              <a:t>          </a:t>
            </a:r>
          </a:p>
          <a:p>
            <a:r>
              <a:rPr lang="en-US" altLang="zh-TW" sz="3100" dirty="0"/>
              <a:t>          via 510(k) clearance, granted De Novo</a:t>
            </a:r>
          </a:p>
          <a:p>
            <a:r>
              <a:rPr lang="en-US" altLang="zh-TW" sz="3100" dirty="0"/>
              <a:t>          request, or approved PMA)</a:t>
            </a:r>
            <a:endParaRPr lang="zh-TW" altLang="en-US" sz="3100" dirty="0"/>
          </a:p>
        </p:txBody>
      </p:sp>
    </p:spTree>
    <p:extLst>
      <p:ext uri="{BB962C8B-B14F-4D97-AF65-F5344CB8AC3E}">
        <p14:creationId xmlns:p14="http://schemas.microsoft.com/office/powerpoint/2010/main" val="1990249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4AAC06-1394-8343-89B4-D59498E81D03}"/>
              </a:ext>
            </a:extLst>
          </p:cNvPr>
          <p:cNvSpPr>
            <a:spLocks noGrp="1"/>
          </p:cNvSpPr>
          <p:nvPr>
            <p:ph type="title"/>
          </p:nvPr>
        </p:nvSpPr>
        <p:spPr>
          <a:xfrm>
            <a:off x="231420" y="978276"/>
            <a:ext cx="11033210" cy="914400"/>
          </a:xfrm>
        </p:spPr>
        <p:txBody>
          <a:bodyPr anchor="t">
            <a:normAutofit fontScale="90000"/>
          </a:bodyPr>
          <a:lstStyle/>
          <a:p>
            <a:r>
              <a:rPr lang="es-MX" sz="3600" b="1" dirty="0">
                <a:solidFill>
                  <a:srgbClr val="0070C0"/>
                </a:solidFill>
                <a:latin typeface="Poppins" pitchFamily="2" charset="77"/>
                <a:cs typeface="Poppins" pitchFamily="2" charset="77"/>
              </a:rPr>
              <a:t>Goals of the project and final users</a:t>
            </a:r>
            <a:br>
              <a:rPr lang="es-MX" sz="3600" b="1" dirty="0">
                <a:solidFill>
                  <a:srgbClr val="0070C0"/>
                </a:solidFill>
                <a:latin typeface="Poppins" pitchFamily="2" charset="77"/>
                <a:cs typeface="Poppins" pitchFamily="2" charset="77"/>
              </a:rPr>
            </a:br>
            <a:r>
              <a:rPr lang="es-MX" sz="3600" b="1" dirty="0">
                <a:solidFill>
                  <a:srgbClr val="0070C0"/>
                </a:solidFill>
                <a:latin typeface="Poppins" pitchFamily="2" charset="77"/>
                <a:cs typeface="Poppins" pitchFamily="2" charset="77"/>
              </a:rPr>
              <a:t>that will benefit</a:t>
            </a:r>
            <a:endParaRPr lang="es-MX" sz="3600" dirty="0">
              <a:solidFill>
                <a:srgbClr val="0070C0"/>
              </a:solidFill>
            </a:endParaRPr>
          </a:p>
        </p:txBody>
      </p:sp>
      <p:sp>
        <p:nvSpPr>
          <p:cNvPr id="5" name="矩形 4">
            <a:extLst>
              <a:ext uri="{FF2B5EF4-FFF2-40B4-BE49-F238E27FC236}">
                <a16:creationId xmlns:a16="http://schemas.microsoft.com/office/drawing/2014/main" id="{3CBAE8F2-11A7-8E4E-8A36-F841A3E2CBD6}"/>
              </a:ext>
            </a:extLst>
          </p:cNvPr>
          <p:cNvSpPr/>
          <p:nvPr/>
        </p:nvSpPr>
        <p:spPr>
          <a:xfrm>
            <a:off x="786197" y="2106685"/>
            <a:ext cx="10770263" cy="3416320"/>
          </a:xfrm>
          <a:prstGeom prst="rect">
            <a:avLst/>
          </a:prstGeom>
        </p:spPr>
        <p:txBody>
          <a:bodyPr wrap="square">
            <a:spAutoFit/>
          </a:bodyPr>
          <a:lstStyle/>
          <a:p>
            <a:pPr marL="285750" indent="-285750">
              <a:buFont typeface="Arial" panose="020B0604020202020204" pitchFamily="34" charset="0"/>
              <a:buChar char="•"/>
            </a:pPr>
            <a:r>
              <a:rPr lang="en-US" altLang="zh-TW" sz="2400" kern="0" dirty="0">
                <a:solidFill>
                  <a:srgbClr val="000000"/>
                </a:solidFill>
              </a:rPr>
              <a:t>A Clinical Engineer (CE) with operational technology (OT) based on the framework of the full-lifecycle management is responsible for medical device management in hospital. This presentation proposes some CE-OT’s procedure modifications involving into the full-lifecycle management for AI/ML medical software (Software as a Medical Device, </a:t>
            </a:r>
            <a:r>
              <a:rPr lang="en-US" altLang="zh-TW" sz="2400" kern="0" dirty="0" err="1">
                <a:solidFill>
                  <a:srgbClr val="000000"/>
                </a:solidFill>
              </a:rPr>
              <a:t>SaMD</a:t>
            </a:r>
            <a:r>
              <a:rPr lang="en-US" altLang="zh-TW" sz="2400" kern="0" dirty="0">
                <a:solidFill>
                  <a:srgbClr val="000000"/>
                </a:solidFill>
              </a:rPr>
              <a:t>).</a:t>
            </a:r>
            <a:r>
              <a:rPr lang="zh-TW" altLang="zh-TW" sz="2400" dirty="0"/>
              <a:t> </a:t>
            </a:r>
            <a:endParaRPr lang="en-US" altLang="zh-TW" sz="2400" dirty="0"/>
          </a:p>
          <a:p>
            <a:pPr marL="285750" indent="-285750">
              <a:buFont typeface="Arial" panose="020B0604020202020204" pitchFamily="34" charset="0"/>
              <a:buChar char="•"/>
            </a:pPr>
            <a:endParaRPr lang="en-US" altLang="zh-TW" sz="2400" dirty="0"/>
          </a:p>
          <a:p>
            <a:pPr marL="285750" indent="-285750">
              <a:buFont typeface="Arial" panose="020B0604020202020204" pitchFamily="34" charset="0"/>
              <a:buChar char="•"/>
            </a:pPr>
            <a:r>
              <a:rPr lang="en-US" altLang="zh-TW" sz="2400" dirty="0"/>
              <a:t>CEs may refer these proposed newly added planning items and implement them in actual conditions to achieve the goal of maintaining patient safety and improving the quality of healthcare service. </a:t>
            </a:r>
            <a:endParaRPr lang="zh-TW" altLang="en-US" sz="2400" dirty="0"/>
          </a:p>
        </p:txBody>
      </p:sp>
    </p:spTree>
    <p:extLst>
      <p:ext uri="{BB962C8B-B14F-4D97-AF65-F5344CB8AC3E}">
        <p14:creationId xmlns:p14="http://schemas.microsoft.com/office/powerpoint/2010/main" val="2695083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標題 3">
            <a:extLst>
              <a:ext uri="{FF2B5EF4-FFF2-40B4-BE49-F238E27FC236}">
                <a16:creationId xmlns:a16="http://schemas.microsoft.com/office/drawing/2014/main" id="{F2B80165-BF5E-334F-982F-F12E1CF2A159}"/>
              </a:ext>
            </a:extLst>
          </p:cNvPr>
          <p:cNvSpPr txBox="1">
            <a:spLocks/>
          </p:cNvSpPr>
          <p:nvPr/>
        </p:nvSpPr>
        <p:spPr>
          <a:xfrm>
            <a:off x="565157" y="635757"/>
            <a:ext cx="10646182" cy="944562"/>
          </a:xfrm>
          <a:prstGeom prst="rect">
            <a:avLst/>
          </a:prstGeom>
        </p:spPr>
        <p:txBody>
          <a:bodyPr vert="horz" lIns="91440" tIns="45720" rIns="91440" bIns="45720" rtlCol="0" anchor="ctr">
            <a:normAutofit fontScale="8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altLang="zh-TW" sz="4400" b="0" i="0" u="none" strike="noStrike" kern="1200" cap="none" spc="0" normalizeH="0" baseline="0" noProof="0" dirty="0">
                <a:ln>
                  <a:noFill/>
                </a:ln>
                <a:solidFill>
                  <a:srgbClr val="0432FF"/>
                </a:solidFill>
                <a:effectLst/>
                <a:uLnTx/>
                <a:uFillTx/>
                <a:latin typeface="Calibri"/>
                <a:ea typeface="新細明體" panose="02020500000000000000" pitchFamily="18" charset="-120"/>
                <a:cs typeface="+mj-cs"/>
              </a:rPr>
              <a:t>EFAI-Bone Age : </a:t>
            </a:r>
            <a:r>
              <a:rPr kumimoji="0" lang="en-US" altLang="zh-TW" sz="4000" b="0" i="0" u="none" strike="noStrike" kern="1200" cap="none" spc="0" normalizeH="0" baseline="0" noProof="0" dirty="0" err="1">
                <a:ln>
                  <a:noFill/>
                </a:ln>
                <a:solidFill>
                  <a:srgbClr val="0432FF"/>
                </a:solidFill>
                <a:effectLst/>
                <a:uLnTx/>
                <a:uFillTx/>
                <a:latin typeface="Calibri"/>
                <a:ea typeface="新細明體" panose="02020500000000000000" pitchFamily="18" charset="-120"/>
                <a:cs typeface="+mj-cs"/>
              </a:rPr>
              <a:t>SaMD</a:t>
            </a:r>
            <a:r>
              <a:rPr kumimoji="0" lang="en-US" altLang="zh-TW" sz="4000" b="0" i="0" u="none" strike="noStrike" kern="1200" cap="none" spc="0" normalizeH="0" baseline="0" noProof="0" dirty="0">
                <a:ln>
                  <a:noFill/>
                </a:ln>
                <a:solidFill>
                  <a:srgbClr val="0432FF"/>
                </a:solidFill>
                <a:effectLst/>
                <a:uLnTx/>
                <a:uFillTx/>
                <a:latin typeface="Calibri"/>
                <a:ea typeface="新細明體" panose="02020500000000000000" pitchFamily="18" charset="-120"/>
                <a:cs typeface="+mj-cs"/>
              </a:rPr>
              <a:t> Specification Requirement (example)</a:t>
            </a:r>
            <a:endParaRPr kumimoji="0" lang="zh-TW" altLang="en-US" sz="4000" b="0" i="0" u="none" strike="noStrike" kern="1200" cap="none" spc="0" normalizeH="0" baseline="0" noProof="0" dirty="0">
              <a:ln>
                <a:noFill/>
              </a:ln>
              <a:solidFill>
                <a:srgbClr val="0432FF"/>
              </a:solidFill>
              <a:effectLst/>
              <a:uLnTx/>
              <a:uFillTx/>
              <a:latin typeface="Calibri"/>
              <a:ea typeface="新細明體" panose="02020500000000000000" pitchFamily="18" charset="-120"/>
              <a:cs typeface="+mj-cs"/>
            </a:endParaRPr>
          </a:p>
        </p:txBody>
      </p:sp>
      <p:sp>
        <p:nvSpPr>
          <p:cNvPr id="13" name="內容版面配置區 4">
            <a:extLst>
              <a:ext uri="{FF2B5EF4-FFF2-40B4-BE49-F238E27FC236}">
                <a16:creationId xmlns:a16="http://schemas.microsoft.com/office/drawing/2014/main" id="{974CAFA3-F031-2F4A-A72E-0F4BD95F7455}"/>
              </a:ext>
            </a:extLst>
          </p:cNvPr>
          <p:cNvSpPr txBox="1">
            <a:spLocks/>
          </p:cNvSpPr>
          <p:nvPr/>
        </p:nvSpPr>
        <p:spPr>
          <a:xfrm>
            <a:off x="3941719" y="1580318"/>
            <a:ext cx="3352800" cy="4742661"/>
          </a:xfrm>
          <a:prstGeom prst="rect">
            <a:avLst/>
          </a:prstGeom>
          <a:ln>
            <a:solidFill>
              <a:srgbClr val="C00000"/>
            </a:solidFill>
          </a:ln>
        </p:spPr>
        <p:txBody>
          <a:bodyPr vert="horz" lIns="91440" tIns="45720" rIns="91440" bIns="45720" rtlCol="0">
            <a:normAutofit fontScale="55000" lnSpcReduction="20000"/>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Software requirements :</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l"/>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Inference Server</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    − Operating System</a:t>
            </a:r>
            <a:r>
              <a:rPr kumimoji="0" lang="zh-TW" altLang="en-US"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a:t>
            </a: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Ubuntu 16.04</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    − Nvidia GPU Drivers</a:t>
            </a:r>
            <a:r>
              <a:rPr kumimoji="0" lang="zh-TW" altLang="en-US"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a:t>
            </a: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418.56</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    − Docker</a:t>
            </a:r>
            <a:r>
              <a:rPr kumimoji="0" lang="zh-TW" altLang="en-US"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a:t>
            </a: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18.09.6</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    − Tensor RT Inference Server</a:t>
            </a:r>
            <a:r>
              <a:rPr kumimoji="0" lang="zh-TW" altLang="en-US"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a:t>
            </a: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19.06</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    − TPM2-Tools</a:t>
            </a:r>
            <a:r>
              <a:rPr kumimoji="0" lang="zh-TW" altLang="en-US"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a:t>
            </a: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tpm2-tss-2.1.0, </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                             tpm2-abrmd-2.0.3</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    − PostgreSQL: 12.1</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    − PACS Software support DICOM </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endParaRP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l"/>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Clinic Computer</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    − Microsoft Internet Explorer 10 ; </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       Google Chrome</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    − TCP/IP Protocols  </a:t>
            </a:r>
          </a:p>
        </p:txBody>
      </p:sp>
      <p:sp>
        <p:nvSpPr>
          <p:cNvPr id="14" name="內容版面配置區 5">
            <a:extLst>
              <a:ext uri="{FF2B5EF4-FFF2-40B4-BE49-F238E27FC236}">
                <a16:creationId xmlns:a16="http://schemas.microsoft.com/office/drawing/2014/main" id="{302A28CC-08C4-2145-B579-42256BDD344B}"/>
              </a:ext>
            </a:extLst>
          </p:cNvPr>
          <p:cNvSpPr txBox="1">
            <a:spLocks/>
          </p:cNvSpPr>
          <p:nvPr/>
        </p:nvSpPr>
        <p:spPr>
          <a:xfrm>
            <a:off x="7504026" y="1580318"/>
            <a:ext cx="3877336" cy="4742661"/>
          </a:xfrm>
          <a:prstGeom prst="rect">
            <a:avLst/>
          </a:prstGeom>
          <a:ln>
            <a:solidFill>
              <a:srgbClr val="C00000"/>
            </a:solidFill>
          </a:ln>
        </p:spPr>
        <p:txBody>
          <a:bodyPr vert="horz" lIns="91440" tIns="45720" rIns="91440" bIns="45720" rtlCol="0">
            <a:normAutofit fontScale="55000" lnSpcReduction="20000"/>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Hardware Requirements</a:t>
            </a:r>
            <a:r>
              <a:rPr kumimoji="0" lang="zh-TW" altLang="en-US"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l"/>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Inference Server</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     − GPU or Display interface</a:t>
            </a:r>
            <a:r>
              <a:rPr kumimoji="0" lang="zh-TW" altLang="en-US"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a:t>
            </a: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NVIDIA GeForce </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                                                         GTX1060 6G</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     − CPU</a:t>
            </a:r>
            <a:r>
              <a:rPr kumimoji="0" lang="zh-TW" altLang="en-US"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a:t>
            </a: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Intel Core i5-7400 (3.0GHz)</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     − Memory</a:t>
            </a:r>
            <a:r>
              <a:rPr kumimoji="0" lang="zh-TW" altLang="en-US"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a:t>
            </a: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DDR4-2400 16GB</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     − Solid-state disk</a:t>
            </a:r>
            <a:r>
              <a:rPr kumimoji="0" lang="zh-TW" altLang="en-US"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a:t>
            </a: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128GB</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     − Hard disk</a:t>
            </a:r>
            <a:r>
              <a:rPr kumimoji="0" lang="zh-TW" altLang="en-US"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a:t>
            </a: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SATA3 1TB 7200rpm</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     − Uninterruptible Power Supply (UPS) system </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     − USB Port</a:t>
            </a:r>
            <a:r>
              <a:rPr kumimoji="0" lang="zh-TW" altLang="en-US"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a:t>
            </a: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Locked </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endParaRP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l"/>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Clinic Computer</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     − CPU</a:t>
            </a:r>
            <a:r>
              <a:rPr kumimoji="0" lang="zh-TW" altLang="en-US"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a:t>
            </a: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Intel Core i5-7400 (3.0GHz)</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     − Memory</a:t>
            </a:r>
            <a:r>
              <a:rPr kumimoji="0" lang="zh-TW" altLang="en-US"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a:t>
            </a: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16GB DDR4-2400</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     − Solid-state disk</a:t>
            </a:r>
            <a:r>
              <a:rPr kumimoji="0" lang="zh-TW" altLang="en-US"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a:t>
            </a: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128G SSD</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     − Hard disk</a:t>
            </a:r>
            <a:r>
              <a:rPr kumimoji="0" lang="zh-TW" altLang="en-US"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a:t>
            </a: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1TB SATA3 7200rpm</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     − GPU or Display interface</a:t>
            </a:r>
            <a:r>
              <a:rPr kumimoji="0" lang="zh-TW" altLang="en-US"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a:t>
            </a: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NVIDIA GeForce </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                                                        GTX1060 6G</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     − mouse, keyboard</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     </a:t>
            </a:r>
            <a:r>
              <a:rPr kumimoji="0" lang="zh-TW" altLang="en-US"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 </a:t>
            </a:r>
            <a:r>
              <a:rPr kumimoji="0" lang="en-US" altLang="zh-TW"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rPr>
              <a:t>LCD monitor 17-inch 1366*768 (720p) </a:t>
            </a:r>
            <a:endParaRPr kumimoji="0" lang="zh-TW" altLang="en-US" sz="2800" b="0" i="0" u="none" strike="noStrike" kern="1200" cap="none" spc="0" normalizeH="0" baseline="0" noProof="0" dirty="0">
              <a:ln>
                <a:noFill/>
              </a:ln>
              <a:solidFill>
                <a:sysClr val="windowText" lastClr="000000"/>
              </a:solidFill>
              <a:effectLst/>
              <a:uLnTx/>
              <a:uFillTx/>
              <a:latin typeface="Calibri"/>
              <a:ea typeface="新細明體" panose="02020500000000000000" pitchFamily="18" charset="-120"/>
              <a:cs typeface="+mn-cs"/>
            </a:endParaRPr>
          </a:p>
        </p:txBody>
      </p:sp>
      <p:pic>
        <p:nvPicPr>
          <p:cNvPr id="15" name="Picture 3">
            <a:extLst>
              <a:ext uri="{FF2B5EF4-FFF2-40B4-BE49-F238E27FC236}">
                <a16:creationId xmlns:a16="http://schemas.microsoft.com/office/drawing/2014/main" id="{B1E2A199-35EE-BA4F-A858-FB05F487702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6612" y="1580319"/>
            <a:ext cx="2787927" cy="4742659"/>
          </a:xfrm>
          <a:prstGeom prst="rect">
            <a:avLst/>
          </a:prstGeom>
          <a:solidFill>
            <a:srgbClr val="C0504D"/>
          </a:solidFill>
          <a:ln>
            <a:solidFill>
              <a:srgbClr val="C00000"/>
            </a:solidFill>
          </a:ln>
          <a:extLst/>
        </p:spPr>
      </p:pic>
    </p:spTree>
    <p:extLst>
      <p:ext uri="{BB962C8B-B14F-4D97-AF65-F5344CB8AC3E}">
        <p14:creationId xmlns:p14="http://schemas.microsoft.com/office/powerpoint/2010/main" val="2736937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4" name="群組 73">
            <a:extLst>
              <a:ext uri="{FF2B5EF4-FFF2-40B4-BE49-F238E27FC236}">
                <a16:creationId xmlns:a16="http://schemas.microsoft.com/office/drawing/2014/main" id="{49D5BDB7-EDB0-504C-BF5C-B416B489EAA4}"/>
              </a:ext>
            </a:extLst>
          </p:cNvPr>
          <p:cNvGrpSpPr/>
          <p:nvPr/>
        </p:nvGrpSpPr>
        <p:grpSpPr>
          <a:xfrm>
            <a:off x="4199749" y="1752492"/>
            <a:ext cx="2373857" cy="2835839"/>
            <a:chOff x="4316479" y="1908133"/>
            <a:chExt cx="2373857" cy="2835839"/>
          </a:xfrm>
        </p:grpSpPr>
        <p:pic>
          <p:nvPicPr>
            <p:cNvPr id="72" name="圖片 71">
              <a:extLst>
                <a:ext uri="{FF2B5EF4-FFF2-40B4-BE49-F238E27FC236}">
                  <a16:creationId xmlns:a16="http://schemas.microsoft.com/office/drawing/2014/main" id="{2337113E-B0C9-F944-A613-D5155A5791F9}"/>
                </a:ext>
              </a:extLst>
            </p:cNvPr>
            <p:cNvPicPr>
              <a:picLocks noChangeAspect="1"/>
            </p:cNvPicPr>
            <p:nvPr/>
          </p:nvPicPr>
          <p:blipFill>
            <a:blip r:embed="rId2"/>
            <a:stretch>
              <a:fillRect/>
            </a:stretch>
          </p:blipFill>
          <p:spPr>
            <a:xfrm>
              <a:off x="4394390" y="2815565"/>
              <a:ext cx="1928407" cy="1928407"/>
            </a:xfrm>
            <a:prstGeom prst="rect">
              <a:avLst/>
            </a:prstGeom>
            <a:solidFill>
              <a:schemeClr val="accent2"/>
            </a:solidFill>
          </p:spPr>
        </p:pic>
        <p:sp>
          <p:nvSpPr>
            <p:cNvPr id="73" name="文字方塊 72">
              <a:extLst>
                <a:ext uri="{FF2B5EF4-FFF2-40B4-BE49-F238E27FC236}">
                  <a16:creationId xmlns:a16="http://schemas.microsoft.com/office/drawing/2014/main" id="{7FDC8B73-578F-8F40-A64A-C0AFDE8334B8}"/>
                </a:ext>
              </a:extLst>
            </p:cNvPr>
            <p:cNvSpPr txBox="1"/>
            <p:nvPr/>
          </p:nvSpPr>
          <p:spPr>
            <a:xfrm>
              <a:off x="4316479" y="1908133"/>
              <a:ext cx="2373857" cy="954107"/>
            </a:xfrm>
            <a:prstGeom prst="rect">
              <a:avLst/>
            </a:prstGeom>
            <a:noFill/>
          </p:spPr>
          <p:txBody>
            <a:bodyPr wrap="square" rtlCol="0">
              <a:spAutoFit/>
            </a:bodyPr>
            <a:lstStyle/>
            <a:p>
              <a:pPr algn="ctr"/>
              <a:r>
                <a:rPr kumimoji="1" lang="en-US" altLang="zh-TW" sz="2800" dirty="0">
                  <a:solidFill>
                    <a:srgbClr val="7030A0"/>
                  </a:solidFill>
                </a:rPr>
                <a:t>Operational Cooperation</a:t>
              </a:r>
              <a:endParaRPr kumimoji="1" lang="zh-TW" altLang="en-US" sz="2800" dirty="0">
                <a:solidFill>
                  <a:srgbClr val="7030A0"/>
                </a:solidFill>
              </a:endParaRPr>
            </a:p>
          </p:txBody>
        </p:sp>
      </p:grpSp>
      <p:cxnSp>
        <p:nvCxnSpPr>
          <p:cNvPr id="4" name="直線單箭頭接點 93">
            <a:extLst>
              <a:ext uri="{FF2B5EF4-FFF2-40B4-BE49-F238E27FC236}">
                <a16:creationId xmlns:a16="http://schemas.microsoft.com/office/drawing/2014/main" id="{56A22382-2CBF-9F4C-AFFC-73B0FEA1A66D}"/>
              </a:ext>
            </a:extLst>
          </p:cNvPr>
          <p:cNvCxnSpPr>
            <a:cxnSpLocks/>
            <a:stCxn id="23" idx="3"/>
          </p:cNvCxnSpPr>
          <p:nvPr/>
        </p:nvCxnSpPr>
        <p:spPr>
          <a:xfrm>
            <a:off x="4174426" y="3602157"/>
            <a:ext cx="1404727" cy="23278"/>
          </a:xfrm>
          <a:prstGeom prst="straightConnector1">
            <a:avLst/>
          </a:prstGeom>
          <a:ln w="44450">
            <a:solidFill>
              <a:srgbClr val="00B050"/>
            </a:solidFill>
            <a:tailEnd type="none" w="lg" len="lg"/>
          </a:ln>
        </p:spPr>
        <p:style>
          <a:lnRef idx="1">
            <a:schemeClr val="accent1"/>
          </a:lnRef>
          <a:fillRef idx="0">
            <a:schemeClr val="accent1"/>
          </a:fillRef>
          <a:effectRef idx="0">
            <a:schemeClr val="accent1"/>
          </a:effectRef>
          <a:fontRef idx="minor">
            <a:schemeClr val="tx1"/>
          </a:fontRef>
        </p:style>
      </p:cxnSp>
      <p:cxnSp>
        <p:nvCxnSpPr>
          <p:cNvPr id="7" name="直線單箭頭接點 20">
            <a:extLst>
              <a:ext uri="{FF2B5EF4-FFF2-40B4-BE49-F238E27FC236}">
                <a16:creationId xmlns:a16="http://schemas.microsoft.com/office/drawing/2014/main" id="{B94F278F-FB04-CB40-ABA0-33B0CBA21FC7}"/>
              </a:ext>
            </a:extLst>
          </p:cNvPr>
          <p:cNvCxnSpPr>
            <a:cxnSpLocks/>
            <a:stCxn id="13" idx="0"/>
            <a:endCxn id="15" idx="2"/>
          </p:cNvCxnSpPr>
          <p:nvPr/>
        </p:nvCxnSpPr>
        <p:spPr>
          <a:xfrm flipV="1">
            <a:off x="7685443" y="2652631"/>
            <a:ext cx="985073" cy="241241"/>
          </a:xfrm>
          <a:prstGeom prst="straightConnector1">
            <a:avLst/>
          </a:prstGeom>
          <a:ln w="44450">
            <a:solidFill>
              <a:srgbClr val="00B050"/>
            </a:solidFill>
            <a:tailEnd type="none" w="lg" len="lg"/>
          </a:ln>
        </p:spPr>
        <p:style>
          <a:lnRef idx="1">
            <a:schemeClr val="accent1"/>
          </a:lnRef>
          <a:fillRef idx="0">
            <a:schemeClr val="accent1"/>
          </a:fillRef>
          <a:effectRef idx="0">
            <a:schemeClr val="accent1"/>
          </a:effectRef>
          <a:fontRef idx="minor">
            <a:schemeClr val="tx1"/>
          </a:fontRef>
        </p:style>
      </p:cxnSp>
      <p:cxnSp>
        <p:nvCxnSpPr>
          <p:cNvPr id="8" name="直線單箭頭接點 23">
            <a:extLst>
              <a:ext uri="{FF2B5EF4-FFF2-40B4-BE49-F238E27FC236}">
                <a16:creationId xmlns:a16="http://schemas.microsoft.com/office/drawing/2014/main" id="{8F47ABC8-C505-0345-9A42-5C6F1CC59197}"/>
              </a:ext>
            </a:extLst>
          </p:cNvPr>
          <p:cNvCxnSpPr>
            <a:cxnSpLocks/>
            <a:stCxn id="15" idx="3"/>
          </p:cNvCxnSpPr>
          <p:nvPr/>
        </p:nvCxnSpPr>
        <p:spPr>
          <a:xfrm flipV="1">
            <a:off x="9606516" y="2123655"/>
            <a:ext cx="613250" cy="6976"/>
          </a:xfrm>
          <a:prstGeom prst="straightConnector1">
            <a:avLst/>
          </a:prstGeom>
          <a:ln w="44450">
            <a:solidFill>
              <a:srgbClr val="00B050"/>
            </a:solidFill>
            <a:tailEnd type="none" w="lg" len="lg"/>
          </a:ln>
        </p:spPr>
        <p:style>
          <a:lnRef idx="1">
            <a:schemeClr val="accent1"/>
          </a:lnRef>
          <a:fillRef idx="0">
            <a:schemeClr val="accent1"/>
          </a:fillRef>
          <a:effectRef idx="0">
            <a:schemeClr val="accent1"/>
          </a:effectRef>
          <a:fontRef idx="minor">
            <a:schemeClr val="tx1"/>
          </a:fontRef>
        </p:style>
      </p:cxnSp>
      <p:cxnSp>
        <p:nvCxnSpPr>
          <p:cNvPr id="9" name="直線單箭頭接點 30">
            <a:extLst>
              <a:ext uri="{FF2B5EF4-FFF2-40B4-BE49-F238E27FC236}">
                <a16:creationId xmlns:a16="http://schemas.microsoft.com/office/drawing/2014/main" id="{3E0C2C9A-800C-0E44-A8B7-F5713273B48B}"/>
              </a:ext>
            </a:extLst>
          </p:cNvPr>
          <p:cNvCxnSpPr>
            <a:cxnSpLocks/>
            <a:stCxn id="13" idx="2"/>
            <a:endCxn id="16" idx="0"/>
          </p:cNvCxnSpPr>
          <p:nvPr/>
        </p:nvCxnSpPr>
        <p:spPr>
          <a:xfrm>
            <a:off x="7685443" y="4240631"/>
            <a:ext cx="913825" cy="315031"/>
          </a:xfrm>
          <a:prstGeom prst="straightConnector1">
            <a:avLst/>
          </a:prstGeom>
          <a:ln w="44450">
            <a:solidFill>
              <a:srgbClr val="00B050"/>
            </a:solidFill>
            <a:tailEnd type="none" w="lg" len="lg"/>
          </a:ln>
        </p:spPr>
        <p:style>
          <a:lnRef idx="1">
            <a:schemeClr val="accent1"/>
          </a:lnRef>
          <a:fillRef idx="0">
            <a:schemeClr val="accent1"/>
          </a:fillRef>
          <a:effectRef idx="0">
            <a:schemeClr val="accent1"/>
          </a:effectRef>
          <a:fontRef idx="minor">
            <a:schemeClr val="tx1"/>
          </a:fontRef>
        </p:style>
      </p:cxnSp>
      <p:cxnSp>
        <p:nvCxnSpPr>
          <p:cNvPr id="10" name="直線單箭頭接點 33">
            <a:extLst>
              <a:ext uri="{FF2B5EF4-FFF2-40B4-BE49-F238E27FC236}">
                <a16:creationId xmlns:a16="http://schemas.microsoft.com/office/drawing/2014/main" id="{16A938C0-CB40-6548-9A31-7654C778F171}"/>
              </a:ext>
            </a:extLst>
          </p:cNvPr>
          <p:cNvCxnSpPr>
            <a:cxnSpLocks/>
            <a:stCxn id="30" idx="3"/>
            <a:endCxn id="16" idx="1"/>
          </p:cNvCxnSpPr>
          <p:nvPr/>
        </p:nvCxnSpPr>
        <p:spPr>
          <a:xfrm>
            <a:off x="7321019" y="4761834"/>
            <a:ext cx="342249" cy="315828"/>
          </a:xfrm>
          <a:prstGeom prst="straightConnector1">
            <a:avLst/>
          </a:prstGeom>
          <a:ln w="44450">
            <a:solidFill>
              <a:srgbClr val="00B050"/>
            </a:solidFill>
            <a:tailEnd type="none" w="lg" len="lg"/>
          </a:ln>
        </p:spPr>
        <p:style>
          <a:lnRef idx="1">
            <a:schemeClr val="accent1"/>
          </a:lnRef>
          <a:fillRef idx="0">
            <a:schemeClr val="accent1"/>
          </a:fillRef>
          <a:effectRef idx="0">
            <a:schemeClr val="accent1"/>
          </a:effectRef>
          <a:fontRef idx="minor">
            <a:schemeClr val="tx1"/>
          </a:fontRef>
        </p:style>
      </p:cxnSp>
      <p:cxnSp>
        <p:nvCxnSpPr>
          <p:cNvPr id="11" name="直線單箭頭接點 39">
            <a:extLst>
              <a:ext uri="{FF2B5EF4-FFF2-40B4-BE49-F238E27FC236}">
                <a16:creationId xmlns:a16="http://schemas.microsoft.com/office/drawing/2014/main" id="{8D33115D-11E9-4040-9976-03C538409689}"/>
              </a:ext>
            </a:extLst>
          </p:cNvPr>
          <p:cNvCxnSpPr>
            <a:cxnSpLocks/>
            <a:stCxn id="13" idx="3"/>
            <a:endCxn id="14" idx="1"/>
          </p:cNvCxnSpPr>
          <p:nvPr/>
        </p:nvCxnSpPr>
        <p:spPr>
          <a:xfrm flipV="1">
            <a:off x="8786405" y="3564997"/>
            <a:ext cx="286639" cy="2255"/>
          </a:xfrm>
          <a:prstGeom prst="straightConnector1">
            <a:avLst/>
          </a:prstGeom>
          <a:ln w="44450">
            <a:solidFill>
              <a:srgbClr val="00B050"/>
            </a:solidFill>
            <a:tailEnd type="none" w="lg" len="lg"/>
          </a:ln>
        </p:spPr>
        <p:style>
          <a:lnRef idx="1">
            <a:schemeClr val="accent1"/>
          </a:lnRef>
          <a:fillRef idx="0">
            <a:schemeClr val="accent1"/>
          </a:fillRef>
          <a:effectRef idx="0">
            <a:schemeClr val="accent1"/>
          </a:effectRef>
          <a:fontRef idx="minor">
            <a:schemeClr val="tx1"/>
          </a:fontRef>
        </p:style>
      </p:cxnSp>
      <p:cxnSp>
        <p:nvCxnSpPr>
          <p:cNvPr id="12" name="直線單箭頭接點 45">
            <a:extLst>
              <a:ext uri="{FF2B5EF4-FFF2-40B4-BE49-F238E27FC236}">
                <a16:creationId xmlns:a16="http://schemas.microsoft.com/office/drawing/2014/main" id="{2B4F8BC8-7591-CC4E-9321-930C1818AA1B}"/>
              </a:ext>
            </a:extLst>
          </p:cNvPr>
          <p:cNvCxnSpPr>
            <a:stCxn id="19" idx="0"/>
            <a:endCxn id="14" idx="2"/>
          </p:cNvCxnSpPr>
          <p:nvPr/>
        </p:nvCxnSpPr>
        <p:spPr>
          <a:xfrm flipH="1" flipV="1">
            <a:off x="10009044" y="4086997"/>
            <a:ext cx="753828" cy="477050"/>
          </a:xfrm>
          <a:prstGeom prst="straightConnector1">
            <a:avLst/>
          </a:prstGeom>
          <a:ln w="44450">
            <a:solidFill>
              <a:srgbClr val="00B050"/>
            </a:solidFill>
            <a:tailEnd type="none" w="lg" len="lg"/>
          </a:ln>
        </p:spPr>
        <p:style>
          <a:lnRef idx="1">
            <a:schemeClr val="accent1"/>
          </a:lnRef>
          <a:fillRef idx="0">
            <a:schemeClr val="accent1"/>
          </a:fillRef>
          <a:effectRef idx="0">
            <a:schemeClr val="accent1"/>
          </a:effectRef>
          <a:fontRef idx="minor">
            <a:schemeClr val="tx1"/>
          </a:fontRef>
        </p:style>
      </p:cxnSp>
      <p:sp>
        <p:nvSpPr>
          <p:cNvPr id="13" name="圓角矩形 12">
            <a:extLst>
              <a:ext uri="{FF2B5EF4-FFF2-40B4-BE49-F238E27FC236}">
                <a16:creationId xmlns:a16="http://schemas.microsoft.com/office/drawing/2014/main" id="{26350EF1-BF29-A245-B26A-E61152C91AF7}"/>
              </a:ext>
            </a:extLst>
          </p:cNvPr>
          <p:cNvSpPr/>
          <p:nvPr/>
        </p:nvSpPr>
        <p:spPr>
          <a:xfrm>
            <a:off x="6584480" y="2893872"/>
            <a:ext cx="2201925" cy="1346759"/>
          </a:xfrm>
          <a:prstGeom prst="roundRect">
            <a:avLst/>
          </a:prstGeom>
          <a:solidFill>
            <a:schemeClr val="accent5"/>
          </a:solidFill>
          <a:ln w="38100">
            <a:gradFill flip="none" rotWithShape="1">
              <a:gsLst>
                <a:gs pos="0">
                  <a:schemeClr val="tx1">
                    <a:lumMod val="50000"/>
                    <a:lumOff val="50000"/>
                  </a:schemeClr>
                </a:gs>
                <a:gs pos="27000">
                  <a:schemeClr val="tx1">
                    <a:lumMod val="50000"/>
                    <a:lumOff val="50000"/>
                  </a:schemeClr>
                </a:gs>
                <a:gs pos="75000">
                  <a:schemeClr val="tx1">
                    <a:lumMod val="85000"/>
                    <a:lumOff val="15000"/>
                  </a:schemeClr>
                </a:gs>
                <a:gs pos="97000">
                  <a:schemeClr val="bg2">
                    <a:lumMod val="10000"/>
                  </a:schemeClr>
                </a:gs>
              </a:gsLst>
              <a:path path="shape">
                <a:fillToRect l="50000" t="50000" r="50000" b="50000"/>
              </a:path>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2000" dirty="0"/>
              <a:t>Operational Technology</a:t>
            </a:r>
          </a:p>
          <a:p>
            <a:pPr algn="ctr"/>
            <a:r>
              <a:rPr lang="en-US" altLang="zh-TW" sz="1600" dirty="0"/>
              <a:t>(Clinical Engineering)</a:t>
            </a:r>
            <a:endParaRPr lang="zh-TW" altLang="en-US" sz="1600" dirty="0"/>
          </a:p>
        </p:txBody>
      </p:sp>
      <p:sp>
        <p:nvSpPr>
          <p:cNvPr id="14" name="圓角矩形 13">
            <a:extLst>
              <a:ext uri="{FF2B5EF4-FFF2-40B4-BE49-F238E27FC236}">
                <a16:creationId xmlns:a16="http://schemas.microsoft.com/office/drawing/2014/main" id="{3B27A5F9-DC42-C742-B6CB-6EFFD7A4C8A5}"/>
              </a:ext>
            </a:extLst>
          </p:cNvPr>
          <p:cNvSpPr/>
          <p:nvPr/>
        </p:nvSpPr>
        <p:spPr>
          <a:xfrm>
            <a:off x="9073044" y="3042997"/>
            <a:ext cx="1872000" cy="1044000"/>
          </a:xfrm>
          <a:prstGeom prst="roundRect">
            <a:avLst/>
          </a:prstGeom>
          <a:solidFill>
            <a:schemeClr val="accent2">
              <a:lumMod val="75000"/>
            </a:schemeClr>
          </a:solidFill>
          <a:ln w="38100">
            <a:gradFill flip="none" rotWithShape="1">
              <a:gsLst>
                <a:gs pos="0">
                  <a:schemeClr val="tx1">
                    <a:lumMod val="50000"/>
                    <a:lumOff val="50000"/>
                  </a:schemeClr>
                </a:gs>
                <a:gs pos="27000">
                  <a:schemeClr val="tx1">
                    <a:lumMod val="50000"/>
                    <a:lumOff val="50000"/>
                  </a:schemeClr>
                </a:gs>
                <a:gs pos="75000">
                  <a:schemeClr val="tx1">
                    <a:lumMod val="85000"/>
                    <a:lumOff val="15000"/>
                  </a:schemeClr>
                </a:gs>
                <a:gs pos="97000">
                  <a:schemeClr val="bg2">
                    <a:lumMod val="10000"/>
                  </a:schemeClr>
                </a:gs>
              </a:gsLst>
              <a:path path="shape">
                <a:fillToRect l="50000" t="50000" r="50000" b="50000"/>
              </a:path>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2000" dirty="0"/>
              <a:t>Medical Device</a:t>
            </a:r>
            <a:endParaRPr lang="zh-TW" altLang="en-US" sz="2000" dirty="0"/>
          </a:p>
        </p:txBody>
      </p:sp>
      <p:sp>
        <p:nvSpPr>
          <p:cNvPr id="15" name="圓角矩形 14">
            <a:extLst>
              <a:ext uri="{FF2B5EF4-FFF2-40B4-BE49-F238E27FC236}">
                <a16:creationId xmlns:a16="http://schemas.microsoft.com/office/drawing/2014/main" id="{63B56D7A-06D9-A44E-A922-9723CB90C038}"/>
              </a:ext>
            </a:extLst>
          </p:cNvPr>
          <p:cNvSpPr/>
          <p:nvPr/>
        </p:nvSpPr>
        <p:spPr>
          <a:xfrm>
            <a:off x="7734516" y="1608631"/>
            <a:ext cx="1872000" cy="1044000"/>
          </a:xfrm>
          <a:prstGeom prst="roundRect">
            <a:avLst/>
          </a:prstGeom>
          <a:solidFill>
            <a:schemeClr val="accent2"/>
          </a:solidFill>
          <a:ln w="38100">
            <a:gradFill flip="none" rotWithShape="1">
              <a:gsLst>
                <a:gs pos="0">
                  <a:schemeClr val="tx1">
                    <a:lumMod val="50000"/>
                    <a:lumOff val="50000"/>
                  </a:schemeClr>
                </a:gs>
                <a:gs pos="27000">
                  <a:schemeClr val="tx1">
                    <a:lumMod val="50000"/>
                    <a:lumOff val="50000"/>
                  </a:schemeClr>
                </a:gs>
                <a:gs pos="75000">
                  <a:schemeClr val="tx1">
                    <a:lumMod val="85000"/>
                    <a:lumOff val="15000"/>
                  </a:schemeClr>
                </a:gs>
                <a:gs pos="97000">
                  <a:schemeClr val="bg2">
                    <a:lumMod val="10000"/>
                  </a:schemeClr>
                </a:gs>
              </a:gsLst>
              <a:path path="shape">
                <a:fillToRect l="50000" t="50000" r="50000" b="50000"/>
              </a:path>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2000" dirty="0"/>
              <a:t>Internet Medical Devices</a:t>
            </a:r>
            <a:endParaRPr lang="zh-TW" altLang="en-US" sz="2000" dirty="0"/>
          </a:p>
        </p:txBody>
      </p:sp>
      <p:sp>
        <p:nvSpPr>
          <p:cNvPr id="16" name="圓角矩形 15">
            <a:extLst>
              <a:ext uri="{FF2B5EF4-FFF2-40B4-BE49-F238E27FC236}">
                <a16:creationId xmlns:a16="http://schemas.microsoft.com/office/drawing/2014/main" id="{1225F7E9-EBBF-C04D-9AEA-7D82601EECE0}"/>
              </a:ext>
            </a:extLst>
          </p:cNvPr>
          <p:cNvSpPr/>
          <p:nvPr/>
        </p:nvSpPr>
        <p:spPr>
          <a:xfrm>
            <a:off x="7663268" y="4555662"/>
            <a:ext cx="1872000" cy="1044000"/>
          </a:xfrm>
          <a:prstGeom prst="roundRect">
            <a:avLst/>
          </a:prstGeom>
          <a:solidFill>
            <a:schemeClr val="accent2"/>
          </a:solidFill>
          <a:ln w="38100">
            <a:gradFill flip="none" rotWithShape="1">
              <a:gsLst>
                <a:gs pos="0">
                  <a:schemeClr val="tx1">
                    <a:lumMod val="50000"/>
                    <a:lumOff val="50000"/>
                  </a:schemeClr>
                </a:gs>
                <a:gs pos="27000">
                  <a:schemeClr val="tx1">
                    <a:lumMod val="50000"/>
                    <a:lumOff val="50000"/>
                  </a:schemeClr>
                </a:gs>
                <a:gs pos="75000">
                  <a:schemeClr val="tx1">
                    <a:lumMod val="85000"/>
                    <a:lumOff val="15000"/>
                  </a:schemeClr>
                </a:gs>
                <a:gs pos="97000">
                  <a:schemeClr val="bg2">
                    <a:lumMod val="10000"/>
                  </a:schemeClr>
                </a:gs>
              </a:gsLst>
              <a:path path="shape">
                <a:fillToRect l="50000" t="50000" r="50000" b="50000"/>
              </a:path>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2000" dirty="0"/>
              <a:t>AI / ML</a:t>
            </a:r>
          </a:p>
          <a:p>
            <a:pPr algn="ctr"/>
            <a:r>
              <a:rPr lang="en-US" altLang="zh-TW" sz="2000" dirty="0"/>
              <a:t>Medical Devices</a:t>
            </a:r>
            <a:endParaRPr lang="zh-TW" altLang="en-US" sz="2000" dirty="0"/>
          </a:p>
        </p:txBody>
      </p:sp>
      <p:sp>
        <p:nvSpPr>
          <p:cNvPr id="19" name="圓角矩形 18">
            <a:extLst>
              <a:ext uri="{FF2B5EF4-FFF2-40B4-BE49-F238E27FC236}">
                <a16:creationId xmlns:a16="http://schemas.microsoft.com/office/drawing/2014/main" id="{E3A7C5C3-AD45-D143-9065-BC44EA7C6769}"/>
              </a:ext>
            </a:extLst>
          </p:cNvPr>
          <p:cNvSpPr/>
          <p:nvPr/>
        </p:nvSpPr>
        <p:spPr>
          <a:xfrm>
            <a:off x="10219766" y="4564047"/>
            <a:ext cx="1086211" cy="544985"/>
          </a:xfrm>
          <a:prstGeom prst="roundRect">
            <a:avLst/>
          </a:prstGeom>
          <a:solidFill>
            <a:schemeClr val="accent5"/>
          </a:solidFill>
          <a:ln w="38100">
            <a:gradFill flip="none" rotWithShape="1">
              <a:gsLst>
                <a:gs pos="0">
                  <a:schemeClr val="tx1">
                    <a:lumMod val="50000"/>
                    <a:lumOff val="50000"/>
                  </a:schemeClr>
                </a:gs>
                <a:gs pos="27000">
                  <a:schemeClr val="tx1">
                    <a:lumMod val="50000"/>
                    <a:lumOff val="50000"/>
                  </a:schemeClr>
                </a:gs>
                <a:gs pos="75000">
                  <a:schemeClr val="tx1">
                    <a:lumMod val="85000"/>
                    <a:lumOff val="15000"/>
                  </a:schemeClr>
                </a:gs>
                <a:gs pos="97000">
                  <a:schemeClr val="bg2">
                    <a:lumMod val="10000"/>
                  </a:schemeClr>
                </a:gs>
              </a:gsLst>
              <a:path path="shape">
                <a:fillToRect l="50000" t="50000" r="50000" b="50000"/>
              </a:path>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1600" dirty="0"/>
              <a:t>Ward</a:t>
            </a:r>
            <a:endParaRPr lang="zh-TW" altLang="en-US" sz="1600" dirty="0"/>
          </a:p>
        </p:txBody>
      </p:sp>
      <p:cxnSp>
        <p:nvCxnSpPr>
          <p:cNvPr id="20" name="直線單箭頭接點 99">
            <a:extLst>
              <a:ext uri="{FF2B5EF4-FFF2-40B4-BE49-F238E27FC236}">
                <a16:creationId xmlns:a16="http://schemas.microsoft.com/office/drawing/2014/main" id="{ACD53802-2302-9845-BA79-5B30316EF7E4}"/>
              </a:ext>
            </a:extLst>
          </p:cNvPr>
          <p:cNvCxnSpPr>
            <a:cxnSpLocks/>
            <a:stCxn id="24" idx="2"/>
            <a:endCxn id="23" idx="0"/>
          </p:cNvCxnSpPr>
          <p:nvPr/>
        </p:nvCxnSpPr>
        <p:spPr>
          <a:xfrm>
            <a:off x="2166180" y="2215499"/>
            <a:ext cx="1053949" cy="678373"/>
          </a:xfrm>
          <a:prstGeom prst="straightConnector1">
            <a:avLst/>
          </a:prstGeom>
          <a:ln w="44450">
            <a:solidFill>
              <a:srgbClr val="00B050"/>
            </a:solidFill>
            <a:tailEnd type="none" w="lg" len="lg"/>
          </a:ln>
        </p:spPr>
        <p:style>
          <a:lnRef idx="1">
            <a:schemeClr val="accent1"/>
          </a:lnRef>
          <a:fillRef idx="0">
            <a:schemeClr val="accent1"/>
          </a:fillRef>
          <a:effectRef idx="0">
            <a:schemeClr val="accent1"/>
          </a:effectRef>
          <a:fontRef idx="minor">
            <a:schemeClr val="tx1"/>
          </a:fontRef>
        </p:style>
      </p:cxnSp>
      <p:cxnSp>
        <p:nvCxnSpPr>
          <p:cNvPr id="21" name="直線單箭頭接點 102">
            <a:extLst>
              <a:ext uri="{FF2B5EF4-FFF2-40B4-BE49-F238E27FC236}">
                <a16:creationId xmlns:a16="http://schemas.microsoft.com/office/drawing/2014/main" id="{1549B4AD-2600-D84F-9CE6-07FE091FD10B}"/>
              </a:ext>
            </a:extLst>
          </p:cNvPr>
          <p:cNvCxnSpPr>
            <a:cxnSpLocks/>
            <a:stCxn id="25" idx="3"/>
            <a:endCxn id="23" idx="1"/>
          </p:cNvCxnSpPr>
          <p:nvPr/>
        </p:nvCxnSpPr>
        <p:spPr>
          <a:xfrm>
            <a:off x="1888102" y="3594112"/>
            <a:ext cx="377730" cy="8045"/>
          </a:xfrm>
          <a:prstGeom prst="straightConnector1">
            <a:avLst/>
          </a:prstGeom>
          <a:ln w="44450">
            <a:solidFill>
              <a:srgbClr val="00B050"/>
            </a:solidFill>
            <a:tailEnd type="none" w="lg" len="lg"/>
          </a:ln>
        </p:spPr>
        <p:style>
          <a:lnRef idx="1">
            <a:schemeClr val="accent1"/>
          </a:lnRef>
          <a:fillRef idx="0">
            <a:schemeClr val="accent1"/>
          </a:fillRef>
          <a:effectRef idx="0">
            <a:schemeClr val="accent1"/>
          </a:effectRef>
          <a:fontRef idx="minor">
            <a:schemeClr val="tx1"/>
          </a:fontRef>
        </p:style>
      </p:cxnSp>
      <p:cxnSp>
        <p:nvCxnSpPr>
          <p:cNvPr id="22" name="直線單箭頭接點 106">
            <a:extLst>
              <a:ext uri="{FF2B5EF4-FFF2-40B4-BE49-F238E27FC236}">
                <a16:creationId xmlns:a16="http://schemas.microsoft.com/office/drawing/2014/main" id="{6D2BCB1D-2A31-1948-A44D-1D65525249B6}"/>
              </a:ext>
            </a:extLst>
          </p:cNvPr>
          <p:cNvCxnSpPr>
            <a:cxnSpLocks/>
            <a:stCxn id="26" idx="0"/>
            <a:endCxn id="23" idx="2"/>
          </p:cNvCxnSpPr>
          <p:nvPr/>
        </p:nvCxnSpPr>
        <p:spPr>
          <a:xfrm flipV="1">
            <a:off x="2263069" y="4310441"/>
            <a:ext cx="957060" cy="526098"/>
          </a:xfrm>
          <a:prstGeom prst="straightConnector1">
            <a:avLst/>
          </a:prstGeom>
          <a:ln w="44450">
            <a:solidFill>
              <a:srgbClr val="00B050"/>
            </a:solidFill>
            <a:tailEnd type="none" w="lg" len="lg"/>
          </a:ln>
        </p:spPr>
        <p:style>
          <a:lnRef idx="1">
            <a:schemeClr val="accent1"/>
          </a:lnRef>
          <a:fillRef idx="0">
            <a:schemeClr val="accent1"/>
          </a:fillRef>
          <a:effectRef idx="0">
            <a:schemeClr val="accent1"/>
          </a:effectRef>
          <a:fontRef idx="minor">
            <a:schemeClr val="tx1"/>
          </a:fontRef>
        </p:style>
      </p:cxnSp>
      <p:sp>
        <p:nvSpPr>
          <p:cNvPr id="23" name="圓角矩形 22">
            <a:extLst>
              <a:ext uri="{FF2B5EF4-FFF2-40B4-BE49-F238E27FC236}">
                <a16:creationId xmlns:a16="http://schemas.microsoft.com/office/drawing/2014/main" id="{303DF0C7-0F83-1949-A075-1FE0C5DA0301}"/>
              </a:ext>
            </a:extLst>
          </p:cNvPr>
          <p:cNvSpPr/>
          <p:nvPr/>
        </p:nvSpPr>
        <p:spPr>
          <a:xfrm>
            <a:off x="2265832" y="2893872"/>
            <a:ext cx="1908594" cy="1416569"/>
          </a:xfrm>
          <a:prstGeom prst="roundRect">
            <a:avLst/>
          </a:prstGeom>
          <a:solidFill>
            <a:schemeClr val="tx2">
              <a:lumMod val="60000"/>
              <a:lumOff val="40000"/>
            </a:schemeClr>
          </a:solidFill>
          <a:ln w="38100">
            <a:gradFill flip="none" rotWithShape="1">
              <a:gsLst>
                <a:gs pos="0">
                  <a:schemeClr val="tx1">
                    <a:lumMod val="50000"/>
                    <a:lumOff val="50000"/>
                  </a:schemeClr>
                </a:gs>
                <a:gs pos="27000">
                  <a:schemeClr val="tx1">
                    <a:lumMod val="50000"/>
                    <a:lumOff val="50000"/>
                  </a:schemeClr>
                </a:gs>
                <a:gs pos="75000">
                  <a:schemeClr val="tx1">
                    <a:lumMod val="85000"/>
                    <a:lumOff val="15000"/>
                  </a:schemeClr>
                </a:gs>
                <a:gs pos="97000">
                  <a:schemeClr val="bg2">
                    <a:lumMod val="10000"/>
                  </a:schemeClr>
                </a:gs>
              </a:gsLst>
              <a:path path="shape">
                <a:fillToRect l="50000" t="50000" r="50000" b="50000"/>
              </a:path>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2000" b="1" dirty="0"/>
              <a:t>Information Technology</a:t>
            </a:r>
          </a:p>
          <a:p>
            <a:pPr algn="ctr">
              <a:spcBef>
                <a:spcPts val="600"/>
              </a:spcBef>
            </a:pPr>
            <a:r>
              <a:rPr lang="en-US" altLang="zh-TW" sz="1600" b="1" dirty="0"/>
              <a:t>(Computer Center)</a:t>
            </a:r>
            <a:endParaRPr lang="zh-TW" altLang="en-US" sz="1600" b="1" dirty="0"/>
          </a:p>
        </p:txBody>
      </p:sp>
      <p:sp>
        <p:nvSpPr>
          <p:cNvPr id="24" name="圓角矩形 23">
            <a:extLst>
              <a:ext uri="{FF2B5EF4-FFF2-40B4-BE49-F238E27FC236}">
                <a16:creationId xmlns:a16="http://schemas.microsoft.com/office/drawing/2014/main" id="{D4D1D503-59DF-3042-B8CA-51428AE915F4}"/>
              </a:ext>
            </a:extLst>
          </p:cNvPr>
          <p:cNvSpPr/>
          <p:nvPr/>
        </p:nvSpPr>
        <p:spPr>
          <a:xfrm>
            <a:off x="1572641" y="1467338"/>
            <a:ext cx="1187078" cy="748161"/>
          </a:xfrm>
          <a:prstGeom prst="roundRect">
            <a:avLst/>
          </a:prstGeom>
          <a:solidFill>
            <a:schemeClr val="tx2">
              <a:lumMod val="60000"/>
              <a:lumOff val="40000"/>
            </a:schemeClr>
          </a:solidFill>
          <a:ln w="38100">
            <a:gradFill flip="none" rotWithShape="1">
              <a:gsLst>
                <a:gs pos="0">
                  <a:schemeClr val="tx1">
                    <a:lumMod val="50000"/>
                    <a:lumOff val="50000"/>
                  </a:schemeClr>
                </a:gs>
                <a:gs pos="27000">
                  <a:schemeClr val="tx1">
                    <a:lumMod val="50000"/>
                    <a:lumOff val="50000"/>
                  </a:schemeClr>
                </a:gs>
                <a:gs pos="75000">
                  <a:schemeClr val="tx1">
                    <a:lumMod val="85000"/>
                    <a:lumOff val="15000"/>
                  </a:schemeClr>
                </a:gs>
                <a:gs pos="97000">
                  <a:schemeClr val="bg2">
                    <a:lumMod val="10000"/>
                  </a:schemeClr>
                </a:gs>
              </a:gsLst>
              <a:path path="shape">
                <a:fillToRect l="50000" t="50000" r="50000" b="50000"/>
              </a:path>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2400" b="1" dirty="0"/>
              <a:t>PACS</a:t>
            </a:r>
            <a:endParaRPr lang="zh-TW" altLang="en-US" b="1" dirty="0"/>
          </a:p>
        </p:txBody>
      </p:sp>
      <p:sp>
        <p:nvSpPr>
          <p:cNvPr id="25" name="圓角矩形 24">
            <a:extLst>
              <a:ext uri="{FF2B5EF4-FFF2-40B4-BE49-F238E27FC236}">
                <a16:creationId xmlns:a16="http://schemas.microsoft.com/office/drawing/2014/main" id="{715D4C2C-886E-054F-B473-83FE908CCEF3}"/>
              </a:ext>
            </a:extLst>
          </p:cNvPr>
          <p:cNvSpPr/>
          <p:nvPr/>
        </p:nvSpPr>
        <p:spPr>
          <a:xfrm>
            <a:off x="701024" y="3220031"/>
            <a:ext cx="1187078" cy="748161"/>
          </a:xfrm>
          <a:prstGeom prst="roundRect">
            <a:avLst/>
          </a:prstGeom>
          <a:solidFill>
            <a:schemeClr val="tx2">
              <a:lumMod val="60000"/>
              <a:lumOff val="40000"/>
            </a:schemeClr>
          </a:solidFill>
          <a:ln w="38100">
            <a:gradFill flip="none" rotWithShape="1">
              <a:gsLst>
                <a:gs pos="0">
                  <a:schemeClr val="tx1">
                    <a:lumMod val="50000"/>
                    <a:lumOff val="50000"/>
                  </a:schemeClr>
                </a:gs>
                <a:gs pos="27000">
                  <a:schemeClr val="tx1">
                    <a:lumMod val="50000"/>
                    <a:lumOff val="50000"/>
                  </a:schemeClr>
                </a:gs>
                <a:gs pos="75000">
                  <a:schemeClr val="tx1">
                    <a:lumMod val="85000"/>
                    <a:lumOff val="15000"/>
                  </a:schemeClr>
                </a:gs>
                <a:gs pos="97000">
                  <a:schemeClr val="bg2">
                    <a:lumMod val="10000"/>
                  </a:schemeClr>
                </a:gs>
              </a:gsLst>
              <a:path path="shape">
                <a:fillToRect l="50000" t="50000" r="50000" b="50000"/>
              </a:path>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2400" b="1" dirty="0"/>
              <a:t>HIS</a:t>
            </a:r>
            <a:endParaRPr lang="zh-TW" altLang="en-US" b="1" dirty="0"/>
          </a:p>
        </p:txBody>
      </p:sp>
      <p:sp>
        <p:nvSpPr>
          <p:cNvPr id="26" name="圓角矩形 25">
            <a:extLst>
              <a:ext uri="{FF2B5EF4-FFF2-40B4-BE49-F238E27FC236}">
                <a16:creationId xmlns:a16="http://schemas.microsoft.com/office/drawing/2014/main" id="{CE3C6DE2-E252-804F-B55D-585942B9E816}"/>
              </a:ext>
            </a:extLst>
          </p:cNvPr>
          <p:cNvSpPr/>
          <p:nvPr/>
        </p:nvSpPr>
        <p:spPr>
          <a:xfrm>
            <a:off x="1420238" y="4836539"/>
            <a:ext cx="1685661" cy="748161"/>
          </a:xfrm>
          <a:prstGeom prst="roundRect">
            <a:avLst/>
          </a:prstGeom>
          <a:solidFill>
            <a:schemeClr val="tx2">
              <a:lumMod val="60000"/>
              <a:lumOff val="40000"/>
            </a:schemeClr>
          </a:solidFill>
          <a:ln w="38100">
            <a:gradFill flip="none" rotWithShape="1">
              <a:gsLst>
                <a:gs pos="0">
                  <a:schemeClr val="tx1">
                    <a:lumMod val="50000"/>
                    <a:lumOff val="50000"/>
                  </a:schemeClr>
                </a:gs>
                <a:gs pos="27000">
                  <a:schemeClr val="tx1">
                    <a:lumMod val="50000"/>
                    <a:lumOff val="50000"/>
                  </a:schemeClr>
                </a:gs>
                <a:gs pos="75000">
                  <a:schemeClr val="tx1">
                    <a:lumMod val="85000"/>
                    <a:lumOff val="15000"/>
                  </a:schemeClr>
                </a:gs>
                <a:gs pos="97000">
                  <a:schemeClr val="bg2">
                    <a:lumMod val="10000"/>
                  </a:schemeClr>
                </a:gs>
              </a:gsLst>
              <a:path path="shape">
                <a:fillToRect l="50000" t="50000" r="50000" b="50000"/>
              </a:path>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2400" b="1" dirty="0"/>
              <a:t>EHR/EMR Database</a:t>
            </a:r>
            <a:endParaRPr lang="zh-TW" altLang="en-US" b="1" dirty="0"/>
          </a:p>
        </p:txBody>
      </p:sp>
      <p:sp>
        <p:nvSpPr>
          <p:cNvPr id="30" name="圓角矩形 29">
            <a:extLst>
              <a:ext uri="{FF2B5EF4-FFF2-40B4-BE49-F238E27FC236}">
                <a16:creationId xmlns:a16="http://schemas.microsoft.com/office/drawing/2014/main" id="{51DC5023-7886-EC43-81A5-45789A76D2D5}"/>
              </a:ext>
            </a:extLst>
          </p:cNvPr>
          <p:cNvSpPr/>
          <p:nvPr/>
        </p:nvSpPr>
        <p:spPr>
          <a:xfrm>
            <a:off x="6137677" y="4520494"/>
            <a:ext cx="1183342" cy="482679"/>
          </a:xfrm>
          <a:prstGeom prst="roundRect">
            <a:avLst/>
          </a:prstGeom>
          <a:solidFill>
            <a:schemeClr val="accent5"/>
          </a:solidFill>
          <a:ln w="38100">
            <a:gradFill flip="none" rotWithShape="1">
              <a:gsLst>
                <a:gs pos="0">
                  <a:schemeClr val="tx1">
                    <a:lumMod val="50000"/>
                    <a:lumOff val="50000"/>
                  </a:schemeClr>
                </a:gs>
                <a:gs pos="27000">
                  <a:schemeClr val="tx1">
                    <a:lumMod val="50000"/>
                    <a:lumOff val="50000"/>
                  </a:schemeClr>
                </a:gs>
                <a:gs pos="75000">
                  <a:schemeClr val="tx1">
                    <a:lumMod val="85000"/>
                    <a:lumOff val="15000"/>
                  </a:schemeClr>
                </a:gs>
                <a:gs pos="97000">
                  <a:schemeClr val="bg2">
                    <a:lumMod val="10000"/>
                  </a:schemeClr>
                </a:gs>
              </a:gsLst>
              <a:path path="shape">
                <a:fillToRect l="50000" t="50000" r="50000" b="50000"/>
              </a:path>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1600" dirty="0"/>
              <a:t>Physicians </a:t>
            </a:r>
            <a:endParaRPr lang="zh-TW" altLang="en-US" sz="1600" dirty="0"/>
          </a:p>
        </p:txBody>
      </p:sp>
      <p:sp>
        <p:nvSpPr>
          <p:cNvPr id="31" name="圓角矩形 30">
            <a:extLst>
              <a:ext uri="{FF2B5EF4-FFF2-40B4-BE49-F238E27FC236}">
                <a16:creationId xmlns:a16="http://schemas.microsoft.com/office/drawing/2014/main" id="{9E6B65F8-0C24-F246-9700-C813B7778838}"/>
              </a:ext>
            </a:extLst>
          </p:cNvPr>
          <p:cNvSpPr/>
          <p:nvPr/>
        </p:nvSpPr>
        <p:spPr>
          <a:xfrm>
            <a:off x="10219766" y="1756051"/>
            <a:ext cx="1149599" cy="630060"/>
          </a:xfrm>
          <a:prstGeom prst="roundRect">
            <a:avLst/>
          </a:prstGeom>
          <a:solidFill>
            <a:schemeClr val="accent5"/>
          </a:solidFill>
          <a:ln w="38100">
            <a:gradFill flip="none" rotWithShape="1">
              <a:gsLst>
                <a:gs pos="0">
                  <a:schemeClr val="tx1">
                    <a:lumMod val="50000"/>
                    <a:lumOff val="50000"/>
                  </a:schemeClr>
                </a:gs>
                <a:gs pos="27000">
                  <a:schemeClr val="tx1">
                    <a:lumMod val="50000"/>
                    <a:lumOff val="50000"/>
                  </a:schemeClr>
                </a:gs>
                <a:gs pos="75000">
                  <a:schemeClr val="tx1">
                    <a:lumMod val="85000"/>
                    <a:lumOff val="15000"/>
                  </a:schemeClr>
                </a:gs>
                <a:gs pos="97000">
                  <a:schemeClr val="bg2">
                    <a:lumMod val="10000"/>
                  </a:schemeClr>
                </a:gs>
              </a:gsLst>
              <a:path path="shape">
                <a:fillToRect l="50000" t="50000" r="50000" b="50000"/>
              </a:path>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1600" dirty="0"/>
              <a:t>Nursing station</a:t>
            </a:r>
            <a:endParaRPr lang="zh-TW" altLang="en-US" sz="1600" dirty="0"/>
          </a:p>
        </p:txBody>
      </p:sp>
      <p:sp>
        <p:nvSpPr>
          <p:cNvPr id="35" name="圓角矩形 34">
            <a:extLst>
              <a:ext uri="{FF2B5EF4-FFF2-40B4-BE49-F238E27FC236}">
                <a16:creationId xmlns:a16="http://schemas.microsoft.com/office/drawing/2014/main" id="{DACF0D23-6338-AD46-8CFB-952704ADF46A}"/>
              </a:ext>
            </a:extLst>
          </p:cNvPr>
          <p:cNvSpPr/>
          <p:nvPr/>
        </p:nvSpPr>
        <p:spPr>
          <a:xfrm>
            <a:off x="6171420" y="5256998"/>
            <a:ext cx="1149599" cy="630060"/>
          </a:xfrm>
          <a:prstGeom prst="roundRect">
            <a:avLst/>
          </a:prstGeom>
          <a:solidFill>
            <a:schemeClr val="accent5"/>
          </a:solidFill>
          <a:ln w="38100">
            <a:gradFill flip="none" rotWithShape="1">
              <a:gsLst>
                <a:gs pos="0">
                  <a:schemeClr val="tx1">
                    <a:lumMod val="50000"/>
                    <a:lumOff val="50000"/>
                  </a:schemeClr>
                </a:gs>
                <a:gs pos="27000">
                  <a:schemeClr val="tx1">
                    <a:lumMod val="50000"/>
                    <a:lumOff val="50000"/>
                  </a:schemeClr>
                </a:gs>
                <a:gs pos="75000">
                  <a:schemeClr val="tx1">
                    <a:lumMod val="85000"/>
                    <a:lumOff val="15000"/>
                  </a:schemeClr>
                </a:gs>
                <a:gs pos="97000">
                  <a:schemeClr val="bg2">
                    <a:lumMod val="10000"/>
                  </a:schemeClr>
                </a:gs>
              </a:gsLst>
              <a:path path="shape">
                <a:fillToRect l="50000" t="50000" r="50000" b="50000"/>
              </a:path>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1600" dirty="0"/>
              <a:t>Nursing station</a:t>
            </a:r>
            <a:endParaRPr lang="zh-TW" altLang="en-US" sz="1600" dirty="0"/>
          </a:p>
        </p:txBody>
      </p:sp>
      <p:cxnSp>
        <p:nvCxnSpPr>
          <p:cNvPr id="36" name="直線單箭頭接點 33">
            <a:extLst>
              <a:ext uri="{FF2B5EF4-FFF2-40B4-BE49-F238E27FC236}">
                <a16:creationId xmlns:a16="http://schemas.microsoft.com/office/drawing/2014/main" id="{509D4A2B-E373-114B-96AF-9D1AB87CFA4D}"/>
              </a:ext>
            </a:extLst>
          </p:cNvPr>
          <p:cNvCxnSpPr>
            <a:cxnSpLocks/>
            <a:stCxn id="16" idx="1"/>
            <a:endCxn id="35" idx="3"/>
          </p:cNvCxnSpPr>
          <p:nvPr/>
        </p:nvCxnSpPr>
        <p:spPr>
          <a:xfrm flipH="1">
            <a:off x="7321019" y="5077662"/>
            <a:ext cx="342249" cy="494366"/>
          </a:xfrm>
          <a:prstGeom prst="straightConnector1">
            <a:avLst/>
          </a:prstGeom>
          <a:ln w="44450">
            <a:solidFill>
              <a:srgbClr val="00B050"/>
            </a:solidFill>
            <a:tailEnd type="none" w="lg" len="lg"/>
          </a:ln>
        </p:spPr>
        <p:style>
          <a:lnRef idx="1">
            <a:schemeClr val="accent1"/>
          </a:lnRef>
          <a:fillRef idx="0">
            <a:schemeClr val="accent1"/>
          </a:fillRef>
          <a:effectRef idx="0">
            <a:schemeClr val="accent1"/>
          </a:effectRef>
          <a:fontRef idx="minor">
            <a:schemeClr val="tx1"/>
          </a:fontRef>
        </p:style>
      </p:cxnSp>
      <p:cxnSp>
        <p:nvCxnSpPr>
          <p:cNvPr id="6" name="直線單箭頭接點 17">
            <a:extLst>
              <a:ext uri="{FF2B5EF4-FFF2-40B4-BE49-F238E27FC236}">
                <a16:creationId xmlns:a16="http://schemas.microsoft.com/office/drawing/2014/main" id="{AE86975A-3E4F-304D-98D7-C5E9E6DED74C}"/>
              </a:ext>
            </a:extLst>
          </p:cNvPr>
          <p:cNvCxnSpPr>
            <a:cxnSpLocks/>
          </p:cNvCxnSpPr>
          <p:nvPr/>
        </p:nvCxnSpPr>
        <p:spPr>
          <a:xfrm flipH="1">
            <a:off x="5579154" y="3625435"/>
            <a:ext cx="1005326" cy="0"/>
          </a:xfrm>
          <a:prstGeom prst="straightConnector1">
            <a:avLst/>
          </a:prstGeom>
          <a:ln w="44450">
            <a:solidFill>
              <a:srgbClr val="00B050"/>
            </a:solidFill>
            <a:tailEnd type="oval" w="lg" len="lg"/>
          </a:ln>
        </p:spPr>
        <p:style>
          <a:lnRef idx="1">
            <a:schemeClr val="accent1"/>
          </a:lnRef>
          <a:fillRef idx="0">
            <a:schemeClr val="accent1"/>
          </a:fillRef>
          <a:effectRef idx="0">
            <a:schemeClr val="accent1"/>
          </a:effectRef>
          <a:fontRef idx="minor">
            <a:schemeClr val="tx1"/>
          </a:fontRef>
        </p:style>
      </p:cxnSp>
      <p:sp>
        <p:nvSpPr>
          <p:cNvPr id="80" name="文字方塊 79">
            <a:extLst>
              <a:ext uri="{FF2B5EF4-FFF2-40B4-BE49-F238E27FC236}">
                <a16:creationId xmlns:a16="http://schemas.microsoft.com/office/drawing/2014/main" id="{A082F21E-D8C0-DD4C-A616-8FDE2B47C6A8}"/>
              </a:ext>
            </a:extLst>
          </p:cNvPr>
          <p:cNvSpPr txBox="1"/>
          <p:nvPr/>
        </p:nvSpPr>
        <p:spPr>
          <a:xfrm>
            <a:off x="3949035" y="1217633"/>
            <a:ext cx="2984278" cy="584775"/>
          </a:xfrm>
          <a:prstGeom prst="rect">
            <a:avLst/>
          </a:prstGeom>
          <a:noFill/>
        </p:spPr>
        <p:txBody>
          <a:bodyPr wrap="none" rtlCol="0">
            <a:spAutoFit/>
          </a:bodyPr>
          <a:lstStyle/>
          <a:p>
            <a:r>
              <a:rPr kumimoji="1" lang="en-US" altLang="zh-TW" sz="3200" b="1" u="sng" dirty="0">
                <a:solidFill>
                  <a:srgbClr val="0432FF"/>
                </a:solidFill>
              </a:rPr>
              <a:t>Clinical Engineer</a:t>
            </a:r>
            <a:endParaRPr kumimoji="1" lang="zh-TW" altLang="en-US" sz="3200" b="1" u="sng" dirty="0">
              <a:solidFill>
                <a:srgbClr val="0432FF"/>
              </a:solidFill>
            </a:endParaRPr>
          </a:p>
        </p:txBody>
      </p:sp>
    </p:spTree>
    <p:extLst>
      <p:ext uri="{BB962C8B-B14F-4D97-AF65-F5344CB8AC3E}">
        <p14:creationId xmlns:p14="http://schemas.microsoft.com/office/powerpoint/2010/main" val="33869787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6617" y="814072"/>
            <a:ext cx="12191999" cy="615602"/>
          </a:xfrm>
        </p:spPr>
        <p:txBody>
          <a:bodyPr>
            <a:noAutofit/>
          </a:bodyPr>
          <a:lstStyle/>
          <a:p>
            <a:pPr algn="ctr"/>
            <a:r>
              <a:rPr lang="en-US" altLang="zh-TW" sz="4000" b="1" dirty="0">
                <a:latin typeface="+mn-lt"/>
              </a:rPr>
              <a:t>Duties of CE Managing on Med. Devices in Hospital </a:t>
            </a:r>
            <a:endParaRPr lang="zh-TW" altLang="en-US" sz="4000" b="1" dirty="0">
              <a:latin typeface="+mn-lt"/>
            </a:endParaRPr>
          </a:p>
        </p:txBody>
      </p:sp>
      <p:grpSp>
        <p:nvGrpSpPr>
          <p:cNvPr id="3" name="群組 2"/>
          <p:cNvGrpSpPr/>
          <p:nvPr/>
        </p:nvGrpSpPr>
        <p:grpSpPr>
          <a:xfrm>
            <a:off x="3364192" y="3287399"/>
            <a:ext cx="4988863" cy="1260597"/>
            <a:chOff x="1965514" y="3487299"/>
            <a:chExt cx="5432438" cy="1027499"/>
          </a:xfrm>
        </p:grpSpPr>
        <p:sp>
          <p:nvSpPr>
            <p:cNvPr id="6" name="文字方塊 5"/>
            <p:cNvSpPr txBox="1"/>
            <p:nvPr/>
          </p:nvSpPr>
          <p:spPr>
            <a:xfrm>
              <a:off x="2790022" y="3487299"/>
              <a:ext cx="3625639" cy="677337"/>
            </a:xfrm>
            <a:prstGeom prst="rect">
              <a:avLst/>
            </a:prstGeom>
            <a:noFill/>
          </p:spPr>
          <p:txBody>
            <a:bodyPr wrap="square" rtlCol="0">
              <a:spAutoFit/>
            </a:bodyPr>
            <a:lstStyle/>
            <a:p>
              <a:pPr algn="ctr"/>
              <a:r>
                <a:rPr lang="en-US" altLang="zh-TW" sz="2400" dirty="0">
                  <a:solidFill>
                    <a:prstClr val="black"/>
                  </a:solidFill>
                  <a:latin typeface="Calibri"/>
                  <a:ea typeface="新細明體"/>
                </a:rPr>
                <a:t>Operational  Technology Administrative Structure </a:t>
              </a:r>
              <a:endParaRPr lang="zh-TW" altLang="zh-TW" sz="2400" dirty="0">
                <a:solidFill>
                  <a:prstClr val="black"/>
                </a:solidFill>
                <a:latin typeface="Calibri"/>
                <a:ea typeface="新細明體"/>
              </a:endParaRPr>
            </a:p>
          </p:txBody>
        </p:sp>
        <p:sp>
          <p:nvSpPr>
            <p:cNvPr id="7" name="文字方塊 6"/>
            <p:cNvSpPr txBox="1"/>
            <p:nvPr/>
          </p:nvSpPr>
          <p:spPr>
            <a:xfrm>
              <a:off x="1965514" y="4188673"/>
              <a:ext cx="5432438" cy="326125"/>
            </a:xfrm>
            <a:prstGeom prst="rect">
              <a:avLst/>
            </a:prstGeom>
            <a:noFill/>
          </p:spPr>
          <p:txBody>
            <a:bodyPr wrap="square" rtlCol="0">
              <a:spAutoFit/>
            </a:bodyPr>
            <a:lstStyle/>
            <a:p>
              <a:pPr algn="ctr"/>
              <a:r>
                <a:rPr lang="en-US" altLang="zh-TW" sz="2000" dirty="0">
                  <a:solidFill>
                    <a:srgbClr val="FF0000"/>
                  </a:solidFill>
                  <a:latin typeface="Calibri"/>
                  <a:ea typeface="新細明體"/>
                </a:rPr>
                <a:t>( Based on the annual objective in hospital ) </a:t>
              </a:r>
              <a:endParaRPr lang="zh-TW" altLang="en-US" sz="2000" dirty="0">
                <a:solidFill>
                  <a:srgbClr val="FF0000"/>
                </a:solidFill>
                <a:latin typeface="標楷體" panose="03000509000000000000" pitchFamily="65" charset="-120"/>
                <a:ea typeface="標楷體" panose="03000509000000000000" pitchFamily="65" charset="-120"/>
              </a:endParaRPr>
            </a:p>
          </p:txBody>
        </p:sp>
      </p:grpSp>
      <p:sp>
        <p:nvSpPr>
          <p:cNvPr id="8" name="文字方塊 7"/>
          <p:cNvSpPr txBox="1"/>
          <p:nvPr/>
        </p:nvSpPr>
        <p:spPr>
          <a:xfrm>
            <a:off x="4319747" y="1467353"/>
            <a:ext cx="3556337" cy="1508105"/>
          </a:xfrm>
          <a:prstGeom prst="rect">
            <a:avLst/>
          </a:prstGeom>
          <a:noFill/>
        </p:spPr>
        <p:txBody>
          <a:bodyPr wrap="square" rtlCol="0">
            <a:spAutoFit/>
          </a:bodyPr>
          <a:lstStyle/>
          <a:p>
            <a:r>
              <a:rPr lang="en-US" altLang="zh-TW" sz="2000" u="sng" dirty="0">
                <a:solidFill>
                  <a:srgbClr val="0000FF"/>
                </a:solidFill>
                <a:latin typeface="Calibri Light"/>
                <a:ea typeface="新細明體"/>
              </a:rPr>
              <a:t>Devices Budget </a:t>
            </a:r>
          </a:p>
          <a:p>
            <a:r>
              <a:rPr lang="en-US" altLang="zh-TW" sz="1200" dirty="0">
                <a:solidFill>
                  <a:prstClr val="black"/>
                </a:solidFill>
                <a:latin typeface="Calibri"/>
                <a:ea typeface="新細明體"/>
              </a:rPr>
              <a:t>Budget, Non –Budgeting Reviewing Regulation </a:t>
            </a:r>
            <a:endParaRPr lang="zh-TW" altLang="zh-TW" sz="1200" dirty="0">
              <a:solidFill>
                <a:prstClr val="black"/>
              </a:solidFill>
              <a:latin typeface="Calibri"/>
              <a:ea typeface="新細明體"/>
            </a:endParaRPr>
          </a:p>
          <a:p>
            <a:r>
              <a:rPr lang="en-US" altLang="zh-TW" sz="1200" dirty="0">
                <a:solidFill>
                  <a:srgbClr val="FF6600"/>
                </a:solidFill>
                <a:latin typeface="Calibri"/>
                <a:ea typeface="新細明體"/>
              </a:rPr>
              <a:t>System</a:t>
            </a:r>
            <a:r>
              <a:rPr lang="en-US" altLang="zh-TW" sz="1200" dirty="0">
                <a:solidFill>
                  <a:prstClr val="black"/>
                </a:solidFill>
                <a:latin typeface="Calibri"/>
                <a:ea typeface="新細明體"/>
              </a:rPr>
              <a:t>: E-budget system </a:t>
            </a:r>
            <a:endParaRPr lang="zh-TW" altLang="zh-TW" sz="1200" dirty="0">
              <a:solidFill>
                <a:prstClr val="black"/>
              </a:solidFill>
              <a:latin typeface="Calibri"/>
              <a:ea typeface="新細明體"/>
            </a:endParaRPr>
          </a:p>
          <a:p>
            <a:r>
              <a:rPr lang="en-US" altLang="zh-TW" sz="1200" dirty="0">
                <a:solidFill>
                  <a:srgbClr val="FF6600"/>
                </a:solidFill>
                <a:latin typeface="Calibri"/>
                <a:ea typeface="新細明體"/>
              </a:rPr>
              <a:t>Record</a:t>
            </a:r>
            <a:r>
              <a:rPr lang="en-US" altLang="zh-TW" sz="1200" dirty="0">
                <a:solidFill>
                  <a:prstClr val="black"/>
                </a:solidFill>
                <a:latin typeface="Calibri"/>
                <a:ea typeface="新細明體"/>
              </a:rPr>
              <a:t>: Medical Devices Budget Reviewing Case </a:t>
            </a:r>
            <a:endParaRPr lang="zh-TW" altLang="zh-TW" sz="1200" dirty="0">
              <a:solidFill>
                <a:prstClr val="black"/>
              </a:solidFill>
              <a:latin typeface="Calibri"/>
              <a:ea typeface="新細明體"/>
            </a:endParaRPr>
          </a:p>
          <a:p>
            <a:r>
              <a:rPr lang="en-US" altLang="zh-TW" sz="1200" dirty="0">
                <a:solidFill>
                  <a:prstClr val="black"/>
                </a:solidFill>
                <a:latin typeface="Calibri"/>
                <a:ea typeface="新細明體"/>
              </a:rPr>
              <a:t>Medical Devices Budget Panel Record </a:t>
            </a:r>
            <a:r>
              <a:rPr lang="zh-TW" altLang="en-US" sz="1200" dirty="0">
                <a:solidFill>
                  <a:srgbClr val="4BACC6"/>
                </a:solidFill>
                <a:latin typeface="標楷體" panose="03000509000000000000" pitchFamily="65" charset="-120"/>
                <a:ea typeface="標楷體" panose="03000509000000000000" pitchFamily="65" charset="-120"/>
              </a:rPr>
              <a:t>     </a:t>
            </a:r>
            <a:r>
              <a:rPr lang="en-US" altLang="zh-TW" sz="1200" dirty="0">
                <a:solidFill>
                  <a:srgbClr val="FF0000"/>
                </a:solidFill>
                <a:latin typeface="Calibri"/>
                <a:ea typeface="新細明體"/>
              </a:rPr>
              <a:t>Improvement</a:t>
            </a:r>
            <a:r>
              <a:rPr lang="en-US" altLang="zh-TW" sz="1200" dirty="0">
                <a:solidFill>
                  <a:prstClr val="black"/>
                </a:solidFill>
                <a:latin typeface="Calibri"/>
                <a:ea typeface="新細明體"/>
              </a:rPr>
              <a:t>: BME department proposal </a:t>
            </a:r>
            <a:endParaRPr lang="zh-TW" altLang="zh-TW" sz="1200" dirty="0">
              <a:solidFill>
                <a:prstClr val="black"/>
              </a:solidFill>
              <a:latin typeface="Calibri"/>
              <a:ea typeface="新細明體"/>
            </a:endParaRPr>
          </a:p>
          <a:p>
            <a:r>
              <a:rPr lang="en-US" altLang="zh-TW" sz="1200" dirty="0">
                <a:solidFill>
                  <a:prstClr val="black"/>
                </a:solidFill>
                <a:latin typeface="Calibri"/>
                <a:ea typeface="新細明體"/>
              </a:rPr>
              <a:t> </a:t>
            </a:r>
            <a:endParaRPr lang="zh-TW" altLang="zh-TW" sz="1200" dirty="0">
              <a:solidFill>
                <a:prstClr val="black"/>
              </a:solidFill>
              <a:latin typeface="Calibri"/>
              <a:ea typeface="新細明體"/>
            </a:endParaRPr>
          </a:p>
        </p:txBody>
      </p:sp>
      <p:sp>
        <p:nvSpPr>
          <p:cNvPr id="9" name="文字方塊 8"/>
          <p:cNvSpPr txBox="1"/>
          <p:nvPr/>
        </p:nvSpPr>
        <p:spPr>
          <a:xfrm>
            <a:off x="7612664" y="2953289"/>
            <a:ext cx="3990776" cy="1138773"/>
          </a:xfrm>
          <a:prstGeom prst="rect">
            <a:avLst/>
          </a:prstGeom>
          <a:noFill/>
        </p:spPr>
        <p:txBody>
          <a:bodyPr wrap="square" rtlCol="0">
            <a:spAutoFit/>
          </a:bodyPr>
          <a:lstStyle/>
          <a:p>
            <a:r>
              <a:rPr lang="en-US" altLang="zh-TW" sz="2000" u="sng" dirty="0">
                <a:solidFill>
                  <a:srgbClr val="0000FF"/>
                </a:solidFill>
                <a:latin typeface="Calibri Light"/>
                <a:ea typeface="新細明體"/>
              </a:rPr>
              <a:t>Procurement Evaluation</a:t>
            </a:r>
          </a:p>
          <a:p>
            <a:r>
              <a:rPr lang="en-US" altLang="zh-TW" sz="1200" dirty="0">
                <a:solidFill>
                  <a:prstClr val="black"/>
                </a:solidFill>
                <a:latin typeface="Calibri"/>
                <a:ea typeface="新細明體"/>
              </a:rPr>
              <a:t>Procurement Evaluation Regulation </a:t>
            </a:r>
            <a:endParaRPr lang="zh-TW" altLang="zh-TW" sz="1200" dirty="0">
              <a:solidFill>
                <a:prstClr val="black"/>
              </a:solidFill>
              <a:latin typeface="Calibri"/>
              <a:ea typeface="新細明體"/>
            </a:endParaRPr>
          </a:p>
          <a:p>
            <a:r>
              <a:rPr lang="en-US" altLang="zh-TW" sz="1200" dirty="0">
                <a:solidFill>
                  <a:srgbClr val="FF6600"/>
                </a:solidFill>
                <a:latin typeface="Calibri"/>
                <a:ea typeface="新細明體"/>
              </a:rPr>
              <a:t>System</a:t>
            </a:r>
            <a:r>
              <a:rPr lang="en-US" altLang="zh-TW" sz="1200" dirty="0">
                <a:solidFill>
                  <a:prstClr val="black"/>
                </a:solidFill>
                <a:latin typeface="Calibri"/>
                <a:ea typeface="新細明體"/>
              </a:rPr>
              <a:t>: Medical Devices Administrative Information System </a:t>
            </a:r>
            <a:endParaRPr lang="zh-TW" altLang="zh-TW" sz="1200" dirty="0">
              <a:solidFill>
                <a:prstClr val="black"/>
              </a:solidFill>
              <a:latin typeface="Calibri"/>
              <a:ea typeface="新細明體"/>
            </a:endParaRPr>
          </a:p>
          <a:p>
            <a:r>
              <a:rPr lang="en-US" altLang="zh-TW" sz="1200" dirty="0">
                <a:solidFill>
                  <a:srgbClr val="FF6600"/>
                </a:solidFill>
                <a:latin typeface="Calibri"/>
                <a:ea typeface="新細明體"/>
              </a:rPr>
              <a:t>Record</a:t>
            </a:r>
            <a:r>
              <a:rPr lang="en-US" altLang="zh-TW" sz="1200" dirty="0">
                <a:solidFill>
                  <a:prstClr val="black"/>
                </a:solidFill>
                <a:latin typeface="Calibri"/>
                <a:ea typeface="新細明體"/>
              </a:rPr>
              <a:t>: specification, assessment table</a:t>
            </a:r>
            <a:endParaRPr lang="zh-TW" altLang="zh-TW" sz="1200" dirty="0">
              <a:solidFill>
                <a:prstClr val="black"/>
              </a:solidFill>
              <a:latin typeface="Calibri"/>
              <a:ea typeface="新細明體"/>
            </a:endParaRPr>
          </a:p>
          <a:p>
            <a:r>
              <a:rPr lang="en-US" altLang="zh-TW" sz="1200" dirty="0">
                <a:solidFill>
                  <a:srgbClr val="FF6600"/>
                </a:solidFill>
                <a:latin typeface="Calibri"/>
                <a:ea typeface="新細明體"/>
              </a:rPr>
              <a:t>Improvement</a:t>
            </a:r>
            <a:r>
              <a:rPr lang="en-US" altLang="zh-TW" sz="1200" dirty="0">
                <a:solidFill>
                  <a:prstClr val="black"/>
                </a:solidFill>
                <a:latin typeface="Calibri"/>
                <a:ea typeface="新細明體"/>
              </a:rPr>
              <a:t>: supplier and facility evaluation information </a:t>
            </a:r>
            <a:endParaRPr lang="zh-TW" altLang="zh-TW" sz="1200" dirty="0">
              <a:solidFill>
                <a:prstClr val="black"/>
              </a:solidFill>
              <a:latin typeface="Calibri"/>
              <a:ea typeface="新細明體"/>
            </a:endParaRPr>
          </a:p>
        </p:txBody>
      </p:sp>
      <p:sp>
        <p:nvSpPr>
          <p:cNvPr id="10" name="文字方塊 9"/>
          <p:cNvSpPr txBox="1"/>
          <p:nvPr/>
        </p:nvSpPr>
        <p:spPr>
          <a:xfrm>
            <a:off x="7009527" y="4904261"/>
            <a:ext cx="4973047" cy="1323439"/>
          </a:xfrm>
          <a:prstGeom prst="rect">
            <a:avLst/>
          </a:prstGeom>
          <a:noFill/>
        </p:spPr>
        <p:txBody>
          <a:bodyPr wrap="square" rtlCol="0">
            <a:spAutoFit/>
          </a:bodyPr>
          <a:lstStyle/>
          <a:p>
            <a:r>
              <a:rPr lang="en-US" altLang="zh-TW" sz="2000" u="sng" dirty="0">
                <a:solidFill>
                  <a:srgbClr val="0000FF"/>
                </a:solidFill>
                <a:latin typeface="Calibri Light"/>
                <a:ea typeface="新細明體"/>
              </a:rPr>
              <a:t>Device Acceptance </a:t>
            </a:r>
            <a:endParaRPr lang="zh-TW" altLang="zh-TW" sz="2000" u="sng" dirty="0">
              <a:solidFill>
                <a:srgbClr val="0000FF"/>
              </a:solidFill>
              <a:latin typeface="Calibri Light"/>
              <a:ea typeface="新細明體"/>
            </a:endParaRPr>
          </a:p>
          <a:p>
            <a:r>
              <a:rPr lang="en-US" altLang="zh-TW" sz="1200" dirty="0">
                <a:solidFill>
                  <a:prstClr val="black"/>
                </a:solidFill>
                <a:latin typeface="Calibri"/>
                <a:ea typeface="新細明體"/>
              </a:rPr>
              <a:t>Acceptance Regulation </a:t>
            </a:r>
            <a:endParaRPr lang="zh-TW" altLang="zh-TW" sz="1200" dirty="0">
              <a:solidFill>
                <a:prstClr val="black"/>
              </a:solidFill>
              <a:latin typeface="Calibri"/>
              <a:ea typeface="新細明體"/>
            </a:endParaRPr>
          </a:p>
          <a:p>
            <a:r>
              <a:rPr lang="en-US" altLang="zh-TW" sz="1200" dirty="0">
                <a:solidFill>
                  <a:prstClr val="black"/>
                </a:solidFill>
                <a:latin typeface="Calibri"/>
                <a:ea typeface="新細明體"/>
              </a:rPr>
              <a:t>Maintenance Bond Administrative Regulation </a:t>
            </a:r>
            <a:endParaRPr lang="zh-TW" altLang="zh-TW" sz="1200" dirty="0">
              <a:solidFill>
                <a:prstClr val="black"/>
              </a:solidFill>
              <a:latin typeface="Calibri"/>
              <a:ea typeface="新細明體"/>
            </a:endParaRPr>
          </a:p>
          <a:p>
            <a:r>
              <a:rPr lang="en-US" altLang="zh-TW" sz="1200" dirty="0">
                <a:solidFill>
                  <a:srgbClr val="FF6600"/>
                </a:solidFill>
                <a:latin typeface="Calibri"/>
                <a:ea typeface="新細明體"/>
              </a:rPr>
              <a:t>System</a:t>
            </a:r>
            <a:r>
              <a:rPr lang="en-US" altLang="zh-TW" sz="1200" dirty="0">
                <a:solidFill>
                  <a:prstClr val="black"/>
                </a:solidFill>
                <a:latin typeface="Calibri"/>
                <a:ea typeface="新細明體"/>
              </a:rPr>
              <a:t>: Medical Device Administrative Information System </a:t>
            </a:r>
            <a:endParaRPr lang="zh-TW" altLang="zh-TW" sz="1200" dirty="0">
              <a:solidFill>
                <a:prstClr val="black"/>
              </a:solidFill>
              <a:latin typeface="Calibri"/>
              <a:ea typeface="新細明體"/>
            </a:endParaRPr>
          </a:p>
          <a:p>
            <a:r>
              <a:rPr lang="en-US" altLang="zh-TW" sz="1200" dirty="0">
                <a:solidFill>
                  <a:srgbClr val="FF6600"/>
                </a:solidFill>
                <a:latin typeface="Calibri"/>
                <a:ea typeface="新細明體"/>
              </a:rPr>
              <a:t>Record</a:t>
            </a:r>
            <a:r>
              <a:rPr lang="en-US" altLang="zh-TW" sz="1200" dirty="0">
                <a:solidFill>
                  <a:prstClr val="black"/>
                </a:solidFill>
                <a:latin typeface="Calibri"/>
                <a:ea typeface="新細明體"/>
              </a:rPr>
              <a:t>: attendance record, information, manual, operation introduction, maintenance, form, cycle, Electrical safety, test record </a:t>
            </a:r>
            <a:endParaRPr lang="zh-TW" altLang="zh-TW" sz="1200" dirty="0">
              <a:solidFill>
                <a:prstClr val="black"/>
              </a:solidFill>
              <a:latin typeface="Calibri"/>
              <a:ea typeface="新細明體"/>
            </a:endParaRPr>
          </a:p>
        </p:txBody>
      </p:sp>
      <p:sp>
        <p:nvSpPr>
          <p:cNvPr id="11" name="文字方塊 10"/>
          <p:cNvSpPr txBox="1"/>
          <p:nvPr/>
        </p:nvSpPr>
        <p:spPr>
          <a:xfrm>
            <a:off x="1076689" y="4877076"/>
            <a:ext cx="4543433" cy="1138773"/>
          </a:xfrm>
          <a:prstGeom prst="rect">
            <a:avLst/>
          </a:prstGeom>
          <a:noFill/>
        </p:spPr>
        <p:txBody>
          <a:bodyPr wrap="square" rtlCol="0">
            <a:spAutoFit/>
          </a:bodyPr>
          <a:lstStyle/>
          <a:p>
            <a:r>
              <a:rPr lang="en-US" altLang="zh-TW" sz="2000" u="sng" dirty="0">
                <a:solidFill>
                  <a:srgbClr val="0000FF"/>
                </a:solidFill>
                <a:latin typeface="Calibri Light"/>
                <a:ea typeface="新細明體"/>
              </a:rPr>
              <a:t>Device Maintenance and Repairing </a:t>
            </a:r>
            <a:endParaRPr lang="zh-TW" altLang="zh-TW" sz="2000" u="sng" dirty="0">
              <a:solidFill>
                <a:srgbClr val="0000FF"/>
              </a:solidFill>
              <a:latin typeface="Calibri Light"/>
              <a:ea typeface="新細明體"/>
            </a:endParaRPr>
          </a:p>
          <a:p>
            <a:r>
              <a:rPr lang="en-US" altLang="zh-TW" sz="1200" dirty="0">
                <a:solidFill>
                  <a:prstClr val="black"/>
                </a:solidFill>
                <a:latin typeface="Calibri"/>
                <a:ea typeface="新細明體"/>
              </a:rPr>
              <a:t>Maintenance &amp; Repairing Application Regulations </a:t>
            </a:r>
            <a:endParaRPr lang="zh-TW" altLang="zh-TW" sz="1200" dirty="0">
              <a:solidFill>
                <a:prstClr val="black"/>
              </a:solidFill>
              <a:latin typeface="Calibri"/>
              <a:ea typeface="新細明體"/>
            </a:endParaRPr>
          </a:p>
          <a:p>
            <a:r>
              <a:rPr lang="en-US" altLang="zh-TW" sz="1200" dirty="0">
                <a:solidFill>
                  <a:srgbClr val="FF6600"/>
                </a:solidFill>
                <a:latin typeface="Calibri"/>
                <a:ea typeface="新細明體"/>
              </a:rPr>
              <a:t>System</a:t>
            </a:r>
            <a:r>
              <a:rPr lang="en-US" altLang="zh-TW" sz="1200" dirty="0">
                <a:solidFill>
                  <a:prstClr val="black"/>
                </a:solidFill>
                <a:latin typeface="Calibri"/>
                <a:ea typeface="新細明體"/>
              </a:rPr>
              <a:t>: Medical Device Administrative Information System </a:t>
            </a:r>
            <a:endParaRPr lang="zh-TW" altLang="zh-TW" sz="1200" dirty="0">
              <a:solidFill>
                <a:prstClr val="black"/>
              </a:solidFill>
              <a:latin typeface="Calibri"/>
              <a:ea typeface="新細明體"/>
            </a:endParaRPr>
          </a:p>
          <a:p>
            <a:r>
              <a:rPr lang="en-US" altLang="zh-TW" sz="1200" dirty="0">
                <a:solidFill>
                  <a:srgbClr val="FF6600"/>
                </a:solidFill>
                <a:latin typeface="Calibri"/>
                <a:ea typeface="新細明體"/>
              </a:rPr>
              <a:t>Record</a:t>
            </a:r>
            <a:r>
              <a:rPr lang="en-US" altLang="zh-TW" sz="1200" dirty="0">
                <a:solidFill>
                  <a:prstClr val="black"/>
                </a:solidFill>
                <a:latin typeface="Calibri"/>
                <a:ea typeface="新細明體"/>
              </a:rPr>
              <a:t>: Repairing and Maintenance Record, Maintenance Schedule </a:t>
            </a:r>
            <a:endParaRPr lang="zh-TW" altLang="zh-TW" sz="1200" dirty="0">
              <a:solidFill>
                <a:prstClr val="black"/>
              </a:solidFill>
              <a:latin typeface="Calibri"/>
              <a:ea typeface="新細明體"/>
            </a:endParaRPr>
          </a:p>
          <a:p>
            <a:r>
              <a:rPr lang="en-US" altLang="zh-TW" sz="1200" dirty="0">
                <a:solidFill>
                  <a:srgbClr val="FF6600"/>
                </a:solidFill>
                <a:latin typeface="Calibri"/>
                <a:ea typeface="新細明體"/>
              </a:rPr>
              <a:t>Improvement</a:t>
            </a:r>
            <a:r>
              <a:rPr lang="en-US" altLang="zh-TW" sz="1200" dirty="0">
                <a:solidFill>
                  <a:prstClr val="black"/>
                </a:solidFill>
                <a:latin typeface="Calibri"/>
                <a:ea typeface="新細明體"/>
              </a:rPr>
              <a:t>: KPI, Case </a:t>
            </a:r>
            <a:endParaRPr lang="zh-TW" altLang="zh-TW" sz="1200" dirty="0">
              <a:solidFill>
                <a:prstClr val="black"/>
              </a:solidFill>
              <a:latin typeface="Calibri"/>
              <a:ea typeface="新細明體"/>
            </a:endParaRPr>
          </a:p>
        </p:txBody>
      </p:sp>
      <p:sp>
        <p:nvSpPr>
          <p:cNvPr id="12" name="文字方塊 11"/>
          <p:cNvSpPr txBox="1"/>
          <p:nvPr/>
        </p:nvSpPr>
        <p:spPr>
          <a:xfrm>
            <a:off x="1344318" y="2994942"/>
            <a:ext cx="3013017" cy="1046440"/>
          </a:xfrm>
          <a:prstGeom prst="rect">
            <a:avLst/>
          </a:prstGeom>
          <a:noFill/>
        </p:spPr>
        <p:txBody>
          <a:bodyPr wrap="square" rtlCol="0">
            <a:spAutoFit/>
          </a:bodyPr>
          <a:lstStyle/>
          <a:p>
            <a:r>
              <a:rPr lang="en-US" altLang="zh-TW" sz="2000" u="sng" dirty="0">
                <a:solidFill>
                  <a:srgbClr val="0000FF"/>
                </a:solidFill>
                <a:latin typeface="Calibri Light"/>
                <a:ea typeface="新細明體"/>
              </a:rPr>
              <a:t>Device Unused and Discard  </a:t>
            </a:r>
            <a:endParaRPr lang="zh-TW" altLang="zh-TW" sz="2000" u="sng" dirty="0">
              <a:solidFill>
                <a:srgbClr val="0000FF"/>
              </a:solidFill>
              <a:latin typeface="Calibri Light"/>
              <a:ea typeface="新細明體"/>
            </a:endParaRPr>
          </a:p>
          <a:p>
            <a:r>
              <a:rPr lang="en-US" altLang="zh-TW" sz="1200" dirty="0">
                <a:solidFill>
                  <a:prstClr val="black"/>
                </a:solidFill>
                <a:latin typeface="Calibri"/>
                <a:ea typeface="新細明體"/>
              </a:rPr>
              <a:t>Unused and Discard Regulations </a:t>
            </a:r>
            <a:endParaRPr lang="zh-TW" altLang="zh-TW" sz="1200" dirty="0">
              <a:solidFill>
                <a:prstClr val="black"/>
              </a:solidFill>
              <a:latin typeface="Calibri"/>
              <a:ea typeface="新細明體"/>
            </a:endParaRPr>
          </a:p>
          <a:p>
            <a:r>
              <a:rPr lang="en-US" altLang="zh-TW" sz="1200" dirty="0">
                <a:solidFill>
                  <a:srgbClr val="FF6600"/>
                </a:solidFill>
                <a:latin typeface="Calibri"/>
                <a:ea typeface="新細明體"/>
              </a:rPr>
              <a:t>Record</a:t>
            </a:r>
            <a:r>
              <a:rPr lang="en-US" altLang="zh-TW" sz="1200" dirty="0">
                <a:solidFill>
                  <a:prstClr val="black"/>
                </a:solidFill>
                <a:latin typeface="Calibri"/>
                <a:ea typeface="新細明體"/>
              </a:rPr>
              <a:t>: Discard Record</a:t>
            </a:r>
            <a:endParaRPr lang="zh-TW" altLang="zh-TW" sz="1200" dirty="0">
              <a:solidFill>
                <a:prstClr val="black"/>
              </a:solidFill>
              <a:latin typeface="Calibri"/>
              <a:ea typeface="新細明體"/>
            </a:endParaRPr>
          </a:p>
          <a:p>
            <a:endParaRPr lang="zh-TW" altLang="en-US" dirty="0">
              <a:solidFill>
                <a:srgbClr val="FF0000"/>
              </a:solidFill>
              <a:latin typeface="標楷體" panose="03000509000000000000" pitchFamily="65" charset="-120"/>
              <a:ea typeface="標楷體" panose="03000509000000000000" pitchFamily="65" charset="-120"/>
            </a:endParaRPr>
          </a:p>
        </p:txBody>
      </p:sp>
      <p:sp>
        <p:nvSpPr>
          <p:cNvPr id="13" name="右彎箭號 12"/>
          <p:cNvSpPr/>
          <p:nvPr/>
        </p:nvSpPr>
        <p:spPr>
          <a:xfrm rot="5400000">
            <a:off x="7948782" y="1843131"/>
            <a:ext cx="711200" cy="1239426"/>
          </a:xfrm>
          <a:prstGeom prst="bentArrow">
            <a:avLst>
              <a:gd name="adj1" fmla="val 32035"/>
              <a:gd name="adj2" fmla="val 34673"/>
              <a:gd name="adj3" fmla="val 25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zh-TW" altLang="en-US">
              <a:solidFill>
                <a:prstClr val="black"/>
              </a:solidFill>
              <a:latin typeface="Calibri"/>
              <a:ea typeface="新細明體"/>
            </a:endParaRPr>
          </a:p>
        </p:txBody>
      </p:sp>
      <p:sp>
        <p:nvSpPr>
          <p:cNvPr id="14" name="右彎箭號 13"/>
          <p:cNvSpPr/>
          <p:nvPr/>
        </p:nvSpPr>
        <p:spPr>
          <a:xfrm>
            <a:off x="2914039" y="2013785"/>
            <a:ext cx="1255271" cy="753856"/>
          </a:xfrm>
          <a:prstGeom prst="bentArrow">
            <a:avLst>
              <a:gd name="adj1" fmla="val 32035"/>
              <a:gd name="adj2" fmla="val 34673"/>
              <a:gd name="adj3" fmla="val 25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zh-TW" altLang="en-US">
              <a:solidFill>
                <a:prstClr val="black"/>
              </a:solidFill>
              <a:latin typeface="Calibri"/>
              <a:ea typeface="新細明體"/>
            </a:endParaRPr>
          </a:p>
        </p:txBody>
      </p:sp>
      <p:sp>
        <p:nvSpPr>
          <p:cNvPr id="15" name="向下箭號 14"/>
          <p:cNvSpPr/>
          <p:nvPr/>
        </p:nvSpPr>
        <p:spPr>
          <a:xfrm>
            <a:off x="8493267" y="4183198"/>
            <a:ext cx="415538" cy="7228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zh-TW" altLang="en-US">
              <a:solidFill>
                <a:prstClr val="white"/>
              </a:solidFill>
              <a:latin typeface="Calibri"/>
              <a:ea typeface="新細明體"/>
            </a:endParaRPr>
          </a:p>
        </p:txBody>
      </p:sp>
      <p:sp>
        <p:nvSpPr>
          <p:cNvPr id="16" name="向下箭號 15"/>
          <p:cNvSpPr/>
          <p:nvPr/>
        </p:nvSpPr>
        <p:spPr>
          <a:xfrm rot="5400000">
            <a:off x="5684227" y="5132398"/>
            <a:ext cx="487680" cy="6158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zh-TW" altLang="en-US">
              <a:solidFill>
                <a:prstClr val="white"/>
              </a:solidFill>
              <a:latin typeface="Calibri"/>
              <a:ea typeface="新細明體"/>
            </a:endParaRPr>
          </a:p>
        </p:txBody>
      </p:sp>
      <p:sp>
        <p:nvSpPr>
          <p:cNvPr id="17" name="向下箭號 16"/>
          <p:cNvSpPr/>
          <p:nvPr/>
        </p:nvSpPr>
        <p:spPr>
          <a:xfrm rot="10800000">
            <a:off x="2788125" y="3960080"/>
            <a:ext cx="415538" cy="7228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zh-TW" altLang="en-US">
              <a:solidFill>
                <a:prstClr val="white"/>
              </a:solidFill>
              <a:latin typeface="Calibri"/>
              <a:ea typeface="新細明體"/>
            </a:endParaRPr>
          </a:p>
        </p:txBody>
      </p:sp>
      <p:sp>
        <p:nvSpPr>
          <p:cNvPr id="18" name="橢圓 17">
            <a:extLst>
              <a:ext uri="{FF2B5EF4-FFF2-40B4-BE49-F238E27FC236}">
                <a16:creationId xmlns:a16="http://schemas.microsoft.com/office/drawing/2014/main" id="{56A07C0B-167D-9E4E-974E-3EBFD05CB3D5}"/>
              </a:ext>
            </a:extLst>
          </p:cNvPr>
          <p:cNvSpPr/>
          <p:nvPr/>
        </p:nvSpPr>
        <p:spPr>
          <a:xfrm>
            <a:off x="6916076" y="2664815"/>
            <a:ext cx="5159947" cy="1706694"/>
          </a:xfrm>
          <a:prstGeom prst="ellipse">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TW" altLang="en-US"/>
          </a:p>
        </p:txBody>
      </p:sp>
      <p:sp>
        <p:nvSpPr>
          <p:cNvPr id="19" name="橢圓 18">
            <a:extLst>
              <a:ext uri="{FF2B5EF4-FFF2-40B4-BE49-F238E27FC236}">
                <a16:creationId xmlns:a16="http://schemas.microsoft.com/office/drawing/2014/main" id="{830D84D2-7096-4B4D-8EA2-B45510BAA8BD}"/>
              </a:ext>
            </a:extLst>
          </p:cNvPr>
          <p:cNvSpPr/>
          <p:nvPr/>
        </p:nvSpPr>
        <p:spPr>
          <a:xfrm>
            <a:off x="5970166" y="4718052"/>
            <a:ext cx="5837521" cy="1662872"/>
          </a:xfrm>
          <a:prstGeom prst="ellipse">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TW" altLang="en-US"/>
          </a:p>
        </p:txBody>
      </p:sp>
      <p:sp>
        <p:nvSpPr>
          <p:cNvPr id="20" name="橢圓 19">
            <a:extLst>
              <a:ext uri="{FF2B5EF4-FFF2-40B4-BE49-F238E27FC236}">
                <a16:creationId xmlns:a16="http://schemas.microsoft.com/office/drawing/2014/main" id="{53751904-98F4-C64B-8FAA-2F3EA14E1A2E}"/>
              </a:ext>
            </a:extLst>
          </p:cNvPr>
          <p:cNvSpPr/>
          <p:nvPr/>
        </p:nvSpPr>
        <p:spPr>
          <a:xfrm>
            <a:off x="178728" y="4430337"/>
            <a:ext cx="5147321" cy="1797363"/>
          </a:xfrm>
          <a:prstGeom prst="ellipse">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TW" altLang="en-US"/>
          </a:p>
        </p:txBody>
      </p:sp>
      <p:sp>
        <p:nvSpPr>
          <p:cNvPr id="21" name="文字方塊 20">
            <a:extLst>
              <a:ext uri="{FF2B5EF4-FFF2-40B4-BE49-F238E27FC236}">
                <a16:creationId xmlns:a16="http://schemas.microsoft.com/office/drawing/2014/main" id="{AE559774-1FB9-A24B-A80C-452AA43AD367}"/>
              </a:ext>
            </a:extLst>
          </p:cNvPr>
          <p:cNvSpPr txBox="1"/>
          <p:nvPr/>
        </p:nvSpPr>
        <p:spPr>
          <a:xfrm>
            <a:off x="10269071" y="2753234"/>
            <a:ext cx="803425" cy="400110"/>
          </a:xfrm>
          <a:prstGeom prst="rect">
            <a:avLst/>
          </a:prstGeom>
          <a:noFill/>
        </p:spPr>
        <p:txBody>
          <a:bodyPr wrap="none" rtlCol="0">
            <a:spAutoFit/>
          </a:bodyPr>
          <a:lstStyle/>
          <a:p>
            <a:r>
              <a:rPr kumimoji="1" lang="en-US" altLang="zh-TW" sz="2000" dirty="0" err="1"/>
              <a:t>SaMD</a:t>
            </a:r>
            <a:endParaRPr kumimoji="1" lang="zh-TW" altLang="en-US" sz="2000" dirty="0"/>
          </a:p>
        </p:txBody>
      </p:sp>
      <p:sp>
        <p:nvSpPr>
          <p:cNvPr id="22" name="文字方塊 21">
            <a:extLst>
              <a:ext uri="{FF2B5EF4-FFF2-40B4-BE49-F238E27FC236}">
                <a16:creationId xmlns:a16="http://schemas.microsoft.com/office/drawing/2014/main" id="{DA12EC64-6D7D-6E4C-9447-9E528271FE02}"/>
              </a:ext>
            </a:extLst>
          </p:cNvPr>
          <p:cNvSpPr txBox="1"/>
          <p:nvPr/>
        </p:nvSpPr>
        <p:spPr>
          <a:xfrm>
            <a:off x="10106301" y="4796391"/>
            <a:ext cx="803425" cy="400110"/>
          </a:xfrm>
          <a:prstGeom prst="rect">
            <a:avLst/>
          </a:prstGeom>
          <a:noFill/>
        </p:spPr>
        <p:txBody>
          <a:bodyPr wrap="none" rtlCol="0">
            <a:spAutoFit/>
          </a:bodyPr>
          <a:lstStyle/>
          <a:p>
            <a:r>
              <a:rPr kumimoji="1" lang="en-US" altLang="zh-TW" sz="2000" dirty="0" err="1"/>
              <a:t>SaMD</a:t>
            </a:r>
            <a:endParaRPr kumimoji="1" lang="zh-TW" altLang="en-US" sz="2000" dirty="0"/>
          </a:p>
        </p:txBody>
      </p:sp>
      <p:sp>
        <p:nvSpPr>
          <p:cNvPr id="23" name="文字方塊 22">
            <a:extLst>
              <a:ext uri="{FF2B5EF4-FFF2-40B4-BE49-F238E27FC236}">
                <a16:creationId xmlns:a16="http://schemas.microsoft.com/office/drawing/2014/main" id="{663D2481-81CA-1444-B5BD-B9CB1371BB72}"/>
              </a:ext>
            </a:extLst>
          </p:cNvPr>
          <p:cNvSpPr txBox="1"/>
          <p:nvPr/>
        </p:nvSpPr>
        <p:spPr>
          <a:xfrm>
            <a:off x="1321071" y="4430337"/>
            <a:ext cx="803425" cy="400110"/>
          </a:xfrm>
          <a:prstGeom prst="rect">
            <a:avLst/>
          </a:prstGeom>
          <a:noFill/>
        </p:spPr>
        <p:txBody>
          <a:bodyPr wrap="none" rtlCol="0">
            <a:spAutoFit/>
          </a:bodyPr>
          <a:lstStyle/>
          <a:p>
            <a:r>
              <a:rPr kumimoji="1" lang="en-US" altLang="zh-TW" sz="2000" dirty="0" err="1"/>
              <a:t>SaMD</a:t>
            </a:r>
            <a:endParaRPr kumimoji="1" lang="zh-TW" altLang="en-US" sz="2000" dirty="0"/>
          </a:p>
        </p:txBody>
      </p:sp>
    </p:spTree>
    <p:extLst>
      <p:ext uri="{BB962C8B-B14F-4D97-AF65-F5344CB8AC3E}">
        <p14:creationId xmlns:p14="http://schemas.microsoft.com/office/powerpoint/2010/main" val="3454045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strVal val="#ppt_w+.3"/>
                                          </p:val>
                                        </p:tav>
                                        <p:tav tm="100000">
                                          <p:val>
                                            <p:strVal val="#ppt_w"/>
                                          </p:val>
                                        </p:tav>
                                      </p:tavLst>
                                    </p:anim>
                                    <p:anim calcmode="lin" valueType="num">
                                      <p:cBhvr>
                                        <p:cTn id="8" dur="500" fill="hold"/>
                                        <p:tgtEl>
                                          <p:spTgt spid="3"/>
                                        </p:tgtEl>
                                        <p:attrNameLst>
                                          <p:attrName>ppt_h</p:attrName>
                                        </p:attrNameLst>
                                      </p:cBhvr>
                                      <p:tavLst>
                                        <p:tav tm="0">
                                          <p:val>
                                            <p:strVal val="#ppt_h"/>
                                          </p:val>
                                        </p:tav>
                                        <p:tav tm="100000">
                                          <p:val>
                                            <p:strVal val="#ppt_h"/>
                                          </p:val>
                                        </p:tav>
                                      </p:tavLst>
                                    </p:anim>
                                    <p:animEffect transition="in" filter="fade">
                                      <p:cBhvr>
                                        <p:cTn id="9" dur="500"/>
                                        <p:tgtEl>
                                          <p:spTgt spid="3"/>
                                        </p:tgtEl>
                                      </p:cBhvr>
                                    </p:animEffect>
                                  </p:childTnLst>
                                </p:cTn>
                              </p:par>
                            </p:childTnLst>
                          </p:cTn>
                        </p:par>
                        <p:par>
                          <p:cTn id="10" fill="hold">
                            <p:stCondLst>
                              <p:cond delay="500"/>
                            </p:stCondLst>
                            <p:childTnLst>
                              <p:par>
                                <p:cTn id="11" presetID="14" presetClass="entr" presetSubtype="10" fill="hold" grpId="0" nodeType="after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randombar(horizontal)">
                                      <p:cBhvr>
                                        <p:cTn id="13" dur="500"/>
                                        <p:tgtEl>
                                          <p:spTgt spid="8"/>
                                        </p:tgtEl>
                                      </p:cBhvr>
                                    </p:animEffect>
                                  </p:childTnLst>
                                </p:cTn>
                              </p:par>
                            </p:childTnLst>
                          </p:cTn>
                        </p:par>
                        <p:par>
                          <p:cTn id="14" fill="hold">
                            <p:stCondLst>
                              <p:cond delay="1000"/>
                            </p:stCondLst>
                            <p:childTnLst>
                              <p:par>
                                <p:cTn id="15" presetID="18" presetClass="entr" presetSubtype="6" fill="hold" grpId="0" nodeType="after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strips(downRight)">
                                      <p:cBhvr>
                                        <p:cTn id="17" dur="500"/>
                                        <p:tgtEl>
                                          <p:spTgt spid="13"/>
                                        </p:tgtEl>
                                      </p:cBhvr>
                                    </p:animEffect>
                                  </p:childTnLst>
                                </p:cTn>
                              </p:par>
                            </p:childTnLst>
                          </p:cTn>
                        </p:par>
                        <p:par>
                          <p:cTn id="18" fill="hold">
                            <p:stCondLst>
                              <p:cond delay="1500"/>
                            </p:stCondLst>
                            <p:childTnLst>
                              <p:par>
                                <p:cTn id="19" presetID="14" presetClass="entr" presetSubtype="10" fill="hold" grpId="0" nodeType="after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randombar(horizontal)">
                                      <p:cBhvr>
                                        <p:cTn id="21" dur="500"/>
                                        <p:tgtEl>
                                          <p:spTgt spid="9"/>
                                        </p:tgtEl>
                                      </p:cBhvr>
                                    </p:animEffect>
                                  </p:childTnLst>
                                </p:cTn>
                              </p:par>
                            </p:childTnLst>
                          </p:cTn>
                        </p:par>
                        <p:par>
                          <p:cTn id="22" fill="hold">
                            <p:stCondLst>
                              <p:cond delay="2000"/>
                            </p:stCondLst>
                            <p:childTnLst>
                              <p:par>
                                <p:cTn id="23" presetID="18" presetClass="entr" presetSubtype="12" fill="hold" grpId="0" nodeType="after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strips(downLeft)">
                                      <p:cBhvr>
                                        <p:cTn id="25" dur="500"/>
                                        <p:tgtEl>
                                          <p:spTgt spid="15"/>
                                        </p:tgtEl>
                                      </p:cBhvr>
                                    </p:animEffect>
                                  </p:childTnLst>
                                </p:cTn>
                              </p:par>
                            </p:childTnLst>
                          </p:cTn>
                        </p:par>
                        <p:par>
                          <p:cTn id="26" fill="hold">
                            <p:stCondLst>
                              <p:cond delay="2500"/>
                            </p:stCondLst>
                            <p:childTnLst>
                              <p:par>
                                <p:cTn id="27" presetID="14" presetClass="entr" presetSubtype="10" fill="hold" grpId="0" nodeType="after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randombar(horizontal)">
                                      <p:cBhvr>
                                        <p:cTn id="29" dur="500"/>
                                        <p:tgtEl>
                                          <p:spTgt spid="10"/>
                                        </p:tgtEl>
                                      </p:cBhvr>
                                    </p:animEffect>
                                  </p:childTnLst>
                                </p:cTn>
                              </p:par>
                            </p:childTnLst>
                          </p:cTn>
                        </p:par>
                        <p:par>
                          <p:cTn id="30" fill="hold">
                            <p:stCondLst>
                              <p:cond delay="3000"/>
                            </p:stCondLst>
                            <p:childTnLst>
                              <p:par>
                                <p:cTn id="31" presetID="18" presetClass="entr" presetSubtype="12" fill="hold" grpId="0" nodeType="after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strips(downLeft)">
                                      <p:cBhvr>
                                        <p:cTn id="33" dur="500"/>
                                        <p:tgtEl>
                                          <p:spTgt spid="16"/>
                                        </p:tgtEl>
                                      </p:cBhvr>
                                    </p:animEffect>
                                  </p:childTnLst>
                                </p:cTn>
                              </p:par>
                            </p:childTnLst>
                          </p:cTn>
                        </p:par>
                        <p:par>
                          <p:cTn id="34" fill="hold">
                            <p:stCondLst>
                              <p:cond delay="3500"/>
                            </p:stCondLst>
                            <p:childTnLst>
                              <p:par>
                                <p:cTn id="35" presetID="14" presetClass="entr" presetSubtype="10" fill="hold" grpId="0" nodeType="after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randombar(horizontal)">
                                      <p:cBhvr>
                                        <p:cTn id="37" dur="500"/>
                                        <p:tgtEl>
                                          <p:spTgt spid="11"/>
                                        </p:tgtEl>
                                      </p:cBhvr>
                                    </p:animEffect>
                                  </p:childTnLst>
                                </p:cTn>
                              </p:par>
                            </p:childTnLst>
                          </p:cTn>
                        </p:par>
                        <p:par>
                          <p:cTn id="38" fill="hold">
                            <p:stCondLst>
                              <p:cond delay="4000"/>
                            </p:stCondLst>
                            <p:childTnLst>
                              <p:par>
                                <p:cTn id="39" presetID="18" presetClass="entr" presetSubtype="9" fill="hold" grpId="0" nodeType="after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strips(upLeft)">
                                      <p:cBhvr>
                                        <p:cTn id="41" dur="500"/>
                                        <p:tgtEl>
                                          <p:spTgt spid="17"/>
                                        </p:tgtEl>
                                      </p:cBhvr>
                                    </p:animEffect>
                                  </p:childTnLst>
                                </p:cTn>
                              </p:par>
                            </p:childTnLst>
                          </p:cTn>
                        </p:par>
                        <p:par>
                          <p:cTn id="42" fill="hold">
                            <p:stCondLst>
                              <p:cond delay="4500"/>
                            </p:stCondLst>
                            <p:childTnLst>
                              <p:par>
                                <p:cTn id="43" presetID="14" presetClass="entr" presetSubtype="10" fill="hold" grpId="0" nodeType="afterEffect">
                                  <p:stCondLst>
                                    <p:cond delay="0"/>
                                  </p:stCondLst>
                                  <p:childTnLst>
                                    <p:set>
                                      <p:cBhvr>
                                        <p:cTn id="44" dur="1" fill="hold">
                                          <p:stCondLst>
                                            <p:cond delay="0"/>
                                          </p:stCondLst>
                                        </p:cTn>
                                        <p:tgtEl>
                                          <p:spTgt spid="12"/>
                                        </p:tgtEl>
                                        <p:attrNameLst>
                                          <p:attrName>style.visibility</p:attrName>
                                        </p:attrNameLst>
                                      </p:cBhvr>
                                      <p:to>
                                        <p:strVal val="visible"/>
                                      </p:to>
                                    </p:set>
                                    <p:animEffect transition="in" filter="randombar(horizontal)">
                                      <p:cBhvr>
                                        <p:cTn id="45" dur="500"/>
                                        <p:tgtEl>
                                          <p:spTgt spid="12"/>
                                        </p:tgtEl>
                                      </p:cBhvr>
                                    </p:animEffect>
                                  </p:childTnLst>
                                </p:cTn>
                              </p:par>
                            </p:childTnLst>
                          </p:cTn>
                        </p:par>
                        <p:par>
                          <p:cTn id="46" fill="hold">
                            <p:stCondLst>
                              <p:cond delay="5000"/>
                            </p:stCondLst>
                            <p:childTnLst>
                              <p:par>
                                <p:cTn id="47" presetID="18" presetClass="entr" presetSubtype="3" fill="hold" grpId="0" nodeType="afterEffect">
                                  <p:stCondLst>
                                    <p:cond delay="0"/>
                                  </p:stCondLst>
                                  <p:childTnLst>
                                    <p:set>
                                      <p:cBhvr>
                                        <p:cTn id="48" dur="1" fill="hold">
                                          <p:stCondLst>
                                            <p:cond delay="0"/>
                                          </p:stCondLst>
                                        </p:cTn>
                                        <p:tgtEl>
                                          <p:spTgt spid="14"/>
                                        </p:tgtEl>
                                        <p:attrNameLst>
                                          <p:attrName>style.visibility</p:attrName>
                                        </p:attrNameLst>
                                      </p:cBhvr>
                                      <p:to>
                                        <p:strVal val="visible"/>
                                      </p:to>
                                    </p:set>
                                    <p:animEffect transition="in" filter="strips(upRight)">
                                      <p:cBhvr>
                                        <p:cTn id="4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P spid="13" grpId="0" animBg="1"/>
      <p:bldP spid="14" grpId="0" animBg="1"/>
      <p:bldP spid="15" grpId="0" animBg="1"/>
      <p:bldP spid="16" grpId="0" animBg="1"/>
      <p:bldP spid="1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1">
            <a:extLst>
              <a:ext uri="{FF2B5EF4-FFF2-40B4-BE49-F238E27FC236}">
                <a16:creationId xmlns:a16="http://schemas.microsoft.com/office/drawing/2014/main" id="{C2921DBC-B429-BE43-8C1B-8B5CD45F6233}"/>
              </a:ext>
            </a:extLst>
          </p:cNvPr>
          <p:cNvSpPr txBox="1">
            <a:spLocks/>
          </p:cNvSpPr>
          <p:nvPr/>
        </p:nvSpPr>
        <p:spPr>
          <a:xfrm>
            <a:off x="710607" y="619168"/>
            <a:ext cx="10515600" cy="8601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TW" sz="2800" dirty="0">
                <a:solidFill>
                  <a:srgbClr val="0432FF"/>
                </a:solidFill>
                <a:latin typeface="+mn-lt"/>
                <a:ea typeface="微軟正黑體" panose="020B0604030504040204" pitchFamily="34" charset="-120"/>
              </a:rPr>
              <a:t>Medical equipment asset inventory and risk assessment </a:t>
            </a:r>
          </a:p>
        </p:txBody>
      </p:sp>
      <p:sp>
        <p:nvSpPr>
          <p:cNvPr id="7" name="圓角矩形 6">
            <a:extLst>
              <a:ext uri="{FF2B5EF4-FFF2-40B4-BE49-F238E27FC236}">
                <a16:creationId xmlns:a16="http://schemas.microsoft.com/office/drawing/2014/main" id="{17CA1FAF-93AC-A54F-8AFE-5AF5BAA6090B}"/>
              </a:ext>
            </a:extLst>
          </p:cNvPr>
          <p:cNvSpPr/>
          <p:nvPr/>
        </p:nvSpPr>
        <p:spPr>
          <a:xfrm>
            <a:off x="4595882" y="1268271"/>
            <a:ext cx="3107656" cy="576000"/>
          </a:xfrm>
          <a:prstGeom prst="roundRect">
            <a:avLst/>
          </a:prstGeom>
          <a:solidFill>
            <a:schemeClr val="accent5"/>
          </a:solidFill>
          <a:ln w="38100">
            <a:gradFill flip="none" rotWithShape="1">
              <a:gsLst>
                <a:gs pos="0">
                  <a:schemeClr val="tx1">
                    <a:lumMod val="50000"/>
                    <a:lumOff val="50000"/>
                  </a:schemeClr>
                </a:gs>
                <a:gs pos="27000">
                  <a:schemeClr val="tx1">
                    <a:lumMod val="50000"/>
                    <a:lumOff val="50000"/>
                  </a:schemeClr>
                </a:gs>
                <a:gs pos="75000">
                  <a:schemeClr val="tx1">
                    <a:lumMod val="85000"/>
                    <a:lumOff val="15000"/>
                  </a:schemeClr>
                </a:gs>
                <a:gs pos="97000">
                  <a:schemeClr val="bg2">
                    <a:lumMod val="10000"/>
                  </a:schemeClr>
                </a:gs>
              </a:gsLst>
              <a:path path="shape">
                <a:fillToRect l="50000" t="50000" r="50000" b="50000"/>
              </a:path>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2000" dirty="0">
                <a:latin typeface="微軟正黑體" panose="020B0604030504040204" pitchFamily="34" charset="-120"/>
                <a:ea typeface="微軟正黑體" panose="020B0604030504040204" pitchFamily="34" charset="-120"/>
              </a:rPr>
              <a:t>Medical device Identification</a:t>
            </a:r>
            <a:endParaRPr lang="zh-TW" altLang="en-US" sz="2000" dirty="0">
              <a:latin typeface="微軟正黑體" panose="020B0604030504040204" pitchFamily="34" charset="-120"/>
              <a:ea typeface="微軟正黑體" panose="020B0604030504040204" pitchFamily="34" charset="-120"/>
            </a:endParaRPr>
          </a:p>
        </p:txBody>
      </p:sp>
      <p:sp>
        <p:nvSpPr>
          <p:cNvPr id="10" name="圓角矩形 9">
            <a:extLst>
              <a:ext uri="{FF2B5EF4-FFF2-40B4-BE49-F238E27FC236}">
                <a16:creationId xmlns:a16="http://schemas.microsoft.com/office/drawing/2014/main" id="{328E730D-410D-214C-A61C-1A9FFAD73246}"/>
              </a:ext>
            </a:extLst>
          </p:cNvPr>
          <p:cNvSpPr/>
          <p:nvPr/>
        </p:nvSpPr>
        <p:spPr>
          <a:xfrm>
            <a:off x="2763081" y="3717304"/>
            <a:ext cx="3246842" cy="715654"/>
          </a:xfrm>
          <a:prstGeom prst="roundRect">
            <a:avLst/>
          </a:prstGeom>
          <a:solidFill>
            <a:schemeClr val="accent5"/>
          </a:solidFill>
          <a:ln w="38100">
            <a:gradFill flip="none" rotWithShape="1">
              <a:gsLst>
                <a:gs pos="0">
                  <a:schemeClr val="tx1">
                    <a:lumMod val="50000"/>
                    <a:lumOff val="50000"/>
                  </a:schemeClr>
                </a:gs>
                <a:gs pos="27000">
                  <a:schemeClr val="tx1">
                    <a:lumMod val="50000"/>
                    <a:lumOff val="50000"/>
                  </a:schemeClr>
                </a:gs>
                <a:gs pos="75000">
                  <a:schemeClr val="tx1">
                    <a:lumMod val="85000"/>
                    <a:lumOff val="15000"/>
                  </a:schemeClr>
                </a:gs>
                <a:gs pos="97000">
                  <a:schemeClr val="bg2">
                    <a:lumMod val="10000"/>
                  </a:schemeClr>
                </a:gs>
              </a:gsLst>
              <a:path path="shape">
                <a:fillToRect l="50000" t="50000" r="50000" b="50000"/>
              </a:path>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TW" sz="2000" dirty="0">
                <a:latin typeface="微軟正黑體" panose="020B0604030504040204" pitchFamily="34" charset="-120"/>
                <a:ea typeface="微軟正黑體" panose="020B0604030504040204" pitchFamily="34" charset="-120"/>
              </a:rPr>
              <a:t>Asset management inventory </a:t>
            </a:r>
            <a:endParaRPr lang="zh-TW" altLang="en-US" sz="2000" dirty="0">
              <a:latin typeface="微軟正黑體" panose="020B0604030504040204" pitchFamily="34" charset="-120"/>
              <a:ea typeface="微軟正黑體" panose="020B0604030504040204" pitchFamily="34" charset="-120"/>
            </a:endParaRPr>
          </a:p>
        </p:txBody>
      </p:sp>
      <p:sp>
        <p:nvSpPr>
          <p:cNvPr id="11" name="圓角矩形 10">
            <a:extLst>
              <a:ext uri="{FF2B5EF4-FFF2-40B4-BE49-F238E27FC236}">
                <a16:creationId xmlns:a16="http://schemas.microsoft.com/office/drawing/2014/main" id="{D244F321-3025-4041-AFB6-9929A7C55380}"/>
              </a:ext>
            </a:extLst>
          </p:cNvPr>
          <p:cNvSpPr/>
          <p:nvPr/>
        </p:nvSpPr>
        <p:spPr>
          <a:xfrm>
            <a:off x="6562449" y="3092939"/>
            <a:ext cx="2760237" cy="1034255"/>
          </a:xfrm>
          <a:prstGeom prst="roundRect">
            <a:avLst/>
          </a:prstGeom>
          <a:solidFill>
            <a:schemeClr val="accent6">
              <a:lumMod val="75000"/>
            </a:schemeClr>
          </a:solidFill>
          <a:ln w="38100">
            <a:gradFill flip="none" rotWithShape="1">
              <a:gsLst>
                <a:gs pos="0">
                  <a:schemeClr val="tx1">
                    <a:lumMod val="50000"/>
                    <a:lumOff val="50000"/>
                  </a:schemeClr>
                </a:gs>
                <a:gs pos="27000">
                  <a:schemeClr val="tx1">
                    <a:lumMod val="50000"/>
                    <a:lumOff val="50000"/>
                  </a:schemeClr>
                </a:gs>
                <a:gs pos="75000">
                  <a:schemeClr val="tx1">
                    <a:lumMod val="85000"/>
                    <a:lumOff val="15000"/>
                  </a:schemeClr>
                </a:gs>
                <a:gs pos="97000">
                  <a:schemeClr val="bg2">
                    <a:lumMod val="10000"/>
                  </a:schemeClr>
                </a:gs>
              </a:gsLst>
              <a:path path="shape">
                <a:fillToRect l="50000" t="50000" r="50000" b="50000"/>
              </a:path>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TW" sz="2000" dirty="0">
                <a:latin typeface="微軟正黑體" panose="020B0604030504040204" pitchFamily="34" charset="-120"/>
                <a:ea typeface="微軟正黑體" panose="020B0604030504040204" pitchFamily="34" charset="-120"/>
              </a:rPr>
              <a:t>Register an inventory of critical infrastructure assets</a:t>
            </a:r>
          </a:p>
        </p:txBody>
      </p:sp>
      <p:sp>
        <p:nvSpPr>
          <p:cNvPr id="12" name="圓角矩形 11">
            <a:extLst>
              <a:ext uri="{FF2B5EF4-FFF2-40B4-BE49-F238E27FC236}">
                <a16:creationId xmlns:a16="http://schemas.microsoft.com/office/drawing/2014/main" id="{01A75726-EA03-0C4C-A8DA-6C88E2A7057F}"/>
              </a:ext>
            </a:extLst>
          </p:cNvPr>
          <p:cNvSpPr/>
          <p:nvPr/>
        </p:nvSpPr>
        <p:spPr>
          <a:xfrm>
            <a:off x="6522694" y="4485073"/>
            <a:ext cx="2799992" cy="823912"/>
          </a:xfrm>
          <a:prstGeom prst="roundRect">
            <a:avLst/>
          </a:prstGeom>
          <a:solidFill>
            <a:schemeClr val="accent6">
              <a:lumMod val="75000"/>
            </a:schemeClr>
          </a:solidFill>
          <a:ln w="38100">
            <a:gradFill flip="none" rotWithShape="1">
              <a:gsLst>
                <a:gs pos="0">
                  <a:schemeClr val="tx1">
                    <a:lumMod val="50000"/>
                    <a:lumOff val="50000"/>
                  </a:schemeClr>
                </a:gs>
                <a:gs pos="27000">
                  <a:schemeClr val="tx1">
                    <a:lumMod val="50000"/>
                    <a:lumOff val="50000"/>
                  </a:schemeClr>
                </a:gs>
                <a:gs pos="75000">
                  <a:schemeClr val="tx1">
                    <a:lumMod val="85000"/>
                    <a:lumOff val="15000"/>
                  </a:schemeClr>
                </a:gs>
                <a:gs pos="97000">
                  <a:schemeClr val="bg2">
                    <a:lumMod val="10000"/>
                  </a:schemeClr>
                </a:gs>
              </a:gsLst>
              <a:path path="shape">
                <a:fillToRect l="50000" t="50000" r="50000" b="50000"/>
              </a:path>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TW" sz="2000" dirty="0">
                <a:latin typeface="微軟正黑體" panose="020B0604030504040204" pitchFamily="34" charset="-120"/>
                <a:ea typeface="微軟正黑體" panose="020B0604030504040204" pitchFamily="34" charset="-120"/>
              </a:rPr>
              <a:t>Identify the risks of availability &amp; impact</a:t>
            </a:r>
          </a:p>
        </p:txBody>
      </p:sp>
      <p:sp>
        <p:nvSpPr>
          <p:cNvPr id="13" name="圓角矩形 12">
            <a:extLst>
              <a:ext uri="{FF2B5EF4-FFF2-40B4-BE49-F238E27FC236}">
                <a16:creationId xmlns:a16="http://schemas.microsoft.com/office/drawing/2014/main" id="{3E89FEA0-7045-C447-96E6-50DB932B312E}"/>
              </a:ext>
            </a:extLst>
          </p:cNvPr>
          <p:cNvSpPr/>
          <p:nvPr/>
        </p:nvSpPr>
        <p:spPr>
          <a:xfrm>
            <a:off x="6562449" y="5613290"/>
            <a:ext cx="2760237" cy="702000"/>
          </a:xfrm>
          <a:prstGeom prst="roundRect">
            <a:avLst/>
          </a:prstGeom>
          <a:solidFill>
            <a:schemeClr val="accent6">
              <a:lumMod val="75000"/>
            </a:schemeClr>
          </a:solidFill>
          <a:ln w="38100">
            <a:gradFill flip="none" rotWithShape="1">
              <a:gsLst>
                <a:gs pos="0">
                  <a:schemeClr val="tx1">
                    <a:lumMod val="50000"/>
                    <a:lumOff val="50000"/>
                  </a:schemeClr>
                </a:gs>
                <a:gs pos="27000">
                  <a:schemeClr val="tx1">
                    <a:lumMod val="50000"/>
                    <a:lumOff val="50000"/>
                  </a:schemeClr>
                </a:gs>
                <a:gs pos="75000">
                  <a:schemeClr val="tx1">
                    <a:lumMod val="85000"/>
                    <a:lumOff val="15000"/>
                  </a:schemeClr>
                </a:gs>
                <a:gs pos="97000">
                  <a:schemeClr val="bg2">
                    <a:lumMod val="10000"/>
                  </a:schemeClr>
                </a:gs>
              </a:gsLst>
              <a:path path="shape">
                <a:fillToRect l="50000" t="50000" r="50000" b="50000"/>
              </a:path>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TW" sz="2000" dirty="0">
                <a:latin typeface="微軟正黑體" panose="020B0604030504040204" pitchFamily="34" charset="-120"/>
                <a:ea typeface="微軟正黑體" panose="020B0604030504040204" pitchFamily="34" charset="-120"/>
              </a:rPr>
              <a:t>Report the risks</a:t>
            </a:r>
            <a:endParaRPr lang="zh-TW" altLang="en-US" sz="2000" dirty="0">
              <a:latin typeface="微軟正黑體" panose="020B0604030504040204" pitchFamily="34" charset="-120"/>
              <a:ea typeface="微軟正黑體" panose="020B0604030504040204" pitchFamily="34" charset="-120"/>
            </a:endParaRPr>
          </a:p>
        </p:txBody>
      </p:sp>
      <p:sp>
        <p:nvSpPr>
          <p:cNvPr id="14" name="圓角矩形 13">
            <a:extLst>
              <a:ext uri="{FF2B5EF4-FFF2-40B4-BE49-F238E27FC236}">
                <a16:creationId xmlns:a16="http://schemas.microsoft.com/office/drawing/2014/main" id="{8012A615-54C2-3A4D-A20E-94C7A926E2C3}"/>
              </a:ext>
            </a:extLst>
          </p:cNvPr>
          <p:cNvSpPr/>
          <p:nvPr/>
        </p:nvSpPr>
        <p:spPr>
          <a:xfrm>
            <a:off x="2763081" y="5168349"/>
            <a:ext cx="3246842" cy="1107185"/>
          </a:xfrm>
          <a:prstGeom prst="roundRect">
            <a:avLst/>
          </a:prstGeom>
          <a:solidFill>
            <a:schemeClr val="accent5"/>
          </a:solidFill>
          <a:ln w="38100">
            <a:gradFill flip="none" rotWithShape="1">
              <a:gsLst>
                <a:gs pos="0">
                  <a:schemeClr val="tx1">
                    <a:lumMod val="50000"/>
                    <a:lumOff val="50000"/>
                  </a:schemeClr>
                </a:gs>
                <a:gs pos="27000">
                  <a:schemeClr val="tx1">
                    <a:lumMod val="50000"/>
                    <a:lumOff val="50000"/>
                  </a:schemeClr>
                </a:gs>
                <a:gs pos="75000">
                  <a:schemeClr val="tx1">
                    <a:lumMod val="85000"/>
                    <a:lumOff val="15000"/>
                  </a:schemeClr>
                </a:gs>
                <a:gs pos="97000">
                  <a:schemeClr val="bg2">
                    <a:lumMod val="10000"/>
                  </a:schemeClr>
                </a:gs>
              </a:gsLst>
              <a:path path="shape">
                <a:fillToRect l="50000" t="50000" r="50000" b="50000"/>
              </a:path>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TW" sz="2000" dirty="0">
                <a:latin typeface="微軟正黑體" panose="020B0604030504040204" pitchFamily="34" charset="-120"/>
                <a:ea typeface="微軟正黑體" panose="020B0604030504040204" pitchFamily="34" charset="-120"/>
              </a:rPr>
              <a:t>Hospital management and crisis management measures</a:t>
            </a:r>
            <a:endParaRPr lang="zh-TW" altLang="en-US" sz="2000" dirty="0">
              <a:latin typeface="微軟正黑體" panose="020B0604030504040204" pitchFamily="34" charset="-120"/>
              <a:ea typeface="微軟正黑體" panose="020B0604030504040204" pitchFamily="34" charset="-120"/>
            </a:endParaRPr>
          </a:p>
        </p:txBody>
      </p:sp>
      <p:cxnSp>
        <p:nvCxnSpPr>
          <p:cNvPr id="15" name="直線單箭頭接點 13">
            <a:extLst>
              <a:ext uri="{FF2B5EF4-FFF2-40B4-BE49-F238E27FC236}">
                <a16:creationId xmlns:a16="http://schemas.microsoft.com/office/drawing/2014/main" id="{7059F5CB-29DA-0546-BBE5-49F195B0C098}"/>
              </a:ext>
            </a:extLst>
          </p:cNvPr>
          <p:cNvCxnSpPr>
            <a:cxnSpLocks/>
          </p:cNvCxnSpPr>
          <p:nvPr/>
        </p:nvCxnSpPr>
        <p:spPr>
          <a:xfrm flipH="1">
            <a:off x="5120466" y="1844271"/>
            <a:ext cx="3158" cy="299789"/>
          </a:xfrm>
          <a:prstGeom prst="straightConnector1">
            <a:avLst/>
          </a:prstGeom>
          <a:ln w="38100">
            <a:solidFill>
              <a:schemeClr val="bg2">
                <a:lumMod val="25000"/>
              </a:schemeClr>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16" name="直線單箭頭接點 18">
            <a:extLst>
              <a:ext uri="{FF2B5EF4-FFF2-40B4-BE49-F238E27FC236}">
                <a16:creationId xmlns:a16="http://schemas.microsoft.com/office/drawing/2014/main" id="{360C7ACE-C351-4C4C-9B48-12B214B112D8}"/>
              </a:ext>
            </a:extLst>
          </p:cNvPr>
          <p:cNvCxnSpPr>
            <a:cxnSpLocks/>
          </p:cNvCxnSpPr>
          <p:nvPr/>
        </p:nvCxnSpPr>
        <p:spPr>
          <a:xfrm flipH="1">
            <a:off x="7134326" y="1824393"/>
            <a:ext cx="3158" cy="356740"/>
          </a:xfrm>
          <a:prstGeom prst="straightConnector1">
            <a:avLst/>
          </a:prstGeom>
          <a:ln w="38100">
            <a:solidFill>
              <a:schemeClr val="bg2">
                <a:lumMod val="25000"/>
              </a:schemeClr>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17" name="直線單箭頭接點 19">
            <a:extLst>
              <a:ext uri="{FF2B5EF4-FFF2-40B4-BE49-F238E27FC236}">
                <a16:creationId xmlns:a16="http://schemas.microsoft.com/office/drawing/2014/main" id="{35FF10A2-1DE5-8B44-B64A-A3A74696C70F}"/>
              </a:ext>
            </a:extLst>
          </p:cNvPr>
          <p:cNvCxnSpPr/>
          <p:nvPr/>
        </p:nvCxnSpPr>
        <p:spPr>
          <a:xfrm>
            <a:off x="5120466" y="3326755"/>
            <a:ext cx="3158" cy="432000"/>
          </a:xfrm>
          <a:prstGeom prst="straightConnector1">
            <a:avLst/>
          </a:prstGeom>
          <a:ln w="38100">
            <a:solidFill>
              <a:schemeClr val="bg2">
                <a:lumMod val="25000"/>
              </a:schemeClr>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18" name="直線單箭頭接點 20">
            <a:extLst>
              <a:ext uri="{FF2B5EF4-FFF2-40B4-BE49-F238E27FC236}">
                <a16:creationId xmlns:a16="http://schemas.microsoft.com/office/drawing/2014/main" id="{08422963-9AEE-854A-8C54-4216E7B63438}"/>
              </a:ext>
            </a:extLst>
          </p:cNvPr>
          <p:cNvCxnSpPr>
            <a:cxnSpLocks/>
          </p:cNvCxnSpPr>
          <p:nvPr/>
        </p:nvCxnSpPr>
        <p:spPr>
          <a:xfrm>
            <a:off x="7114448" y="2782635"/>
            <a:ext cx="0" cy="297842"/>
          </a:xfrm>
          <a:prstGeom prst="straightConnector1">
            <a:avLst/>
          </a:prstGeom>
          <a:ln w="38100">
            <a:solidFill>
              <a:schemeClr val="bg2">
                <a:lumMod val="25000"/>
              </a:schemeClr>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19" name="直線單箭頭接點 21">
            <a:extLst>
              <a:ext uri="{FF2B5EF4-FFF2-40B4-BE49-F238E27FC236}">
                <a16:creationId xmlns:a16="http://schemas.microsoft.com/office/drawing/2014/main" id="{04CB8CB5-5A3E-AF45-8E9F-CD4D94EA1A31}"/>
              </a:ext>
            </a:extLst>
          </p:cNvPr>
          <p:cNvCxnSpPr>
            <a:cxnSpLocks/>
          </p:cNvCxnSpPr>
          <p:nvPr/>
        </p:nvCxnSpPr>
        <p:spPr>
          <a:xfrm>
            <a:off x="7134326" y="4114402"/>
            <a:ext cx="0" cy="370671"/>
          </a:xfrm>
          <a:prstGeom prst="straightConnector1">
            <a:avLst/>
          </a:prstGeom>
          <a:ln w="38100">
            <a:solidFill>
              <a:schemeClr val="bg2">
                <a:lumMod val="25000"/>
              </a:schemeClr>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20" name="直線單箭頭接點 22">
            <a:extLst>
              <a:ext uri="{FF2B5EF4-FFF2-40B4-BE49-F238E27FC236}">
                <a16:creationId xmlns:a16="http://schemas.microsoft.com/office/drawing/2014/main" id="{FA20379B-0920-584F-BC7B-F0A810A5FD2A}"/>
              </a:ext>
            </a:extLst>
          </p:cNvPr>
          <p:cNvCxnSpPr>
            <a:cxnSpLocks/>
          </p:cNvCxnSpPr>
          <p:nvPr/>
        </p:nvCxnSpPr>
        <p:spPr>
          <a:xfrm>
            <a:off x="7114448" y="5328863"/>
            <a:ext cx="0" cy="264549"/>
          </a:xfrm>
          <a:prstGeom prst="straightConnector1">
            <a:avLst/>
          </a:prstGeom>
          <a:ln w="38100">
            <a:solidFill>
              <a:schemeClr val="bg2">
                <a:lumMod val="25000"/>
              </a:schemeClr>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21" name="直線單箭頭接點 23">
            <a:extLst>
              <a:ext uri="{FF2B5EF4-FFF2-40B4-BE49-F238E27FC236}">
                <a16:creationId xmlns:a16="http://schemas.microsoft.com/office/drawing/2014/main" id="{AFB1C597-42FA-B047-A888-22E2CA19D437}"/>
              </a:ext>
            </a:extLst>
          </p:cNvPr>
          <p:cNvCxnSpPr>
            <a:cxnSpLocks/>
          </p:cNvCxnSpPr>
          <p:nvPr/>
        </p:nvCxnSpPr>
        <p:spPr>
          <a:xfrm>
            <a:off x="5120466" y="4465195"/>
            <a:ext cx="0" cy="703154"/>
          </a:xfrm>
          <a:prstGeom prst="straightConnector1">
            <a:avLst/>
          </a:prstGeom>
          <a:ln w="38100">
            <a:solidFill>
              <a:schemeClr val="bg2">
                <a:lumMod val="25000"/>
              </a:schemeClr>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22" name="直線單箭頭接點 24">
            <a:extLst>
              <a:ext uri="{FF2B5EF4-FFF2-40B4-BE49-F238E27FC236}">
                <a16:creationId xmlns:a16="http://schemas.microsoft.com/office/drawing/2014/main" id="{6E5C2CC3-0014-2745-AE75-AFF298164ED4}"/>
              </a:ext>
            </a:extLst>
          </p:cNvPr>
          <p:cNvCxnSpPr>
            <a:cxnSpLocks/>
            <a:stCxn id="13" idx="1"/>
          </p:cNvCxnSpPr>
          <p:nvPr/>
        </p:nvCxnSpPr>
        <p:spPr>
          <a:xfrm flipH="1">
            <a:off x="6009923" y="5964290"/>
            <a:ext cx="552526" cy="0"/>
          </a:xfrm>
          <a:prstGeom prst="straightConnector1">
            <a:avLst/>
          </a:prstGeom>
          <a:ln w="38100">
            <a:solidFill>
              <a:schemeClr val="bg2">
                <a:lumMod val="25000"/>
              </a:schemeClr>
            </a:solidFill>
            <a:tailEnd type="arrow" w="med" len="sm"/>
          </a:ln>
        </p:spPr>
        <p:style>
          <a:lnRef idx="1">
            <a:schemeClr val="accent1"/>
          </a:lnRef>
          <a:fillRef idx="0">
            <a:schemeClr val="accent1"/>
          </a:fillRef>
          <a:effectRef idx="0">
            <a:schemeClr val="accent1"/>
          </a:effectRef>
          <a:fontRef idx="minor">
            <a:schemeClr val="tx1"/>
          </a:fontRef>
        </p:style>
      </p:cxnSp>
      <p:sp>
        <p:nvSpPr>
          <p:cNvPr id="40" name="圓角矩形 39">
            <a:extLst>
              <a:ext uri="{FF2B5EF4-FFF2-40B4-BE49-F238E27FC236}">
                <a16:creationId xmlns:a16="http://schemas.microsoft.com/office/drawing/2014/main" id="{03AEF447-235F-8A46-939A-A98704CB2587}"/>
              </a:ext>
            </a:extLst>
          </p:cNvPr>
          <p:cNvSpPr/>
          <p:nvPr/>
        </p:nvSpPr>
        <p:spPr>
          <a:xfrm>
            <a:off x="6562449" y="2164067"/>
            <a:ext cx="2760237" cy="576000"/>
          </a:xfrm>
          <a:prstGeom prst="roundRect">
            <a:avLst/>
          </a:prstGeom>
          <a:solidFill>
            <a:schemeClr val="accent5"/>
          </a:solidFill>
          <a:ln w="38100">
            <a:gradFill flip="none" rotWithShape="1">
              <a:gsLst>
                <a:gs pos="0">
                  <a:schemeClr val="tx1">
                    <a:lumMod val="50000"/>
                    <a:lumOff val="50000"/>
                  </a:schemeClr>
                </a:gs>
                <a:gs pos="27000">
                  <a:schemeClr val="tx1">
                    <a:lumMod val="50000"/>
                    <a:lumOff val="50000"/>
                  </a:schemeClr>
                </a:gs>
                <a:gs pos="75000">
                  <a:schemeClr val="tx1">
                    <a:lumMod val="85000"/>
                    <a:lumOff val="15000"/>
                  </a:schemeClr>
                </a:gs>
                <a:gs pos="97000">
                  <a:schemeClr val="bg2">
                    <a:lumMod val="10000"/>
                  </a:schemeClr>
                </a:gs>
              </a:gsLst>
              <a:path path="shape">
                <a:fillToRect l="50000" t="50000" r="50000" b="50000"/>
              </a:path>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2000" dirty="0">
                <a:latin typeface="微軟正黑體" panose="020B0604030504040204" pitchFamily="34" charset="-120"/>
                <a:ea typeface="微軟正黑體" panose="020B0604030504040204" pitchFamily="34" charset="-120"/>
              </a:rPr>
              <a:t>Internet connection</a:t>
            </a:r>
            <a:endParaRPr lang="zh-TW" altLang="en-US" sz="2000" dirty="0">
              <a:latin typeface="微軟正黑體" panose="020B0604030504040204" pitchFamily="34" charset="-120"/>
              <a:ea typeface="微軟正黑體" panose="020B0604030504040204" pitchFamily="34" charset="-120"/>
            </a:endParaRPr>
          </a:p>
        </p:txBody>
      </p:sp>
      <p:sp>
        <p:nvSpPr>
          <p:cNvPr id="42" name="圓角矩形 41">
            <a:extLst>
              <a:ext uri="{FF2B5EF4-FFF2-40B4-BE49-F238E27FC236}">
                <a16:creationId xmlns:a16="http://schemas.microsoft.com/office/drawing/2014/main" id="{7CFC5FCD-716F-654F-AA97-851DC20AD077}"/>
              </a:ext>
            </a:extLst>
          </p:cNvPr>
          <p:cNvSpPr/>
          <p:nvPr/>
        </p:nvSpPr>
        <p:spPr>
          <a:xfrm>
            <a:off x="2763081" y="2144061"/>
            <a:ext cx="3366111" cy="1231542"/>
          </a:xfrm>
          <a:prstGeom prst="roundRect">
            <a:avLst/>
          </a:prstGeom>
          <a:solidFill>
            <a:schemeClr val="accent5"/>
          </a:solidFill>
          <a:ln w="38100">
            <a:gradFill flip="none" rotWithShape="1">
              <a:gsLst>
                <a:gs pos="0">
                  <a:schemeClr val="tx1">
                    <a:lumMod val="50000"/>
                    <a:lumOff val="50000"/>
                  </a:schemeClr>
                </a:gs>
                <a:gs pos="27000">
                  <a:schemeClr val="tx1">
                    <a:lumMod val="50000"/>
                    <a:lumOff val="50000"/>
                  </a:schemeClr>
                </a:gs>
                <a:gs pos="75000">
                  <a:schemeClr val="tx1">
                    <a:lumMod val="85000"/>
                    <a:lumOff val="15000"/>
                  </a:schemeClr>
                </a:gs>
                <a:gs pos="97000">
                  <a:schemeClr val="bg2">
                    <a:lumMod val="10000"/>
                  </a:schemeClr>
                </a:gs>
              </a:gsLst>
              <a:path path="shape">
                <a:fillToRect l="50000" t="50000" r="50000" b="50000"/>
              </a:path>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en-US" altLang="zh-TW" sz="2000" dirty="0">
                <a:latin typeface="微軟正黑體" panose="020B0604030504040204" pitchFamily="34" charset="-120"/>
                <a:ea typeface="微軟正黑體" panose="020B0604030504040204" pitchFamily="34" charset="-120"/>
              </a:rPr>
              <a:t>No</a:t>
            </a:r>
            <a:r>
              <a:rPr lang="zh-TW" altLang="en-US" sz="2000" dirty="0">
                <a:latin typeface="微軟正黑體" panose="020B0604030504040204" pitchFamily="34" charset="-120"/>
                <a:ea typeface="微軟正黑體" panose="020B0604030504040204" pitchFamily="34" charset="-120"/>
              </a:rPr>
              <a:t> </a:t>
            </a:r>
            <a:r>
              <a:rPr lang="en-US" altLang="zh-TW" sz="2000" dirty="0">
                <a:latin typeface="微軟正黑體" panose="020B0604030504040204" pitchFamily="34" charset="-120"/>
                <a:ea typeface="微軟正黑體" panose="020B0604030504040204" pitchFamily="34" charset="-120"/>
              </a:rPr>
              <a:t>internet connection, or </a:t>
            </a:r>
          </a:p>
          <a:p>
            <a:pPr marL="342900" indent="-342900">
              <a:buFont typeface="Arial" panose="020B0604020202020204" pitchFamily="34" charset="0"/>
              <a:buChar char="•"/>
            </a:pPr>
            <a:r>
              <a:rPr lang="en-US" altLang="zh-TW" sz="2000" dirty="0">
                <a:latin typeface="微軟正黑體" panose="020B0604030504040204" pitchFamily="34" charset="-120"/>
                <a:ea typeface="微軟正黑體" panose="020B0604030504040204" pitchFamily="34" charset="-120"/>
              </a:rPr>
              <a:t>can be connected but not connected yet</a:t>
            </a:r>
            <a:endParaRPr lang="zh-TW" altLang="en-US" sz="2000" dirty="0">
              <a:latin typeface="微軟正黑體" panose="020B0604030504040204" pitchFamily="34" charset="-120"/>
              <a:ea typeface="微軟正黑體" panose="020B0604030504040204" pitchFamily="34" charset="-120"/>
            </a:endParaRPr>
          </a:p>
        </p:txBody>
      </p:sp>
      <p:sp>
        <p:nvSpPr>
          <p:cNvPr id="57" name="橢圓 56">
            <a:extLst>
              <a:ext uri="{FF2B5EF4-FFF2-40B4-BE49-F238E27FC236}">
                <a16:creationId xmlns:a16="http://schemas.microsoft.com/office/drawing/2014/main" id="{7AFB503A-6E40-B94E-BAAE-26A921F40C99}"/>
              </a:ext>
            </a:extLst>
          </p:cNvPr>
          <p:cNvSpPr/>
          <p:nvPr/>
        </p:nvSpPr>
        <p:spPr>
          <a:xfrm>
            <a:off x="5970166" y="2865900"/>
            <a:ext cx="3799369" cy="3674048"/>
          </a:xfrm>
          <a:prstGeom prst="ellipse">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TW" altLang="en-US"/>
          </a:p>
        </p:txBody>
      </p:sp>
      <p:sp>
        <p:nvSpPr>
          <p:cNvPr id="58" name="文字方塊 57">
            <a:extLst>
              <a:ext uri="{FF2B5EF4-FFF2-40B4-BE49-F238E27FC236}">
                <a16:creationId xmlns:a16="http://schemas.microsoft.com/office/drawing/2014/main" id="{FD3272A1-9A3D-5B47-AD13-D433EAC036DB}"/>
              </a:ext>
            </a:extLst>
          </p:cNvPr>
          <p:cNvSpPr txBox="1"/>
          <p:nvPr/>
        </p:nvSpPr>
        <p:spPr>
          <a:xfrm>
            <a:off x="7776234" y="1750443"/>
            <a:ext cx="803425" cy="400110"/>
          </a:xfrm>
          <a:prstGeom prst="rect">
            <a:avLst/>
          </a:prstGeom>
          <a:noFill/>
        </p:spPr>
        <p:txBody>
          <a:bodyPr wrap="none" rtlCol="0">
            <a:spAutoFit/>
          </a:bodyPr>
          <a:lstStyle/>
          <a:p>
            <a:r>
              <a:rPr kumimoji="1" lang="en-US" altLang="zh-TW" sz="2000" dirty="0" err="1"/>
              <a:t>SaMD</a:t>
            </a:r>
            <a:endParaRPr kumimoji="1" lang="zh-TW" altLang="en-US" sz="2000" dirty="0"/>
          </a:p>
        </p:txBody>
      </p:sp>
    </p:spTree>
    <p:extLst>
      <p:ext uri="{BB962C8B-B14F-4D97-AF65-F5344CB8AC3E}">
        <p14:creationId xmlns:p14="http://schemas.microsoft.com/office/powerpoint/2010/main" val="2433040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4AAC06-1394-8343-89B4-D59498E81D03}"/>
              </a:ext>
            </a:extLst>
          </p:cNvPr>
          <p:cNvSpPr>
            <a:spLocks noGrp="1"/>
          </p:cNvSpPr>
          <p:nvPr>
            <p:ph type="title"/>
          </p:nvPr>
        </p:nvSpPr>
        <p:spPr>
          <a:xfrm>
            <a:off x="457185" y="874838"/>
            <a:ext cx="10117667" cy="914400"/>
          </a:xfrm>
        </p:spPr>
        <p:txBody>
          <a:bodyPr anchor="t">
            <a:normAutofit/>
          </a:bodyPr>
          <a:lstStyle/>
          <a:p>
            <a:r>
              <a:rPr lang="es-MX" sz="3600" b="1" dirty="0">
                <a:solidFill>
                  <a:srgbClr val="0070C0"/>
                </a:solidFill>
                <a:latin typeface="Poppins" pitchFamily="2" charset="77"/>
                <a:cs typeface="Poppins" pitchFamily="2" charset="77"/>
              </a:rPr>
              <a:t>Results</a:t>
            </a:r>
            <a:endParaRPr lang="es-MX" sz="3600" dirty="0">
              <a:solidFill>
                <a:srgbClr val="0070C0"/>
              </a:solidFill>
            </a:endParaRPr>
          </a:p>
        </p:txBody>
      </p:sp>
      <p:sp>
        <p:nvSpPr>
          <p:cNvPr id="6" name="矩形 5">
            <a:extLst>
              <a:ext uri="{FF2B5EF4-FFF2-40B4-BE49-F238E27FC236}">
                <a16:creationId xmlns:a16="http://schemas.microsoft.com/office/drawing/2014/main" id="{F3A925D2-6EE5-764C-969C-2AAD4942A6DF}"/>
              </a:ext>
            </a:extLst>
          </p:cNvPr>
          <p:cNvSpPr/>
          <p:nvPr/>
        </p:nvSpPr>
        <p:spPr>
          <a:xfrm>
            <a:off x="174250" y="3690397"/>
            <a:ext cx="2057694" cy="841802"/>
          </a:xfrm>
          <a:prstGeom prst="rect">
            <a:avLst/>
          </a:prstGeom>
          <a:solidFill>
            <a:schemeClr val="accent6"/>
          </a:solidFill>
          <a:ln>
            <a:solidFill>
              <a:schemeClr val="bg2">
                <a:lumMod val="50000"/>
              </a:schemeClr>
            </a:solidFill>
          </a:ln>
        </p:spPr>
        <p:style>
          <a:lnRef idx="1">
            <a:schemeClr val="accent1"/>
          </a:lnRef>
          <a:fillRef idx="2">
            <a:schemeClr val="accent1"/>
          </a:fillRef>
          <a:effectRef idx="1">
            <a:schemeClr val="accent1"/>
          </a:effectRef>
          <a:fontRef idx="minor">
            <a:schemeClr val="dk1"/>
          </a:fontRef>
        </p:style>
        <p:txBody>
          <a:bodyPr wrap="square">
            <a:noAutofit/>
          </a:bodyPr>
          <a:lstStyle/>
          <a:p>
            <a:pPr algn="ctr"/>
            <a:r>
              <a:rPr lang="en-US" altLang="zh-TW" sz="2400" b="1" dirty="0">
                <a:ea typeface="微軟正黑體" panose="020B0604030504040204" pitchFamily="34" charset="-120"/>
              </a:rPr>
              <a:t>Management </a:t>
            </a:r>
            <a:r>
              <a:rPr lang="zh-TW" altLang="en-US" sz="2400" b="1" dirty="0">
                <a:ea typeface="微軟正黑體" panose="020B0604030504040204" pitchFamily="34" charset="-120"/>
              </a:rPr>
              <a:t> </a:t>
            </a:r>
            <a:r>
              <a:rPr lang="en-US" altLang="zh-TW" sz="2400" b="1" dirty="0">
                <a:ea typeface="微軟正黑體" panose="020B0604030504040204" pitchFamily="34" charset="-120"/>
              </a:rPr>
              <a:t>Structure</a:t>
            </a:r>
            <a:endParaRPr lang="zh-TW" altLang="en-US" sz="2400" b="1" dirty="0">
              <a:ea typeface="微軟正黑體" panose="020B0604030504040204" pitchFamily="34" charset="-120"/>
            </a:endParaRPr>
          </a:p>
        </p:txBody>
      </p:sp>
      <p:sp>
        <p:nvSpPr>
          <p:cNvPr id="7" name="矩形 6">
            <a:extLst>
              <a:ext uri="{FF2B5EF4-FFF2-40B4-BE49-F238E27FC236}">
                <a16:creationId xmlns:a16="http://schemas.microsoft.com/office/drawing/2014/main" id="{B5ADA7A0-1C67-D54B-B650-4126880BB1A4}"/>
              </a:ext>
            </a:extLst>
          </p:cNvPr>
          <p:cNvSpPr/>
          <p:nvPr/>
        </p:nvSpPr>
        <p:spPr>
          <a:xfrm>
            <a:off x="3343627" y="1215934"/>
            <a:ext cx="1485150" cy="523220"/>
          </a:xfrm>
          <a:prstGeom prst="rect">
            <a:avLst/>
          </a:prstGeom>
        </p:spPr>
        <p:txBody>
          <a:bodyPr wrap="none">
            <a:spAutoFit/>
          </a:bodyPr>
          <a:lstStyle/>
          <a:p>
            <a:pPr algn="ctr"/>
            <a:r>
              <a:rPr lang="en-US" altLang="zh-TW" sz="2800" b="1" u="heavy" dirty="0">
                <a:solidFill>
                  <a:schemeClr val="accent6">
                    <a:lumMod val="75000"/>
                  </a:schemeClr>
                </a:solidFill>
                <a:ea typeface="微軟正黑體" panose="020B0604030504040204" pitchFamily="34" charset="-120"/>
              </a:rPr>
              <a:t>Strategic</a:t>
            </a:r>
            <a:endParaRPr lang="zh-TW" altLang="en-US" sz="2800" b="1" u="heavy" dirty="0">
              <a:solidFill>
                <a:schemeClr val="accent6">
                  <a:lumMod val="75000"/>
                </a:schemeClr>
              </a:solidFill>
              <a:ea typeface="微軟正黑體" panose="020B0604030504040204" pitchFamily="34" charset="-120"/>
            </a:endParaRPr>
          </a:p>
        </p:txBody>
      </p:sp>
      <p:sp>
        <p:nvSpPr>
          <p:cNvPr id="8" name="矩形 7">
            <a:extLst>
              <a:ext uri="{FF2B5EF4-FFF2-40B4-BE49-F238E27FC236}">
                <a16:creationId xmlns:a16="http://schemas.microsoft.com/office/drawing/2014/main" id="{562AB73E-E3A2-6E41-A750-C03B254FE2D2}"/>
              </a:ext>
            </a:extLst>
          </p:cNvPr>
          <p:cNvSpPr/>
          <p:nvPr/>
        </p:nvSpPr>
        <p:spPr>
          <a:xfrm>
            <a:off x="6232699" y="1214254"/>
            <a:ext cx="2181239" cy="523220"/>
          </a:xfrm>
          <a:prstGeom prst="rect">
            <a:avLst/>
          </a:prstGeom>
        </p:spPr>
        <p:txBody>
          <a:bodyPr wrap="none">
            <a:spAutoFit/>
          </a:bodyPr>
          <a:lstStyle/>
          <a:p>
            <a:pPr algn="ctr"/>
            <a:r>
              <a:rPr lang="en-US" altLang="zh-TW" sz="2800" b="1" u="heavy" dirty="0">
                <a:solidFill>
                  <a:srgbClr val="0432FF"/>
                </a:solidFill>
                <a:ea typeface="微軟正黑體" panose="020B0604030504040204" pitchFamily="34" charset="-120"/>
              </a:rPr>
              <a:t>Management</a:t>
            </a:r>
          </a:p>
        </p:txBody>
      </p:sp>
      <p:sp>
        <p:nvSpPr>
          <p:cNvPr id="9" name="矩形 8">
            <a:extLst>
              <a:ext uri="{FF2B5EF4-FFF2-40B4-BE49-F238E27FC236}">
                <a16:creationId xmlns:a16="http://schemas.microsoft.com/office/drawing/2014/main" id="{E40B69F4-1B15-AF4E-83BA-1456392C2EB5}"/>
              </a:ext>
            </a:extLst>
          </p:cNvPr>
          <p:cNvSpPr/>
          <p:nvPr/>
        </p:nvSpPr>
        <p:spPr>
          <a:xfrm>
            <a:off x="9736633" y="1214254"/>
            <a:ext cx="1550938" cy="523220"/>
          </a:xfrm>
          <a:prstGeom prst="rect">
            <a:avLst/>
          </a:prstGeom>
        </p:spPr>
        <p:txBody>
          <a:bodyPr wrap="none">
            <a:spAutoFit/>
          </a:bodyPr>
          <a:lstStyle/>
          <a:p>
            <a:pPr algn="ctr"/>
            <a:r>
              <a:rPr lang="en-US" altLang="zh-TW" sz="2800" b="1" u="heavy" dirty="0">
                <a:solidFill>
                  <a:srgbClr val="7030A0"/>
                </a:solidFill>
                <a:ea typeface="微軟正黑體" panose="020B0604030504040204" pitchFamily="34" charset="-120"/>
              </a:rPr>
              <a:t>Technical</a:t>
            </a:r>
            <a:endParaRPr lang="zh-TW" altLang="en-US" sz="2800" b="1" u="heavy" dirty="0">
              <a:solidFill>
                <a:srgbClr val="7030A0"/>
              </a:solidFill>
              <a:ea typeface="微軟正黑體" panose="020B0604030504040204" pitchFamily="34" charset="-120"/>
            </a:endParaRPr>
          </a:p>
        </p:txBody>
      </p:sp>
      <p:sp>
        <p:nvSpPr>
          <p:cNvPr id="10" name="矩形 9">
            <a:extLst>
              <a:ext uri="{FF2B5EF4-FFF2-40B4-BE49-F238E27FC236}">
                <a16:creationId xmlns:a16="http://schemas.microsoft.com/office/drawing/2014/main" id="{02585CE0-B50D-A14D-BFE6-CDC2CBC71970}"/>
              </a:ext>
            </a:extLst>
          </p:cNvPr>
          <p:cNvSpPr/>
          <p:nvPr/>
        </p:nvSpPr>
        <p:spPr>
          <a:xfrm>
            <a:off x="2547529" y="3300179"/>
            <a:ext cx="3219639" cy="1609752"/>
          </a:xfrm>
          <a:prstGeom prst="rect">
            <a:avLst/>
          </a:prstGeom>
          <a:solidFill>
            <a:schemeClr val="accent6"/>
          </a:solidFill>
          <a:ln>
            <a:solidFill>
              <a:schemeClr val="accent6">
                <a:lumMod val="50000"/>
              </a:schemeClr>
            </a:solidFill>
          </a:ln>
        </p:spPr>
        <p:style>
          <a:lnRef idx="1">
            <a:schemeClr val="accent1"/>
          </a:lnRef>
          <a:fillRef idx="2">
            <a:schemeClr val="accent1"/>
          </a:fillRef>
          <a:effectRef idx="1">
            <a:schemeClr val="accent1"/>
          </a:effectRef>
          <a:fontRef idx="minor">
            <a:schemeClr val="dk1"/>
          </a:fontRef>
        </p:style>
        <p:txBody>
          <a:bodyPr wrap="square" anchor="ctr" anchorCtr="0">
            <a:noAutofit/>
          </a:bodyPr>
          <a:lstStyle/>
          <a:p>
            <a:r>
              <a:rPr lang="en-US" altLang="zh-TW" sz="2400" b="1" dirty="0"/>
              <a:t>Applicability : </a:t>
            </a:r>
            <a:r>
              <a:rPr lang="zh-TW" altLang="en-US" sz="2400" dirty="0">
                <a:ea typeface="微軟正黑體" panose="020B0604030504040204" pitchFamily="34" charset="-120"/>
              </a:rPr>
              <a:t> </a:t>
            </a:r>
            <a:endParaRPr lang="en-US" altLang="zh-TW" sz="2400" dirty="0">
              <a:ea typeface="微軟正黑體" panose="020B0604030504040204" pitchFamily="34" charset="-120"/>
            </a:endParaRPr>
          </a:p>
          <a:p>
            <a:r>
              <a:rPr lang="en-US" altLang="zh-TW" sz="2000" dirty="0">
                <a:ea typeface="微軟正黑體" panose="020B0604030504040204" pitchFamily="34" charset="-120"/>
              </a:rPr>
              <a:t>The scope of the cybersecurity management system</a:t>
            </a:r>
            <a:endParaRPr lang="zh-TW" altLang="en-US" sz="2000" dirty="0">
              <a:ea typeface="微軟正黑體" panose="020B0604030504040204" pitchFamily="34" charset="-120"/>
            </a:endParaRPr>
          </a:p>
        </p:txBody>
      </p:sp>
      <p:sp>
        <p:nvSpPr>
          <p:cNvPr id="11" name="矩形 10">
            <a:extLst>
              <a:ext uri="{FF2B5EF4-FFF2-40B4-BE49-F238E27FC236}">
                <a16:creationId xmlns:a16="http://schemas.microsoft.com/office/drawing/2014/main" id="{D7D36A19-D560-4E4C-B133-376C5DF8763C}"/>
              </a:ext>
            </a:extLst>
          </p:cNvPr>
          <p:cNvSpPr/>
          <p:nvPr/>
        </p:nvSpPr>
        <p:spPr>
          <a:xfrm>
            <a:off x="2547529" y="5108914"/>
            <a:ext cx="3219639" cy="1189269"/>
          </a:xfrm>
          <a:prstGeom prst="rect">
            <a:avLst/>
          </a:prstGeom>
          <a:solidFill>
            <a:schemeClr val="accent6"/>
          </a:solidFill>
          <a:ln>
            <a:solidFill>
              <a:schemeClr val="accent6">
                <a:lumMod val="50000"/>
              </a:schemeClr>
            </a:solidFill>
          </a:ln>
        </p:spPr>
        <p:style>
          <a:lnRef idx="1">
            <a:schemeClr val="accent1"/>
          </a:lnRef>
          <a:fillRef idx="2">
            <a:schemeClr val="accent1"/>
          </a:fillRef>
          <a:effectRef idx="1">
            <a:schemeClr val="accent1"/>
          </a:effectRef>
          <a:fontRef idx="minor">
            <a:schemeClr val="dk1"/>
          </a:fontRef>
        </p:style>
        <p:txBody>
          <a:bodyPr wrap="square" anchor="ctr" anchorCtr="0">
            <a:noAutofit/>
          </a:bodyPr>
          <a:lstStyle/>
          <a:p>
            <a:r>
              <a:rPr lang="en-US" altLang="zh-TW" sz="2400" b="1" dirty="0">
                <a:ea typeface="微軟正黑體" panose="020B0604030504040204" pitchFamily="34" charset="-120"/>
              </a:rPr>
              <a:t>Evaluation : </a:t>
            </a:r>
          </a:p>
          <a:p>
            <a:r>
              <a:rPr lang="en-US" altLang="zh-TW" sz="2000" dirty="0">
                <a:ea typeface="微軟正黑體" panose="020B0604030504040204" pitchFamily="34" charset="-120"/>
              </a:rPr>
              <a:t>Status of resource invest in cybersecurity </a:t>
            </a:r>
            <a:endParaRPr lang="zh-TW" altLang="en-US" sz="2000" dirty="0">
              <a:ea typeface="微軟正黑體" panose="020B0604030504040204" pitchFamily="34" charset="-120"/>
            </a:endParaRPr>
          </a:p>
        </p:txBody>
      </p:sp>
      <p:sp>
        <p:nvSpPr>
          <p:cNvPr id="12" name="矩形 11">
            <a:extLst>
              <a:ext uri="{FF2B5EF4-FFF2-40B4-BE49-F238E27FC236}">
                <a16:creationId xmlns:a16="http://schemas.microsoft.com/office/drawing/2014/main" id="{8F8C8808-B562-BF46-832D-7F2595757F6E}"/>
              </a:ext>
            </a:extLst>
          </p:cNvPr>
          <p:cNvSpPr/>
          <p:nvPr/>
        </p:nvSpPr>
        <p:spPr>
          <a:xfrm>
            <a:off x="2547530" y="2026441"/>
            <a:ext cx="3219638" cy="1079810"/>
          </a:xfrm>
          <a:prstGeom prst="rect">
            <a:avLst/>
          </a:prstGeom>
          <a:solidFill>
            <a:schemeClr val="accent6"/>
          </a:solidFill>
          <a:ln>
            <a:solidFill>
              <a:schemeClr val="accent6">
                <a:lumMod val="50000"/>
              </a:schemeClr>
            </a:solidFill>
          </a:ln>
        </p:spPr>
        <p:style>
          <a:lnRef idx="1">
            <a:schemeClr val="accent1"/>
          </a:lnRef>
          <a:fillRef idx="2">
            <a:schemeClr val="accent1"/>
          </a:fillRef>
          <a:effectRef idx="1">
            <a:schemeClr val="accent1"/>
          </a:effectRef>
          <a:fontRef idx="minor">
            <a:schemeClr val="dk1"/>
          </a:fontRef>
        </p:style>
        <p:txBody>
          <a:bodyPr wrap="square" anchor="ctr" anchorCtr="0">
            <a:noAutofit/>
          </a:bodyPr>
          <a:lstStyle/>
          <a:p>
            <a:r>
              <a:rPr lang="en-US" altLang="zh-TW" sz="2400" b="1" dirty="0">
                <a:ea typeface="微軟正黑體" panose="020B0604030504040204" pitchFamily="34" charset="-120"/>
              </a:rPr>
              <a:t>Cybersecurity</a:t>
            </a:r>
            <a:r>
              <a:rPr lang="en-US" altLang="zh-TW" sz="2400" dirty="0">
                <a:ea typeface="微軟正黑體" panose="020B0604030504040204" pitchFamily="34" charset="-120"/>
              </a:rPr>
              <a:t>: </a:t>
            </a:r>
          </a:p>
          <a:p>
            <a:r>
              <a:rPr lang="en-US" altLang="zh-TW" sz="2000" dirty="0">
                <a:ea typeface="微軟正黑體" panose="020B0604030504040204" pitchFamily="34" charset="-120"/>
              </a:rPr>
              <a:t>Operational planning and implementation</a:t>
            </a:r>
            <a:endParaRPr lang="zh-TW" altLang="en-US" sz="2000" dirty="0">
              <a:ea typeface="微軟正黑體" panose="020B0604030504040204" pitchFamily="34" charset="-120"/>
            </a:endParaRPr>
          </a:p>
        </p:txBody>
      </p:sp>
      <p:sp>
        <p:nvSpPr>
          <p:cNvPr id="13" name="矩形 12">
            <a:extLst>
              <a:ext uri="{FF2B5EF4-FFF2-40B4-BE49-F238E27FC236}">
                <a16:creationId xmlns:a16="http://schemas.microsoft.com/office/drawing/2014/main" id="{172B4CA5-4007-1A41-A601-31B580B41846}"/>
              </a:ext>
            </a:extLst>
          </p:cNvPr>
          <p:cNvSpPr/>
          <p:nvPr/>
        </p:nvSpPr>
        <p:spPr>
          <a:xfrm>
            <a:off x="6102625" y="1999909"/>
            <a:ext cx="2529840" cy="1106341"/>
          </a:xfrm>
          <a:prstGeom prst="rect">
            <a:avLst/>
          </a:prstGeom>
          <a:solidFill>
            <a:schemeClr val="accent1">
              <a:lumMod val="60000"/>
              <a:lumOff val="40000"/>
            </a:schemeClr>
          </a:solidFill>
          <a:ln>
            <a:solidFill>
              <a:schemeClr val="accent1">
                <a:lumMod val="75000"/>
              </a:schemeClr>
            </a:solidFill>
          </a:ln>
        </p:spPr>
        <p:style>
          <a:lnRef idx="1">
            <a:schemeClr val="accent1"/>
          </a:lnRef>
          <a:fillRef idx="2">
            <a:schemeClr val="accent1"/>
          </a:fillRef>
          <a:effectRef idx="1">
            <a:schemeClr val="accent1"/>
          </a:effectRef>
          <a:fontRef idx="minor">
            <a:schemeClr val="dk1"/>
          </a:fontRef>
        </p:style>
        <p:txBody>
          <a:bodyPr wrap="square" anchor="ctr" anchorCtr="0">
            <a:noAutofit/>
          </a:bodyPr>
          <a:lstStyle/>
          <a:p>
            <a:pPr marL="342900" indent="-342900">
              <a:buFont typeface="Wingdings" pitchFamily="2" charset="2"/>
              <a:buChar char="l"/>
            </a:pPr>
            <a:r>
              <a:rPr lang="en-US" altLang="zh-TW" sz="2000" dirty="0">
                <a:ea typeface="微軟正黑體" panose="020B0604030504040204" pitchFamily="34" charset="-120"/>
              </a:rPr>
              <a:t>Asset management</a:t>
            </a:r>
          </a:p>
          <a:p>
            <a:pPr marL="342900" indent="-342900">
              <a:buFont typeface="Wingdings" pitchFamily="2" charset="2"/>
              <a:buChar char="l"/>
            </a:pPr>
            <a:r>
              <a:rPr lang="en-US" altLang="zh-TW" sz="2000" dirty="0">
                <a:ea typeface="微軟正黑體" panose="020B0604030504040204" pitchFamily="34" charset="-120"/>
              </a:rPr>
              <a:t>Risk management</a:t>
            </a:r>
            <a:endParaRPr lang="zh-TW" altLang="en-US" sz="2000" dirty="0">
              <a:ea typeface="微軟正黑體" panose="020B0604030504040204" pitchFamily="34" charset="-120"/>
            </a:endParaRPr>
          </a:p>
        </p:txBody>
      </p:sp>
      <p:sp>
        <p:nvSpPr>
          <p:cNvPr id="14" name="矩形 13">
            <a:extLst>
              <a:ext uri="{FF2B5EF4-FFF2-40B4-BE49-F238E27FC236}">
                <a16:creationId xmlns:a16="http://schemas.microsoft.com/office/drawing/2014/main" id="{2AEF4A58-116F-A446-864C-CA02C85D9604}"/>
              </a:ext>
            </a:extLst>
          </p:cNvPr>
          <p:cNvSpPr/>
          <p:nvPr/>
        </p:nvSpPr>
        <p:spPr>
          <a:xfrm>
            <a:off x="6102625" y="3339934"/>
            <a:ext cx="2529839" cy="1004624"/>
          </a:xfrm>
          <a:prstGeom prst="rect">
            <a:avLst/>
          </a:prstGeom>
          <a:solidFill>
            <a:schemeClr val="accent1">
              <a:lumMod val="60000"/>
              <a:lumOff val="40000"/>
            </a:schemeClr>
          </a:solidFill>
          <a:ln>
            <a:solidFill>
              <a:schemeClr val="accent1">
                <a:lumMod val="75000"/>
              </a:schemeClr>
            </a:solidFill>
          </a:ln>
        </p:spPr>
        <p:style>
          <a:lnRef idx="1">
            <a:schemeClr val="accent1"/>
          </a:lnRef>
          <a:fillRef idx="2">
            <a:schemeClr val="accent1"/>
          </a:fillRef>
          <a:effectRef idx="1">
            <a:schemeClr val="accent1"/>
          </a:effectRef>
          <a:fontRef idx="minor">
            <a:schemeClr val="dk1"/>
          </a:fontRef>
        </p:style>
        <p:txBody>
          <a:bodyPr wrap="square" anchor="ctr" anchorCtr="0">
            <a:noAutofit/>
          </a:bodyPr>
          <a:lstStyle/>
          <a:p>
            <a:pPr marL="342900" indent="-342900">
              <a:buFont typeface="Wingdings" pitchFamily="2" charset="2"/>
              <a:buChar char="l"/>
            </a:pPr>
            <a:r>
              <a:rPr lang="en-US" altLang="zh-TW" sz="2000" dirty="0">
                <a:ea typeface="微軟正黑體" panose="020B0604030504040204" pitchFamily="34" charset="-120"/>
              </a:rPr>
              <a:t>Outsourcing management </a:t>
            </a:r>
            <a:endParaRPr lang="zh-TW" altLang="en-US" sz="2000" dirty="0">
              <a:ea typeface="微軟正黑體" panose="020B0604030504040204" pitchFamily="34" charset="-120"/>
            </a:endParaRPr>
          </a:p>
        </p:txBody>
      </p:sp>
      <p:sp>
        <p:nvSpPr>
          <p:cNvPr id="15" name="矩形 14">
            <a:extLst>
              <a:ext uri="{FF2B5EF4-FFF2-40B4-BE49-F238E27FC236}">
                <a16:creationId xmlns:a16="http://schemas.microsoft.com/office/drawing/2014/main" id="{D80337F2-1A5A-2048-A045-2CC2569B2EB6}"/>
              </a:ext>
            </a:extLst>
          </p:cNvPr>
          <p:cNvSpPr/>
          <p:nvPr/>
        </p:nvSpPr>
        <p:spPr>
          <a:xfrm>
            <a:off x="8990262" y="1999688"/>
            <a:ext cx="2853840" cy="726408"/>
          </a:xfrm>
          <a:prstGeom prst="rect">
            <a:avLst/>
          </a:prstGeom>
          <a:solidFill>
            <a:schemeClr val="accent3"/>
          </a:solidFill>
          <a:ln>
            <a:solidFill>
              <a:schemeClr val="accent3">
                <a:lumMod val="75000"/>
              </a:schemeClr>
            </a:solidFill>
          </a:ln>
        </p:spPr>
        <p:style>
          <a:lnRef idx="1">
            <a:schemeClr val="accent1"/>
          </a:lnRef>
          <a:fillRef idx="2">
            <a:schemeClr val="accent1"/>
          </a:fillRef>
          <a:effectRef idx="1">
            <a:schemeClr val="accent1"/>
          </a:effectRef>
          <a:fontRef idx="minor">
            <a:schemeClr val="dk1"/>
          </a:fontRef>
        </p:style>
        <p:txBody>
          <a:bodyPr wrap="square" anchor="ctr" anchorCtr="0">
            <a:noAutofit/>
          </a:bodyPr>
          <a:lstStyle/>
          <a:p>
            <a:r>
              <a:rPr lang="en-US" altLang="zh-TW" sz="2000" dirty="0">
                <a:solidFill>
                  <a:srgbClr val="7030A0"/>
                </a:solidFill>
                <a:ea typeface="微軟正黑體" panose="020B0604030504040204" pitchFamily="34" charset="-120"/>
              </a:rPr>
              <a:t>Electronic data protection</a:t>
            </a:r>
            <a:endParaRPr lang="zh-TW" altLang="en-US" sz="2000" dirty="0">
              <a:solidFill>
                <a:srgbClr val="7030A0"/>
              </a:solidFill>
              <a:ea typeface="微軟正黑體" panose="020B0604030504040204" pitchFamily="34" charset="-120"/>
            </a:endParaRPr>
          </a:p>
        </p:txBody>
      </p:sp>
      <p:sp>
        <p:nvSpPr>
          <p:cNvPr id="16" name="矩形 15">
            <a:extLst>
              <a:ext uri="{FF2B5EF4-FFF2-40B4-BE49-F238E27FC236}">
                <a16:creationId xmlns:a16="http://schemas.microsoft.com/office/drawing/2014/main" id="{4370E9C2-31B8-CC46-A2D6-A9B69BE9605E}"/>
              </a:ext>
            </a:extLst>
          </p:cNvPr>
          <p:cNvSpPr/>
          <p:nvPr/>
        </p:nvSpPr>
        <p:spPr>
          <a:xfrm>
            <a:off x="8990262" y="2885120"/>
            <a:ext cx="2853838" cy="632908"/>
          </a:xfrm>
          <a:prstGeom prst="rect">
            <a:avLst/>
          </a:prstGeom>
          <a:solidFill>
            <a:schemeClr val="accent3"/>
          </a:solidFill>
          <a:ln>
            <a:solidFill>
              <a:schemeClr val="accent3">
                <a:lumMod val="75000"/>
              </a:schemeClr>
            </a:solidFill>
          </a:ln>
        </p:spPr>
        <p:style>
          <a:lnRef idx="1">
            <a:schemeClr val="accent1"/>
          </a:lnRef>
          <a:fillRef idx="2">
            <a:schemeClr val="accent1"/>
          </a:fillRef>
          <a:effectRef idx="1">
            <a:schemeClr val="accent1"/>
          </a:effectRef>
          <a:fontRef idx="minor">
            <a:schemeClr val="dk1"/>
          </a:fontRef>
        </p:style>
        <p:txBody>
          <a:bodyPr wrap="square" anchor="ctr" anchorCtr="0">
            <a:noAutofit/>
          </a:bodyPr>
          <a:lstStyle/>
          <a:p>
            <a:r>
              <a:rPr lang="en-US" altLang="zh-TW" sz="2000" dirty="0">
                <a:solidFill>
                  <a:srgbClr val="7030A0"/>
                </a:solidFill>
                <a:ea typeface="微軟正黑體" panose="020B0604030504040204" pitchFamily="34" charset="-120"/>
              </a:rPr>
              <a:t>Communication and operation safety</a:t>
            </a:r>
            <a:endParaRPr lang="zh-TW" altLang="en-US" sz="2000" dirty="0">
              <a:solidFill>
                <a:srgbClr val="7030A0"/>
              </a:solidFill>
              <a:ea typeface="微軟正黑體" panose="020B0604030504040204" pitchFamily="34" charset="-120"/>
            </a:endParaRPr>
          </a:p>
        </p:txBody>
      </p:sp>
      <p:sp>
        <p:nvSpPr>
          <p:cNvPr id="17" name="矩形 16">
            <a:extLst>
              <a:ext uri="{FF2B5EF4-FFF2-40B4-BE49-F238E27FC236}">
                <a16:creationId xmlns:a16="http://schemas.microsoft.com/office/drawing/2014/main" id="{D415C39A-75E2-FF46-B14C-754B73C3A4CB}"/>
              </a:ext>
            </a:extLst>
          </p:cNvPr>
          <p:cNvSpPr/>
          <p:nvPr/>
        </p:nvSpPr>
        <p:spPr>
          <a:xfrm>
            <a:off x="8990261" y="3691044"/>
            <a:ext cx="2853839" cy="720000"/>
          </a:xfrm>
          <a:prstGeom prst="rect">
            <a:avLst/>
          </a:prstGeom>
          <a:solidFill>
            <a:schemeClr val="accent3"/>
          </a:solidFill>
          <a:ln>
            <a:solidFill>
              <a:schemeClr val="accent3">
                <a:lumMod val="75000"/>
              </a:schemeClr>
            </a:solidFill>
          </a:ln>
        </p:spPr>
        <p:style>
          <a:lnRef idx="1">
            <a:schemeClr val="accent1"/>
          </a:lnRef>
          <a:fillRef idx="2">
            <a:schemeClr val="accent1"/>
          </a:fillRef>
          <a:effectRef idx="1">
            <a:schemeClr val="accent1"/>
          </a:effectRef>
          <a:fontRef idx="minor">
            <a:schemeClr val="dk1"/>
          </a:fontRef>
        </p:style>
        <p:txBody>
          <a:bodyPr wrap="square" anchor="ctr" anchorCtr="0">
            <a:noAutofit/>
          </a:bodyPr>
          <a:lstStyle/>
          <a:p>
            <a:r>
              <a:rPr lang="en-US" altLang="zh-TW" sz="2000" dirty="0">
                <a:solidFill>
                  <a:srgbClr val="7030A0"/>
                </a:solidFill>
                <a:ea typeface="微軟正黑體" panose="020B0604030504040204" pitchFamily="34" charset="-120"/>
              </a:rPr>
              <a:t>Adverse event notification and handling</a:t>
            </a:r>
            <a:endParaRPr lang="zh-TW" altLang="en-US" sz="2000" dirty="0">
              <a:solidFill>
                <a:srgbClr val="7030A0"/>
              </a:solidFill>
              <a:ea typeface="微軟正黑體" panose="020B0604030504040204" pitchFamily="34" charset="-120"/>
            </a:endParaRPr>
          </a:p>
        </p:txBody>
      </p:sp>
      <p:sp>
        <p:nvSpPr>
          <p:cNvPr id="18" name="矩形 17">
            <a:extLst>
              <a:ext uri="{FF2B5EF4-FFF2-40B4-BE49-F238E27FC236}">
                <a16:creationId xmlns:a16="http://schemas.microsoft.com/office/drawing/2014/main" id="{58887CC2-FAEE-3247-A05B-AD02030FFD85}"/>
              </a:ext>
            </a:extLst>
          </p:cNvPr>
          <p:cNvSpPr/>
          <p:nvPr/>
        </p:nvSpPr>
        <p:spPr>
          <a:xfrm>
            <a:off x="8990261" y="4584060"/>
            <a:ext cx="2853839" cy="1072414"/>
          </a:xfrm>
          <a:prstGeom prst="rect">
            <a:avLst/>
          </a:prstGeom>
          <a:solidFill>
            <a:schemeClr val="accent3"/>
          </a:solidFill>
          <a:ln>
            <a:solidFill>
              <a:schemeClr val="accent3">
                <a:lumMod val="75000"/>
              </a:schemeClr>
            </a:solidFill>
          </a:ln>
        </p:spPr>
        <p:style>
          <a:lnRef idx="1">
            <a:schemeClr val="accent1"/>
          </a:lnRef>
          <a:fillRef idx="2">
            <a:schemeClr val="accent1"/>
          </a:fillRef>
          <a:effectRef idx="1">
            <a:schemeClr val="accent1"/>
          </a:effectRef>
          <a:fontRef idx="minor">
            <a:schemeClr val="dk1"/>
          </a:fontRef>
        </p:style>
        <p:txBody>
          <a:bodyPr wrap="square" anchor="ctr" anchorCtr="0">
            <a:noAutofit/>
          </a:bodyPr>
          <a:lstStyle/>
          <a:p>
            <a:r>
              <a:rPr lang="en-US" altLang="zh-TW" sz="2000" dirty="0">
                <a:solidFill>
                  <a:srgbClr val="7030A0"/>
                </a:solidFill>
                <a:ea typeface="微軟正黑體" panose="020B0604030504040204" pitchFamily="34" charset="-120"/>
              </a:rPr>
              <a:t>Cybersecurity system development and maintenance</a:t>
            </a:r>
            <a:endParaRPr lang="zh-TW" altLang="en-US" sz="2000" dirty="0">
              <a:solidFill>
                <a:srgbClr val="7030A0"/>
              </a:solidFill>
              <a:ea typeface="微軟正黑體" panose="020B0604030504040204" pitchFamily="34" charset="-120"/>
            </a:endParaRPr>
          </a:p>
        </p:txBody>
      </p:sp>
      <p:cxnSp>
        <p:nvCxnSpPr>
          <p:cNvPr id="19" name="肘形接點 18">
            <a:extLst>
              <a:ext uri="{FF2B5EF4-FFF2-40B4-BE49-F238E27FC236}">
                <a16:creationId xmlns:a16="http://schemas.microsoft.com/office/drawing/2014/main" id="{B4B40F68-47B2-9743-8BC1-00190659CC47}"/>
              </a:ext>
            </a:extLst>
          </p:cNvPr>
          <p:cNvCxnSpPr>
            <a:cxnSpLocks/>
            <a:stCxn id="6" idx="3"/>
            <a:endCxn id="12" idx="1"/>
          </p:cNvCxnSpPr>
          <p:nvPr/>
        </p:nvCxnSpPr>
        <p:spPr>
          <a:xfrm flipV="1">
            <a:off x="2231944" y="2566346"/>
            <a:ext cx="315586" cy="1544952"/>
          </a:xfrm>
          <a:prstGeom prst="bentConnector3">
            <a:avLst>
              <a:gd name="adj1" fmla="val 50000"/>
            </a:avLst>
          </a:prstGeom>
          <a:ln w="28575">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0" name="肘形接點 19">
            <a:extLst>
              <a:ext uri="{FF2B5EF4-FFF2-40B4-BE49-F238E27FC236}">
                <a16:creationId xmlns:a16="http://schemas.microsoft.com/office/drawing/2014/main" id="{82B7EB8D-1BC6-D44B-AEA9-9B0C49637931}"/>
              </a:ext>
            </a:extLst>
          </p:cNvPr>
          <p:cNvCxnSpPr>
            <a:cxnSpLocks/>
            <a:stCxn id="6" idx="3"/>
            <a:endCxn id="10" idx="1"/>
          </p:cNvCxnSpPr>
          <p:nvPr/>
        </p:nvCxnSpPr>
        <p:spPr>
          <a:xfrm flipV="1">
            <a:off x="2231944" y="4105055"/>
            <a:ext cx="315585" cy="6243"/>
          </a:xfrm>
          <a:prstGeom prst="bentConnector3">
            <a:avLst>
              <a:gd name="adj1" fmla="val 50000"/>
            </a:avLst>
          </a:prstGeom>
          <a:ln w="28575">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1" name="肘形接點 20">
            <a:extLst>
              <a:ext uri="{FF2B5EF4-FFF2-40B4-BE49-F238E27FC236}">
                <a16:creationId xmlns:a16="http://schemas.microsoft.com/office/drawing/2014/main" id="{01454A8A-321E-FB46-993F-A83F86CEF987}"/>
              </a:ext>
            </a:extLst>
          </p:cNvPr>
          <p:cNvCxnSpPr>
            <a:cxnSpLocks/>
            <a:stCxn id="6" idx="3"/>
            <a:endCxn id="11" idx="1"/>
          </p:cNvCxnSpPr>
          <p:nvPr/>
        </p:nvCxnSpPr>
        <p:spPr>
          <a:xfrm>
            <a:off x="2231944" y="4111298"/>
            <a:ext cx="315585" cy="1592251"/>
          </a:xfrm>
          <a:prstGeom prst="bentConnector3">
            <a:avLst>
              <a:gd name="adj1" fmla="val 50000"/>
            </a:avLst>
          </a:prstGeom>
          <a:ln w="28575">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2" name="肘形接點 21">
            <a:extLst>
              <a:ext uri="{FF2B5EF4-FFF2-40B4-BE49-F238E27FC236}">
                <a16:creationId xmlns:a16="http://schemas.microsoft.com/office/drawing/2014/main" id="{9BA02D42-0CF4-0B43-8B8D-9FD0BBBDA015}"/>
              </a:ext>
            </a:extLst>
          </p:cNvPr>
          <p:cNvCxnSpPr>
            <a:cxnSpLocks/>
            <a:stCxn id="12" idx="3"/>
            <a:endCxn id="13" idx="1"/>
          </p:cNvCxnSpPr>
          <p:nvPr/>
        </p:nvCxnSpPr>
        <p:spPr>
          <a:xfrm flipV="1">
            <a:off x="5767168" y="2553080"/>
            <a:ext cx="335457" cy="13266"/>
          </a:xfrm>
          <a:prstGeom prst="bentConnector3">
            <a:avLst>
              <a:gd name="adj1" fmla="val 50000"/>
            </a:avLst>
          </a:prstGeom>
          <a:ln w="28575">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3" name="肘形接點 22">
            <a:extLst>
              <a:ext uri="{FF2B5EF4-FFF2-40B4-BE49-F238E27FC236}">
                <a16:creationId xmlns:a16="http://schemas.microsoft.com/office/drawing/2014/main" id="{B983CD90-DF3E-D948-8723-2029F1C400C2}"/>
              </a:ext>
            </a:extLst>
          </p:cNvPr>
          <p:cNvCxnSpPr>
            <a:cxnSpLocks/>
            <a:stCxn id="12" idx="3"/>
            <a:endCxn id="14" idx="1"/>
          </p:cNvCxnSpPr>
          <p:nvPr/>
        </p:nvCxnSpPr>
        <p:spPr>
          <a:xfrm>
            <a:off x="5767168" y="2566346"/>
            <a:ext cx="335457" cy="1275900"/>
          </a:xfrm>
          <a:prstGeom prst="bentConnector3">
            <a:avLst>
              <a:gd name="adj1" fmla="val 50000"/>
            </a:avLst>
          </a:prstGeom>
          <a:ln w="28575">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4" name="肘形接點 23">
            <a:extLst>
              <a:ext uri="{FF2B5EF4-FFF2-40B4-BE49-F238E27FC236}">
                <a16:creationId xmlns:a16="http://schemas.microsoft.com/office/drawing/2014/main" id="{EAB0F517-E811-B84A-AADD-A057DC56AC1A}"/>
              </a:ext>
            </a:extLst>
          </p:cNvPr>
          <p:cNvCxnSpPr>
            <a:cxnSpLocks/>
            <a:stCxn id="13" idx="3"/>
            <a:endCxn id="15" idx="1"/>
          </p:cNvCxnSpPr>
          <p:nvPr/>
        </p:nvCxnSpPr>
        <p:spPr>
          <a:xfrm flipV="1">
            <a:off x="8632465" y="2362892"/>
            <a:ext cx="357797" cy="190188"/>
          </a:xfrm>
          <a:prstGeom prst="bentConnector3">
            <a:avLst>
              <a:gd name="adj1" fmla="val 50000"/>
            </a:avLst>
          </a:prstGeom>
          <a:ln w="28575">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5" name="肘形接點 24">
            <a:extLst>
              <a:ext uri="{FF2B5EF4-FFF2-40B4-BE49-F238E27FC236}">
                <a16:creationId xmlns:a16="http://schemas.microsoft.com/office/drawing/2014/main" id="{E0FCBB86-DE79-B24A-8DB5-E5026BD2E815}"/>
              </a:ext>
            </a:extLst>
          </p:cNvPr>
          <p:cNvCxnSpPr>
            <a:cxnSpLocks/>
            <a:stCxn id="13" idx="3"/>
            <a:endCxn id="16" idx="1"/>
          </p:cNvCxnSpPr>
          <p:nvPr/>
        </p:nvCxnSpPr>
        <p:spPr>
          <a:xfrm>
            <a:off x="8632465" y="2553080"/>
            <a:ext cx="357797" cy="648494"/>
          </a:xfrm>
          <a:prstGeom prst="bentConnector3">
            <a:avLst>
              <a:gd name="adj1" fmla="val 50000"/>
            </a:avLst>
          </a:prstGeom>
          <a:ln w="28575">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6" name="肘形接點 25">
            <a:extLst>
              <a:ext uri="{FF2B5EF4-FFF2-40B4-BE49-F238E27FC236}">
                <a16:creationId xmlns:a16="http://schemas.microsoft.com/office/drawing/2014/main" id="{6015DF55-72EF-D041-A231-4781B0F3917E}"/>
              </a:ext>
            </a:extLst>
          </p:cNvPr>
          <p:cNvCxnSpPr>
            <a:cxnSpLocks/>
            <a:stCxn id="13" idx="3"/>
            <a:endCxn id="17" idx="1"/>
          </p:cNvCxnSpPr>
          <p:nvPr/>
        </p:nvCxnSpPr>
        <p:spPr>
          <a:xfrm>
            <a:off x="8632465" y="2553080"/>
            <a:ext cx="357796" cy="1497964"/>
          </a:xfrm>
          <a:prstGeom prst="bentConnector3">
            <a:avLst>
              <a:gd name="adj1" fmla="val 50000"/>
            </a:avLst>
          </a:prstGeom>
          <a:ln w="28575">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7" name="肘形接點 26">
            <a:extLst>
              <a:ext uri="{FF2B5EF4-FFF2-40B4-BE49-F238E27FC236}">
                <a16:creationId xmlns:a16="http://schemas.microsoft.com/office/drawing/2014/main" id="{C9EF0EEB-C8B4-EE43-8B54-087A6AE04DF4}"/>
              </a:ext>
            </a:extLst>
          </p:cNvPr>
          <p:cNvCxnSpPr>
            <a:cxnSpLocks/>
            <a:stCxn id="13" idx="3"/>
            <a:endCxn id="18" idx="1"/>
          </p:cNvCxnSpPr>
          <p:nvPr/>
        </p:nvCxnSpPr>
        <p:spPr>
          <a:xfrm>
            <a:off x="8632465" y="2553080"/>
            <a:ext cx="357796" cy="2567187"/>
          </a:xfrm>
          <a:prstGeom prst="bentConnector3">
            <a:avLst>
              <a:gd name="adj1" fmla="val 50000"/>
            </a:avLst>
          </a:prstGeom>
          <a:ln w="28575">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92" name="橢圓 91">
            <a:extLst>
              <a:ext uri="{FF2B5EF4-FFF2-40B4-BE49-F238E27FC236}">
                <a16:creationId xmlns:a16="http://schemas.microsoft.com/office/drawing/2014/main" id="{0E02DC3C-DA6C-C842-B6FC-A5C76E31A815}"/>
              </a:ext>
            </a:extLst>
          </p:cNvPr>
          <p:cNvSpPr/>
          <p:nvPr/>
        </p:nvSpPr>
        <p:spPr>
          <a:xfrm>
            <a:off x="8806070" y="1040303"/>
            <a:ext cx="3172704" cy="4943054"/>
          </a:xfrm>
          <a:prstGeom prst="ellipse">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TW" altLang="en-US"/>
          </a:p>
        </p:txBody>
      </p:sp>
    </p:spTree>
    <p:extLst>
      <p:ext uri="{BB962C8B-B14F-4D97-AF65-F5344CB8AC3E}">
        <p14:creationId xmlns:p14="http://schemas.microsoft.com/office/powerpoint/2010/main" val="74396871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2398</TotalTime>
  <Words>1034</Words>
  <Application>Microsoft Macintosh PowerPoint</Application>
  <PresentationFormat>寬螢幕</PresentationFormat>
  <Paragraphs>190</Paragraphs>
  <Slides>13</Slides>
  <Notes>0</Notes>
  <HiddenSlides>0</HiddenSlides>
  <MMClips>0</MMClips>
  <ScaleCrop>false</ScaleCrop>
  <HeadingPairs>
    <vt:vector size="6" baseType="variant">
      <vt:variant>
        <vt:lpstr>使用字型</vt:lpstr>
      </vt:variant>
      <vt:variant>
        <vt:i4>11</vt:i4>
      </vt:variant>
      <vt:variant>
        <vt:lpstr>佈景主題</vt:lpstr>
      </vt:variant>
      <vt:variant>
        <vt:i4>1</vt:i4>
      </vt:variant>
      <vt:variant>
        <vt:lpstr>投影片標題</vt:lpstr>
      </vt:variant>
      <vt:variant>
        <vt:i4>13</vt:i4>
      </vt:variant>
    </vt:vector>
  </HeadingPairs>
  <TitlesOfParts>
    <vt:vector size="25" baseType="lpstr">
      <vt:lpstr>標楷體</vt:lpstr>
      <vt:lpstr>微軟正黑體</vt:lpstr>
      <vt:lpstr>新細明體</vt:lpstr>
      <vt:lpstr>Poppins</vt:lpstr>
      <vt:lpstr>Poppins Light</vt:lpstr>
      <vt:lpstr>Poppins Medium</vt:lpstr>
      <vt:lpstr>Arial</vt:lpstr>
      <vt:lpstr>Calibri</vt:lpstr>
      <vt:lpstr>Calibri Light</vt:lpstr>
      <vt:lpstr>Times New Roman</vt:lpstr>
      <vt:lpstr>Wingdings</vt:lpstr>
      <vt:lpstr>Tema de Office</vt:lpstr>
      <vt:lpstr>PowerPoint 簡報</vt:lpstr>
      <vt:lpstr>The Team / Workgroup</vt:lpstr>
      <vt:lpstr>Description</vt:lpstr>
      <vt:lpstr>Goals of the project and final users that will benefit</vt:lpstr>
      <vt:lpstr>PowerPoint 簡報</vt:lpstr>
      <vt:lpstr>PowerPoint 簡報</vt:lpstr>
      <vt:lpstr>Duties of CE Managing on Med. Devices in Hospital </vt:lpstr>
      <vt:lpstr>PowerPoint 簡報</vt:lpstr>
      <vt:lpstr>Results</vt:lpstr>
      <vt:lpstr>Results</vt:lpstr>
      <vt:lpstr>Results</vt:lpstr>
      <vt:lpstr>Conclusion</vt:lpstr>
      <vt:lpstr>Kang-Ping Lin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Estefania Cajigas</dc:creator>
  <cp:lastModifiedBy>Microsoft Office User</cp:lastModifiedBy>
  <cp:revision>49</cp:revision>
  <dcterms:created xsi:type="dcterms:W3CDTF">2021-09-01T19:24:00Z</dcterms:created>
  <dcterms:modified xsi:type="dcterms:W3CDTF">2021-10-17T15:53:17Z</dcterms:modified>
</cp:coreProperties>
</file>