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 id="265" r:id="rId6"/>
    <p:sldId id="266" r:id="rId7"/>
    <p:sldId id="267" r:id="rId8"/>
    <p:sldId id="264" r:id="rId9"/>
    <p:sldId id="261"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82" autoAdjust="0"/>
    <p:restoredTop sz="94718"/>
  </p:normalViewPr>
  <p:slideViewPr>
    <p:cSldViewPr snapToGrid="0" snapToObjects="1">
      <p:cViewPr varScale="1">
        <p:scale>
          <a:sx n="68" d="100"/>
          <a:sy n="68"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8B0ED1-768B-0C47-8169-E96E9DCEF8D4}"/>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B7F1A172-18CD-BE4D-BD81-AEACD188C0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A4A5C318-3091-6A43-8B9D-07DB1CFFB095}"/>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5" name="Marcador de pie de página 4">
            <a:extLst>
              <a:ext uri="{FF2B5EF4-FFF2-40B4-BE49-F238E27FC236}">
                <a16:creationId xmlns:a16="http://schemas.microsoft.com/office/drawing/2014/main" id="{2F0FC366-2E97-594D-ABB6-77A3183357F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598242A-B6D5-CE46-9354-6607AEB609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24055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B12BC-05F4-2743-865B-A567C30AD6E2}"/>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A7DE5064-9233-E945-BC86-54A956BD3DF8}"/>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87379F0-76E8-394A-A7ED-7FA3A2854377}"/>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5" name="Marcador de pie de página 4">
            <a:extLst>
              <a:ext uri="{FF2B5EF4-FFF2-40B4-BE49-F238E27FC236}">
                <a16:creationId xmlns:a16="http://schemas.microsoft.com/office/drawing/2014/main" id="{F9222A6B-83D9-AC4E-A42A-A53C690BE52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9F21101-8F6B-4A42-AF7E-9B3AA50561E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35986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2BF40B-B617-744F-A388-2A08555BBA0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2E98FCCC-680F-894C-96DB-2FA3A0D0C28E}"/>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B119397A-43C4-6C4C-9C87-4FD3D72BB521}"/>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5" name="Marcador de pie de página 4">
            <a:extLst>
              <a:ext uri="{FF2B5EF4-FFF2-40B4-BE49-F238E27FC236}">
                <a16:creationId xmlns:a16="http://schemas.microsoft.com/office/drawing/2014/main" id="{0EB716AD-B236-BC40-BF4D-E35EFD65E8B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89F753A-F82A-764A-AB8E-989B9CCEA259}"/>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271008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A25E2-BA5E-3843-B28B-5F67E27EB3E9}"/>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B388914-D38D-1A4F-BDA1-4F15F66FA054}"/>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E9097349-F444-D343-A15D-6C3679F2BA22}"/>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5" name="Marcador de pie de página 4">
            <a:extLst>
              <a:ext uri="{FF2B5EF4-FFF2-40B4-BE49-F238E27FC236}">
                <a16:creationId xmlns:a16="http://schemas.microsoft.com/office/drawing/2014/main" id="{262F0645-1916-2941-A4EF-78E4C9771F5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207AE25-3BB5-184C-9772-CBB819406E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22346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7110C-2C33-3B4D-B23F-6F61ADB4C02D}"/>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4ED5981E-38AD-5B49-A167-D8B23D10F8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EB8D5648-F297-4546-A5E1-0E3DFEFC5C13}"/>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5" name="Marcador de pie de página 4">
            <a:extLst>
              <a:ext uri="{FF2B5EF4-FFF2-40B4-BE49-F238E27FC236}">
                <a16:creationId xmlns:a16="http://schemas.microsoft.com/office/drawing/2014/main" id="{A20E0910-21CD-BE41-B51E-CB6241DCB20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66E9CED-7ACB-524E-8F02-BA31F1661212}"/>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4268605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870347-1AD8-A14B-9028-3E1619BE6FEF}"/>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C99F9A90-C2C1-334B-82A3-5BCFBB825F6C}"/>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AE3B5CE7-ABBC-CE4B-8E81-2ED799808DF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8C2B4A0C-1D3D-9A4B-BCB0-C67DB268EFE9}"/>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6" name="Marcador de pie de página 5">
            <a:extLst>
              <a:ext uri="{FF2B5EF4-FFF2-40B4-BE49-F238E27FC236}">
                <a16:creationId xmlns:a16="http://schemas.microsoft.com/office/drawing/2014/main" id="{BB30B375-C8EA-E342-AAD5-E940A8F7020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E715118-9732-C246-BEA5-E3FDAF7177A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58292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5DE75-C0FB-5540-9C80-5F32A473BD36}"/>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54222D90-E245-964A-BAFF-89808BBB72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7F371311-608F-A04C-882E-6D5186B7DB31}"/>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F3CDB719-9889-904B-A01E-62C0C82ECE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AF4A7251-DBF5-7B40-8D0F-CE8223100A05}"/>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3699418D-A2B5-CC4F-B23F-26E077B623B6}"/>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8" name="Marcador de pie de página 7">
            <a:extLst>
              <a:ext uri="{FF2B5EF4-FFF2-40B4-BE49-F238E27FC236}">
                <a16:creationId xmlns:a16="http://schemas.microsoft.com/office/drawing/2014/main" id="{7B822598-5EFB-CC41-86D6-304FF9DEB78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1D47ADA2-D615-3148-A23C-CC71FC5257E2}"/>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56304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A26CFB-4CCB-7844-8C5A-F8BE7EDA47D1}"/>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90657ABA-1D69-DE44-A76D-E763710A3BDD}"/>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4" name="Marcador de pie de página 3">
            <a:extLst>
              <a:ext uri="{FF2B5EF4-FFF2-40B4-BE49-F238E27FC236}">
                <a16:creationId xmlns:a16="http://schemas.microsoft.com/office/drawing/2014/main" id="{27CAA2F0-8A6D-604A-93E9-701BFAD15809}"/>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43687990-F555-5942-BBDF-064E8D9EE8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367681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CF33EA3-DD5A-D449-99A3-EF693C160ACA}"/>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3" name="Marcador de pie de página 2">
            <a:extLst>
              <a:ext uri="{FF2B5EF4-FFF2-40B4-BE49-F238E27FC236}">
                <a16:creationId xmlns:a16="http://schemas.microsoft.com/office/drawing/2014/main" id="{F8F21913-B779-D24C-B074-DC2054904FD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6CB19C8-5ED1-0A49-8D88-4CFEBC36A3FC}"/>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48854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1BD53-EAB7-1E4B-A286-D106753AC15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DDAE8FB-BE39-6C4C-B873-C92BD02C8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F235DA41-1006-144E-A4C4-21C4C4783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BA07975B-558A-ED49-9C35-27406C10312C}"/>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6" name="Marcador de pie de página 5">
            <a:extLst>
              <a:ext uri="{FF2B5EF4-FFF2-40B4-BE49-F238E27FC236}">
                <a16:creationId xmlns:a16="http://schemas.microsoft.com/office/drawing/2014/main" id="{C910C23C-8931-8E47-B9FD-28BB82E7008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7A3C1F6-37B5-E048-9C14-8B11A24E4C21}"/>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224738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306654-0943-0945-A3DC-4ACEF0F00F2B}"/>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D01B6BE1-B19A-C148-BB49-BB355C751D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7A05E66-9F51-2848-BC76-1F8916962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FBD15DF3-C1EA-634A-B0AE-50DB578F1B4E}"/>
              </a:ext>
            </a:extLst>
          </p:cNvPr>
          <p:cNvSpPr>
            <a:spLocks noGrp="1"/>
          </p:cNvSpPr>
          <p:nvPr>
            <p:ph type="dt" sz="half" idx="10"/>
          </p:nvPr>
        </p:nvSpPr>
        <p:spPr/>
        <p:txBody>
          <a:bodyPr/>
          <a:lstStyle/>
          <a:p>
            <a:fld id="{5922D97F-1855-7940-BD30-9CA7CE069233}" type="datetimeFigureOut">
              <a:rPr lang="es-MX" smtClean="0"/>
              <a:t>14/10/2021</a:t>
            </a:fld>
            <a:endParaRPr lang="es-MX"/>
          </a:p>
        </p:txBody>
      </p:sp>
      <p:sp>
        <p:nvSpPr>
          <p:cNvPr id="6" name="Marcador de pie de página 5">
            <a:extLst>
              <a:ext uri="{FF2B5EF4-FFF2-40B4-BE49-F238E27FC236}">
                <a16:creationId xmlns:a16="http://schemas.microsoft.com/office/drawing/2014/main" id="{65F86AC9-2786-654D-99A7-27ED6F3DDD9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AD1F359-7560-7643-ADA2-6A73F6EA7960}"/>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355728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91E4233-B371-4D42-AF5D-91F49D956C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C978B424-05A9-D748-BF84-37490AF03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900299C-4C31-5348-A4E0-798C34A60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2D97F-1855-7940-BD30-9CA7CE069233}" type="datetimeFigureOut">
              <a:rPr lang="es-MX" smtClean="0"/>
              <a:t>14/10/2021</a:t>
            </a:fld>
            <a:endParaRPr lang="es-MX"/>
          </a:p>
        </p:txBody>
      </p:sp>
      <p:sp>
        <p:nvSpPr>
          <p:cNvPr id="5" name="Marcador de pie de página 4">
            <a:extLst>
              <a:ext uri="{FF2B5EF4-FFF2-40B4-BE49-F238E27FC236}">
                <a16:creationId xmlns:a16="http://schemas.microsoft.com/office/drawing/2014/main" id="{ECB3F8D8-6848-BB43-891B-F22F265DA1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E17FABD-0405-C04A-B8B2-F62CD8E381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380A-8E3A-AA4F-99CA-B9F889DA3BB4}" type="slidenum">
              <a:rPr lang="es-MX" smtClean="0"/>
              <a:t>‹Nº›</a:t>
            </a:fld>
            <a:endParaRPr lang="es-MX"/>
          </a:p>
        </p:txBody>
      </p:sp>
    </p:spTree>
    <p:extLst>
      <p:ext uri="{BB962C8B-B14F-4D97-AF65-F5344CB8AC3E}">
        <p14:creationId xmlns:p14="http://schemas.microsoft.com/office/powerpoint/2010/main" val="402375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8C3199-293F-834B-85A8-F48E3D90AF36}"/>
              </a:ext>
            </a:extLst>
          </p:cNvPr>
          <p:cNvSpPr>
            <a:spLocks noGrp="1"/>
          </p:cNvSpPr>
          <p:nvPr>
            <p:ph type="ctrTitle"/>
          </p:nvPr>
        </p:nvSpPr>
        <p:spPr>
          <a:xfrm>
            <a:off x="440267" y="3498184"/>
            <a:ext cx="11226800" cy="1468436"/>
          </a:xfrm>
        </p:spPr>
        <p:txBody>
          <a:bodyPr anchor="t">
            <a:noAutofit/>
          </a:bodyPr>
          <a:lstStyle/>
          <a:p>
            <a:r>
              <a:rPr lang="es-MX" sz="3200" b="1" dirty="0" err="1">
                <a:solidFill>
                  <a:srgbClr val="002060"/>
                </a:solidFill>
                <a:latin typeface="Poppins" pitchFamily="2" charset="77"/>
                <a:cs typeface="Poppins" pitchFamily="2" charset="77"/>
              </a:rPr>
              <a:t>Caregiving</a:t>
            </a:r>
            <a:r>
              <a:rPr lang="es-MX" sz="3200" b="1" dirty="0">
                <a:solidFill>
                  <a:srgbClr val="002060"/>
                </a:solidFill>
                <a:latin typeface="Poppins" pitchFamily="2" charset="77"/>
                <a:cs typeface="Poppins" pitchFamily="2" charset="77"/>
              </a:rPr>
              <a:t> safety </a:t>
            </a:r>
            <a:r>
              <a:rPr lang="es-MX" sz="3200" b="1" dirty="0" err="1">
                <a:solidFill>
                  <a:srgbClr val="002060"/>
                </a:solidFill>
                <a:latin typeface="Poppins" pitchFamily="2" charset="77"/>
                <a:cs typeface="Poppins" pitchFamily="2" charset="77"/>
              </a:rPr>
              <a:t>during</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management</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of</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infectious</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outbreaks</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The</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need</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for</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contactless</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patient</a:t>
            </a:r>
            <a:r>
              <a:rPr lang="es-MX" sz="3200" b="1" dirty="0">
                <a:solidFill>
                  <a:srgbClr val="002060"/>
                </a:solidFill>
                <a:latin typeface="Poppins" pitchFamily="2" charset="77"/>
                <a:cs typeface="Poppins" pitchFamily="2" charset="77"/>
              </a:rPr>
              <a:t> </a:t>
            </a:r>
            <a:r>
              <a:rPr lang="es-MX" sz="3200" b="1" dirty="0" err="1">
                <a:solidFill>
                  <a:srgbClr val="002060"/>
                </a:solidFill>
                <a:latin typeface="Poppins" pitchFamily="2" charset="77"/>
                <a:cs typeface="Poppins" pitchFamily="2" charset="77"/>
              </a:rPr>
              <a:t>monitoring</a:t>
            </a:r>
            <a:r>
              <a:rPr lang="es-MX" sz="3200" b="1" dirty="0">
                <a:solidFill>
                  <a:srgbClr val="002060"/>
                </a:solidFill>
                <a:latin typeface="Poppins" pitchFamily="2" charset="77"/>
                <a:cs typeface="Poppins" pitchFamily="2" charset="77"/>
              </a:rPr>
              <a:t>.</a:t>
            </a:r>
          </a:p>
        </p:txBody>
      </p:sp>
      <p:sp>
        <p:nvSpPr>
          <p:cNvPr id="3" name="Subtítulo 2">
            <a:extLst>
              <a:ext uri="{FF2B5EF4-FFF2-40B4-BE49-F238E27FC236}">
                <a16:creationId xmlns:a16="http://schemas.microsoft.com/office/drawing/2014/main" id="{B31DB3D8-FADF-BC44-99E1-CF6CF3286AEF}"/>
              </a:ext>
            </a:extLst>
          </p:cNvPr>
          <p:cNvSpPr>
            <a:spLocks noGrp="1"/>
          </p:cNvSpPr>
          <p:nvPr>
            <p:ph type="subTitle" idx="1"/>
          </p:nvPr>
        </p:nvSpPr>
        <p:spPr>
          <a:xfrm>
            <a:off x="440267" y="4867369"/>
            <a:ext cx="11226800" cy="761999"/>
          </a:xfrm>
        </p:spPr>
        <p:txBody>
          <a:bodyPr>
            <a:normAutofit/>
          </a:bodyPr>
          <a:lstStyle/>
          <a:p>
            <a:r>
              <a:rPr lang="es-MX" sz="2000" dirty="0">
                <a:solidFill>
                  <a:srgbClr val="0070C0"/>
                </a:solidFill>
                <a:latin typeface="Poppins Light" pitchFamily="2" charset="77"/>
                <a:cs typeface="Poppins Light" pitchFamily="2" charset="77"/>
              </a:rPr>
              <a:t>Mar Elena and Alejandro Barriga-Rivera</a:t>
            </a:r>
          </a:p>
          <a:p>
            <a:r>
              <a:rPr lang="es-MX" sz="1600" dirty="0" err="1">
                <a:solidFill>
                  <a:srgbClr val="0070C0"/>
                </a:solidFill>
                <a:latin typeface="Poppins Light" pitchFamily="2" charset="77"/>
                <a:cs typeface="Poppins Light" pitchFamily="2" charset="77"/>
              </a:rPr>
              <a:t>University</a:t>
            </a:r>
            <a:r>
              <a:rPr lang="es-MX" sz="1600" dirty="0">
                <a:solidFill>
                  <a:srgbClr val="0070C0"/>
                </a:solidFill>
                <a:latin typeface="Poppins Light" pitchFamily="2" charset="77"/>
                <a:cs typeface="Poppins Light" pitchFamily="2" charset="77"/>
              </a:rPr>
              <a:t> </a:t>
            </a:r>
            <a:r>
              <a:rPr lang="es-MX" sz="1600" dirty="0" err="1">
                <a:solidFill>
                  <a:srgbClr val="0070C0"/>
                </a:solidFill>
                <a:latin typeface="Poppins Light" pitchFamily="2" charset="77"/>
                <a:cs typeface="Poppins Light" pitchFamily="2" charset="77"/>
              </a:rPr>
              <a:t>of</a:t>
            </a:r>
            <a:r>
              <a:rPr lang="es-MX" sz="1600" dirty="0">
                <a:solidFill>
                  <a:srgbClr val="0070C0"/>
                </a:solidFill>
                <a:latin typeface="Poppins Light" pitchFamily="2" charset="77"/>
                <a:cs typeface="Poppins Light" pitchFamily="2" charset="77"/>
              </a:rPr>
              <a:t> </a:t>
            </a:r>
            <a:r>
              <a:rPr lang="es-MX" sz="1600" dirty="0" err="1">
                <a:solidFill>
                  <a:srgbClr val="0070C0"/>
                </a:solidFill>
                <a:latin typeface="Poppins Light" pitchFamily="2" charset="77"/>
                <a:cs typeface="Poppins Light" pitchFamily="2" charset="77"/>
              </a:rPr>
              <a:t>Seville</a:t>
            </a:r>
            <a:endParaRPr lang="es-MX" sz="1600" dirty="0">
              <a:solidFill>
                <a:srgbClr val="0070C0"/>
              </a:solidFill>
              <a:latin typeface="Poppins Light" pitchFamily="2" charset="77"/>
              <a:cs typeface="Poppins Light" pitchFamily="2" charset="77"/>
            </a:endParaRPr>
          </a:p>
        </p:txBody>
      </p:sp>
    </p:spTree>
    <p:extLst>
      <p:ext uri="{BB962C8B-B14F-4D97-AF65-F5344CB8AC3E}">
        <p14:creationId xmlns:p14="http://schemas.microsoft.com/office/powerpoint/2010/main" val="8579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The Team / Workgroup</a:t>
            </a:r>
            <a:endParaRPr lang="es-MX" sz="3600" dirty="0">
              <a:solidFill>
                <a:srgbClr val="0070C0"/>
              </a:solidFill>
            </a:endParaRPr>
          </a:p>
        </p:txBody>
      </p:sp>
      <p:sp>
        <p:nvSpPr>
          <p:cNvPr id="4" name="CuadroTexto 3">
            <a:extLst>
              <a:ext uri="{FF2B5EF4-FFF2-40B4-BE49-F238E27FC236}">
                <a16:creationId xmlns:a16="http://schemas.microsoft.com/office/drawing/2014/main" id="{DDE25DD3-570A-4227-B389-DEF7206BD0FF}"/>
              </a:ext>
            </a:extLst>
          </p:cNvPr>
          <p:cNvSpPr txBox="1"/>
          <p:nvPr/>
        </p:nvSpPr>
        <p:spPr>
          <a:xfrm>
            <a:off x="2793013" y="2054711"/>
            <a:ext cx="7701566" cy="3970318"/>
          </a:xfrm>
          <a:prstGeom prst="rect">
            <a:avLst/>
          </a:prstGeom>
          <a:noFill/>
        </p:spPr>
        <p:txBody>
          <a:bodyPr wrap="square" rtlCol="0">
            <a:spAutoFit/>
          </a:bodyPr>
          <a:lstStyle/>
          <a:p>
            <a:pPr defTabSz="914400" eaLnBrk="0" fontAlgn="base" hangingPunct="0">
              <a:spcBef>
                <a:spcPct val="0"/>
              </a:spcBef>
              <a:spcAft>
                <a:spcPct val="0"/>
              </a:spcAft>
            </a:pPr>
            <a:r>
              <a:rPr lang="es-ES" altLang="es-ES" b="1" dirty="0">
                <a:solidFill>
                  <a:schemeClr val="bg2">
                    <a:lumMod val="25000"/>
                  </a:schemeClr>
                </a:solidFill>
                <a:latin typeface="Poppins Light" panose="00000400000000000000" pitchFamily="2" charset="0"/>
                <a:cs typeface="Poppins Light" panose="00000400000000000000" pitchFamily="2" charset="0"/>
              </a:rPr>
              <a:t>Mar Elena, </a:t>
            </a:r>
            <a:r>
              <a:rPr lang="es-ES" altLang="es-ES" b="1" dirty="0" err="1">
                <a:solidFill>
                  <a:schemeClr val="bg2">
                    <a:lumMod val="25000"/>
                  </a:schemeClr>
                </a:solidFill>
                <a:latin typeface="Poppins Light" panose="00000400000000000000" pitchFamily="2" charset="0"/>
                <a:cs typeface="Poppins Light" panose="00000400000000000000" pitchFamily="2" charset="0"/>
              </a:rPr>
              <a:t>Ph.D</a:t>
            </a:r>
            <a:r>
              <a:rPr lang="es-ES" altLang="es-ES" b="1" dirty="0">
                <a:solidFill>
                  <a:schemeClr val="bg2">
                    <a:lumMod val="25000"/>
                  </a:schemeClr>
                </a:solidFill>
                <a:latin typeface="Poppins Light" panose="00000400000000000000" pitchFamily="2" charset="0"/>
                <a:cs typeface="Poppins Light" panose="00000400000000000000" pitchFamily="2" charset="0"/>
              </a:rPr>
              <a:t>.</a:t>
            </a:r>
            <a:br>
              <a:rPr lang="es-ES" altLang="es-ES" dirty="0">
                <a:solidFill>
                  <a:schemeClr val="bg2">
                    <a:lumMod val="25000"/>
                  </a:schemeClr>
                </a:solidFill>
                <a:latin typeface="Poppins Light" panose="00000400000000000000" pitchFamily="2" charset="0"/>
                <a:cs typeface="Poppins Light" panose="00000400000000000000" pitchFamily="2" charset="0"/>
              </a:rPr>
            </a:br>
            <a:r>
              <a:rPr lang="es-ES" altLang="es-ES" i="1" dirty="0" err="1">
                <a:solidFill>
                  <a:schemeClr val="bg2">
                    <a:lumMod val="25000"/>
                  </a:schemeClr>
                </a:solidFill>
                <a:latin typeface="Poppins Light" panose="00000400000000000000" pitchFamily="2" charset="0"/>
                <a:cs typeface="Poppins Light" panose="00000400000000000000" pitchFamily="2" charset="0"/>
              </a:rPr>
              <a:t>Assistant</a:t>
            </a:r>
            <a:r>
              <a:rPr lang="es-ES" altLang="es-ES" i="1" dirty="0">
                <a:solidFill>
                  <a:schemeClr val="bg2">
                    <a:lumMod val="25000"/>
                  </a:schemeClr>
                </a:solidFill>
                <a:latin typeface="Poppins Light" panose="00000400000000000000" pitchFamily="2" charset="0"/>
                <a:cs typeface="Poppins Light" panose="00000400000000000000" pitchFamily="2" charset="0"/>
              </a:rPr>
              <a:t> </a:t>
            </a:r>
            <a:r>
              <a:rPr lang="es-ES" altLang="es-ES" i="1" dirty="0" err="1">
                <a:solidFill>
                  <a:schemeClr val="bg2">
                    <a:lumMod val="25000"/>
                  </a:schemeClr>
                </a:solidFill>
                <a:latin typeface="Poppins Light" panose="00000400000000000000" pitchFamily="2" charset="0"/>
                <a:cs typeface="Poppins Light" panose="00000400000000000000" pitchFamily="2" charset="0"/>
              </a:rPr>
              <a:t>Professor</a:t>
            </a:r>
            <a:br>
              <a:rPr lang="es-ES" altLang="es-ES" dirty="0">
                <a:solidFill>
                  <a:schemeClr val="bg2">
                    <a:lumMod val="25000"/>
                  </a:schemeClr>
                </a:solidFill>
                <a:latin typeface="Poppins Light" panose="00000400000000000000" pitchFamily="2" charset="0"/>
                <a:cs typeface="Poppins Light" panose="00000400000000000000" pitchFamily="2" charset="0"/>
              </a:rPr>
            </a:br>
            <a:br>
              <a:rPr lang="es-ES" altLang="es-ES" dirty="0">
                <a:solidFill>
                  <a:schemeClr val="bg2">
                    <a:lumMod val="25000"/>
                  </a:schemeClr>
                </a:solidFill>
                <a:latin typeface="Poppins Light" panose="00000400000000000000" pitchFamily="2" charset="0"/>
                <a:cs typeface="Poppins Light" panose="00000400000000000000" pitchFamily="2" charset="0"/>
              </a:rPr>
            </a:br>
            <a:r>
              <a:rPr lang="es-ES" altLang="es-ES" dirty="0" err="1">
                <a:solidFill>
                  <a:schemeClr val="bg2">
                    <a:lumMod val="25000"/>
                  </a:schemeClr>
                </a:solidFill>
                <a:latin typeface="Poppins Light" panose="00000400000000000000" pitchFamily="2" charset="0"/>
                <a:cs typeface="Poppins Light" panose="00000400000000000000" pitchFamily="2" charset="0"/>
              </a:rPr>
              <a:t>Electronic</a:t>
            </a:r>
            <a:r>
              <a:rPr lang="es-ES" altLang="es-ES" dirty="0">
                <a:solidFill>
                  <a:schemeClr val="bg2">
                    <a:lumMod val="25000"/>
                  </a:schemeClr>
                </a:solidFill>
                <a:latin typeface="Poppins Light" panose="00000400000000000000" pitchFamily="2" charset="0"/>
                <a:cs typeface="Poppins Light" panose="00000400000000000000" pitchFamily="2" charset="0"/>
              </a:rPr>
              <a:t> </a:t>
            </a:r>
            <a:r>
              <a:rPr lang="es-ES" altLang="es-ES" dirty="0" err="1">
                <a:solidFill>
                  <a:schemeClr val="bg2">
                    <a:lumMod val="25000"/>
                  </a:schemeClr>
                </a:solidFill>
                <a:latin typeface="Poppins Light" panose="00000400000000000000" pitchFamily="2" charset="0"/>
                <a:cs typeface="Poppins Light" panose="00000400000000000000" pitchFamily="2" charset="0"/>
              </a:rPr>
              <a:t>Engineering</a:t>
            </a:r>
            <a:r>
              <a:rPr lang="es-ES" altLang="es-ES" dirty="0">
                <a:solidFill>
                  <a:schemeClr val="bg2">
                    <a:lumMod val="25000"/>
                  </a:schemeClr>
                </a:solidFill>
                <a:latin typeface="Poppins Light" panose="00000400000000000000" pitchFamily="2" charset="0"/>
                <a:cs typeface="Poppins Light" panose="00000400000000000000" pitchFamily="2" charset="0"/>
              </a:rPr>
              <a:t> </a:t>
            </a:r>
            <a:r>
              <a:rPr lang="es-ES" altLang="es-ES" dirty="0" err="1">
                <a:solidFill>
                  <a:schemeClr val="bg2">
                    <a:lumMod val="25000"/>
                  </a:schemeClr>
                </a:solidFill>
                <a:latin typeface="Poppins Light" panose="00000400000000000000" pitchFamily="2" charset="0"/>
                <a:cs typeface="Poppins Light" panose="00000400000000000000" pitchFamily="2" charset="0"/>
              </a:rPr>
              <a:t>Department</a:t>
            </a:r>
            <a:br>
              <a:rPr lang="es-ES" altLang="es-ES" dirty="0">
                <a:solidFill>
                  <a:schemeClr val="bg2">
                    <a:lumMod val="25000"/>
                  </a:schemeClr>
                </a:solidFill>
                <a:latin typeface="Poppins Light" panose="00000400000000000000" pitchFamily="2" charset="0"/>
                <a:cs typeface="Poppins Light" panose="00000400000000000000" pitchFamily="2" charset="0"/>
              </a:rPr>
            </a:br>
            <a:r>
              <a:rPr lang="es-ES" altLang="es-ES" dirty="0" err="1">
                <a:solidFill>
                  <a:schemeClr val="bg2">
                    <a:lumMod val="25000"/>
                  </a:schemeClr>
                </a:solidFill>
                <a:latin typeface="Poppins Light" panose="00000400000000000000" pitchFamily="2" charset="0"/>
                <a:cs typeface="Poppins Light" panose="00000400000000000000" pitchFamily="2" charset="0"/>
              </a:rPr>
              <a:t>University</a:t>
            </a:r>
            <a:r>
              <a:rPr lang="es-ES" altLang="es-ES" dirty="0">
                <a:solidFill>
                  <a:schemeClr val="bg2">
                    <a:lumMod val="25000"/>
                  </a:schemeClr>
                </a:solidFill>
                <a:latin typeface="Poppins Light" panose="00000400000000000000" pitchFamily="2" charset="0"/>
                <a:cs typeface="Poppins Light" panose="00000400000000000000" pitchFamily="2" charset="0"/>
              </a:rPr>
              <a:t> of Sevilla</a:t>
            </a:r>
            <a:br>
              <a:rPr lang="es-ES" altLang="es-ES" dirty="0">
                <a:solidFill>
                  <a:schemeClr val="bg2">
                    <a:lumMod val="25000"/>
                  </a:schemeClr>
                </a:solidFill>
                <a:latin typeface="Poppins Light" panose="00000400000000000000" pitchFamily="2" charset="0"/>
                <a:cs typeface="Poppins Light" panose="00000400000000000000" pitchFamily="2" charset="0"/>
              </a:rPr>
            </a:br>
            <a:r>
              <a:rPr lang="es-ES" altLang="es-ES" dirty="0">
                <a:solidFill>
                  <a:schemeClr val="bg2">
                    <a:lumMod val="25000"/>
                  </a:schemeClr>
                </a:solidFill>
                <a:latin typeface="Poppins Light" panose="00000400000000000000" pitchFamily="2" charset="0"/>
                <a:cs typeface="Poppins Light" panose="00000400000000000000" pitchFamily="2" charset="0"/>
              </a:rPr>
              <a:t>Sevilla, </a:t>
            </a:r>
            <a:r>
              <a:rPr lang="es-ES" altLang="es-ES" dirty="0" err="1">
                <a:solidFill>
                  <a:schemeClr val="bg2">
                    <a:lumMod val="25000"/>
                  </a:schemeClr>
                </a:solidFill>
                <a:latin typeface="Poppins Light" panose="00000400000000000000" pitchFamily="2" charset="0"/>
                <a:cs typeface="Poppins Light" panose="00000400000000000000" pitchFamily="2" charset="0"/>
              </a:rPr>
              <a:t>Spain</a:t>
            </a:r>
            <a:endParaRPr lang="es-ES" altLang="es-ES" dirty="0">
              <a:solidFill>
                <a:schemeClr val="bg2">
                  <a:lumMod val="25000"/>
                </a:schemeClr>
              </a:solidFill>
              <a:latin typeface="Poppins Light" panose="00000400000000000000" pitchFamily="2" charset="0"/>
              <a:cs typeface="Poppins Light" panose="00000400000000000000" pitchFamily="2" charset="0"/>
            </a:endParaRPr>
          </a:p>
          <a:p>
            <a:pPr lvl="0" defTabSz="914400" eaLnBrk="0" fontAlgn="base" hangingPunct="0">
              <a:spcBef>
                <a:spcPct val="0"/>
              </a:spcBef>
              <a:spcAft>
                <a:spcPct val="0"/>
              </a:spcAft>
            </a:pPr>
            <a:endParaRPr lang="es-ES" altLang="es-ES" b="1" dirty="0">
              <a:solidFill>
                <a:schemeClr val="bg2">
                  <a:lumMod val="25000"/>
                </a:schemeClr>
              </a:solidFill>
              <a:latin typeface="Poppins Light" panose="00000400000000000000" pitchFamily="2" charset="0"/>
              <a:cs typeface="Poppins Light" panose="00000400000000000000" pitchFamily="2" charset="0"/>
            </a:endParaRPr>
          </a:p>
          <a:p>
            <a:pPr lvl="0" defTabSz="914400" eaLnBrk="0" fontAlgn="base" hangingPunct="0">
              <a:spcBef>
                <a:spcPct val="0"/>
              </a:spcBef>
              <a:spcAft>
                <a:spcPct val="0"/>
              </a:spcAft>
            </a:pPr>
            <a:endParaRPr lang="es-ES" altLang="es-ES" b="1" dirty="0">
              <a:solidFill>
                <a:schemeClr val="bg2">
                  <a:lumMod val="25000"/>
                </a:schemeClr>
              </a:solidFill>
              <a:latin typeface="Poppins Light" panose="00000400000000000000" pitchFamily="2" charset="0"/>
              <a:cs typeface="Poppins Light" panose="00000400000000000000" pitchFamily="2" charset="0"/>
            </a:endParaRPr>
          </a:p>
          <a:p>
            <a:pPr lvl="0" eaLnBrk="0" fontAlgn="base" hangingPunct="0">
              <a:spcBef>
                <a:spcPct val="0"/>
              </a:spcBef>
              <a:spcAft>
                <a:spcPct val="0"/>
              </a:spcAft>
            </a:pPr>
            <a:r>
              <a:rPr lang="es-ES" altLang="es-ES" b="1" dirty="0">
                <a:solidFill>
                  <a:schemeClr val="bg2">
                    <a:lumMod val="25000"/>
                  </a:schemeClr>
                </a:solidFill>
                <a:latin typeface="Poppins Light" panose="00000400000000000000" pitchFamily="2" charset="0"/>
                <a:cs typeface="Poppins Light" panose="00000400000000000000" pitchFamily="2" charset="0"/>
              </a:rPr>
              <a:t>Alejandro Barriga-Rivera, </a:t>
            </a:r>
            <a:r>
              <a:rPr lang="es-ES" altLang="es-ES" b="1" dirty="0" err="1">
                <a:solidFill>
                  <a:schemeClr val="bg2">
                    <a:lumMod val="25000"/>
                  </a:schemeClr>
                </a:solidFill>
                <a:latin typeface="Poppins Light" panose="00000400000000000000" pitchFamily="2" charset="0"/>
                <a:cs typeface="Poppins Light" panose="00000400000000000000" pitchFamily="2" charset="0"/>
              </a:rPr>
              <a:t>Ph.D</a:t>
            </a:r>
            <a:r>
              <a:rPr lang="es-ES" altLang="es-ES" b="1" dirty="0">
                <a:solidFill>
                  <a:schemeClr val="bg2">
                    <a:lumMod val="25000"/>
                  </a:schemeClr>
                </a:solidFill>
                <a:latin typeface="Poppins Light" panose="00000400000000000000" pitchFamily="2" charset="0"/>
                <a:cs typeface="Poppins Light" panose="00000400000000000000" pitchFamily="2" charset="0"/>
              </a:rPr>
              <a:t>.</a:t>
            </a:r>
            <a:br>
              <a:rPr lang="es-ES" altLang="es-ES" dirty="0">
                <a:solidFill>
                  <a:schemeClr val="bg2">
                    <a:lumMod val="25000"/>
                  </a:schemeClr>
                </a:solidFill>
                <a:latin typeface="Poppins Light" panose="00000400000000000000" pitchFamily="2" charset="0"/>
                <a:cs typeface="Poppins Light" panose="00000400000000000000" pitchFamily="2" charset="0"/>
              </a:rPr>
            </a:br>
            <a:r>
              <a:rPr lang="es-ES" altLang="es-ES" i="1" dirty="0" err="1">
                <a:solidFill>
                  <a:schemeClr val="bg2">
                    <a:lumMod val="25000"/>
                  </a:schemeClr>
                </a:solidFill>
                <a:latin typeface="Poppins Light" panose="00000400000000000000" pitchFamily="2" charset="0"/>
                <a:cs typeface="Poppins Light" panose="00000400000000000000" pitchFamily="2" charset="0"/>
              </a:rPr>
              <a:t>Research</a:t>
            </a:r>
            <a:r>
              <a:rPr lang="es-ES" altLang="es-ES" i="1" dirty="0">
                <a:solidFill>
                  <a:schemeClr val="bg2">
                    <a:lumMod val="25000"/>
                  </a:schemeClr>
                </a:solidFill>
                <a:latin typeface="Poppins Light" panose="00000400000000000000" pitchFamily="2" charset="0"/>
                <a:cs typeface="Poppins Light" panose="00000400000000000000" pitchFamily="2" charset="0"/>
              </a:rPr>
              <a:t> </a:t>
            </a:r>
            <a:r>
              <a:rPr lang="es-ES" altLang="es-ES" i="1" dirty="0" err="1">
                <a:solidFill>
                  <a:schemeClr val="bg2">
                    <a:lumMod val="25000"/>
                  </a:schemeClr>
                </a:solidFill>
                <a:latin typeface="Poppins Light" panose="00000400000000000000" pitchFamily="2" charset="0"/>
                <a:cs typeface="Poppins Light" panose="00000400000000000000" pitchFamily="2" charset="0"/>
              </a:rPr>
              <a:t>Associate</a:t>
            </a:r>
            <a:br>
              <a:rPr lang="es-ES" altLang="es-ES" dirty="0">
                <a:solidFill>
                  <a:schemeClr val="bg2">
                    <a:lumMod val="25000"/>
                  </a:schemeClr>
                </a:solidFill>
                <a:latin typeface="Poppins Light" panose="00000400000000000000" pitchFamily="2" charset="0"/>
                <a:cs typeface="Poppins Light" panose="00000400000000000000" pitchFamily="2" charset="0"/>
              </a:rPr>
            </a:br>
            <a:br>
              <a:rPr lang="es-ES" altLang="es-ES" dirty="0">
                <a:solidFill>
                  <a:schemeClr val="bg2">
                    <a:lumMod val="25000"/>
                  </a:schemeClr>
                </a:solidFill>
                <a:latin typeface="Poppins Light" panose="00000400000000000000" pitchFamily="2" charset="0"/>
                <a:cs typeface="Poppins Light" panose="00000400000000000000" pitchFamily="2" charset="0"/>
              </a:rPr>
            </a:br>
            <a:r>
              <a:rPr lang="es-ES" altLang="es-ES" dirty="0" err="1">
                <a:solidFill>
                  <a:schemeClr val="bg2">
                    <a:lumMod val="25000"/>
                  </a:schemeClr>
                </a:solidFill>
                <a:latin typeface="Poppins Light" panose="00000400000000000000" pitchFamily="2" charset="0"/>
                <a:cs typeface="Poppins Light" panose="00000400000000000000" pitchFamily="2" charset="0"/>
              </a:rPr>
              <a:t>Physics</a:t>
            </a:r>
            <a:r>
              <a:rPr lang="es-ES" altLang="es-ES" dirty="0">
                <a:solidFill>
                  <a:schemeClr val="bg2">
                    <a:lumMod val="25000"/>
                  </a:schemeClr>
                </a:solidFill>
                <a:latin typeface="Poppins Light" panose="00000400000000000000" pitchFamily="2" charset="0"/>
                <a:cs typeface="Poppins Light" panose="00000400000000000000" pitchFamily="2" charset="0"/>
              </a:rPr>
              <a:t> </a:t>
            </a:r>
            <a:r>
              <a:rPr lang="es-ES" altLang="es-ES" dirty="0" err="1">
                <a:solidFill>
                  <a:schemeClr val="bg2">
                    <a:lumMod val="25000"/>
                  </a:schemeClr>
                </a:solidFill>
                <a:latin typeface="Poppins Light" panose="00000400000000000000" pitchFamily="2" charset="0"/>
                <a:cs typeface="Poppins Light" panose="00000400000000000000" pitchFamily="2" charset="0"/>
              </a:rPr>
              <a:t>Department</a:t>
            </a:r>
            <a:br>
              <a:rPr lang="es-ES" altLang="es-ES" dirty="0">
                <a:solidFill>
                  <a:schemeClr val="bg2">
                    <a:lumMod val="25000"/>
                  </a:schemeClr>
                </a:solidFill>
                <a:latin typeface="Poppins Light" panose="00000400000000000000" pitchFamily="2" charset="0"/>
                <a:cs typeface="Poppins Light" panose="00000400000000000000" pitchFamily="2" charset="0"/>
              </a:rPr>
            </a:br>
            <a:r>
              <a:rPr lang="es-ES" altLang="es-ES" dirty="0" err="1">
                <a:solidFill>
                  <a:schemeClr val="bg2">
                    <a:lumMod val="25000"/>
                  </a:schemeClr>
                </a:solidFill>
                <a:latin typeface="Poppins Light" panose="00000400000000000000" pitchFamily="2" charset="0"/>
                <a:cs typeface="Poppins Light" panose="00000400000000000000" pitchFamily="2" charset="0"/>
              </a:rPr>
              <a:t>University</a:t>
            </a:r>
            <a:r>
              <a:rPr lang="es-ES" altLang="es-ES" dirty="0">
                <a:solidFill>
                  <a:schemeClr val="bg2">
                    <a:lumMod val="25000"/>
                  </a:schemeClr>
                </a:solidFill>
                <a:latin typeface="Poppins Light" panose="00000400000000000000" pitchFamily="2" charset="0"/>
                <a:cs typeface="Poppins Light" panose="00000400000000000000" pitchFamily="2" charset="0"/>
              </a:rPr>
              <a:t> of Sevilla</a:t>
            </a:r>
            <a:br>
              <a:rPr lang="es-ES" altLang="es-ES" dirty="0">
                <a:solidFill>
                  <a:schemeClr val="bg2">
                    <a:lumMod val="25000"/>
                  </a:schemeClr>
                </a:solidFill>
                <a:latin typeface="Poppins Light" panose="00000400000000000000" pitchFamily="2" charset="0"/>
                <a:cs typeface="Poppins Light" panose="00000400000000000000" pitchFamily="2" charset="0"/>
              </a:rPr>
            </a:br>
            <a:r>
              <a:rPr lang="es-ES" altLang="es-ES" dirty="0" err="1">
                <a:solidFill>
                  <a:schemeClr val="bg2">
                    <a:lumMod val="25000"/>
                  </a:schemeClr>
                </a:solidFill>
                <a:latin typeface="Poppins Light" panose="00000400000000000000" pitchFamily="2" charset="0"/>
                <a:cs typeface="Poppins Light" panose="00000400000000000000" pitchFamily="2" charset="0"/>
              </a:rPr>
              <a:t>Sevilla</a:t>
            </a:r>
            <a:r>
              <a:rPr lang="es-ES" altLang="es-ES" dirty="0">
                <a:solidFill>
                  <a:schemeClr val="bg2">
                    <a:lumMod val="25000"/>
                  </a:schemeClr>
                </a:solidFill>
                <a:latin typeface="Poppins Light" panose="00000400000000000000" pitchFamily="2" charset="0"/>
                <a:cs typeface="Poppins Light" panose="00000400000000000000" pitchFamily="2" charset="0"/>
              </a:rPr>
              <a:t>, </a:t>
            </a:r>
            <a:r>
              <a:rPr lang="es-ES" altLang="es-ES" dirty="0" err="1">
                <a:solidFill>
                  <a:schemeClr val="bg2">
                    <a:lumMod val="25000"/>
                  </a:schemeClr>
                </a:solidFill>
                <a:latin typeface="Poppins Light" panose="00000400000000000000" pitchFamily="2" charset="0"/>
                <a:cs typeface="Poppins Light" panose="00000400000000000000" pitchFamily="2" charset="0"/>
              </a:rPr>
              <a:t>Spain</a:t>
            </a:r>
            <a:endParaRPr lang="es-ES" altLang="es-ES" dirty="0">
              <a:solidFill>
                <a:schemeClr val="bg2">
                  <a:lumMod val="25000"/>
                </a:schemeClr>
              </a:solidFill>
              <a:latin typeface="Poppins Light" panose="00000400000000000000" pitchFamily="2" charset="0"/>
              <a:cs typeface="Poppins Light" panose="00000400000000000000" pitchFamily="2" charset="0"/>
            </a:endParaRPr>
          </a:p>
        </p:txBody>
      </p:sp>
      <p:pic>
        <p:nvPicPr>
          <p:cNvPr id="7" name="Imagen 6">
            <a:extLst>
              <a:ext uri="{FF2B5EF4-FFF2-40B4-BE49-F238E27FC236}">
                <a16:creationId xmlns:a16="http://schemas.microsoft.com/office/drawing/2014/main" id="{A35237E4-29AA-47A4-9562-DA35B890BAE4}"/>
              </a:ext>
            </a:extLst>
          </p:cNvPr>
          <p:cNvPicPr>
            <a:picLocks noChangeAspect="1"/>
          </p:cNvPicPr>
          <p:nvPr/>
        </p:nvPicPr>
        <p:blipFill>
          <a:blip r:embed="rId2"/>
          <a:stretch>
            <a:fillRect/>
          </a:stretch>
        </p:blipFill>
        <p:spPr>
          <a:xfrm>
            <a:off x="7417242" y="2054711"/>
            <a:ext cx="1905000" cy="1913504"/>
          </a:xfrm>
          <a:prstGeom prst="rect">
            <a:avLst/>
          </a:prstGeom>
        </p:spPr>
      </p:pic>
      <p:pic>
        <p:nvPicPr>
          <p:cNvPr id="8" name="Imagen 7">
            <a:extLst>
              <a:ext uri="{FF2B5EF4-FFF2-40B4-BE49-F238E27FC236}">
                <a16:creationId xmlns:a16="http://schemas.microsoft.com/office/drawing/2014/main" id="{ADE7FC13-CD70-41AE-9FC7-5B2C6BBA0BC4}"/>
              </a:ext>
            </a:extLst>
          </p:cNvPr>
          <p:cNvPicPr>
            <a:picLocks noChangeAspect="1"/>
          </p:cNvPicPr>
          <p:nvPr/>
        </p:nvPicPr>
        <p:blipFill>
          <a:blip r:embed="rId3"/>
          <a:stretch>
            <a:fillRect/>
          </a:stretch>
        </p:blipFill>
        <p:spPr>
          <a:xfrm>
            <a:off x="7417242" y="4204428"/>
            <a:ext cx="1905000" cy="1676400"/>
          </a:xfrm>
          <a:prstGeom prst="rect">
            <a:avLst/>
          </a:prstGeom>
        </p:spPr>
      </p:pic>
    </p:spTree>
    <p:extLst>
      <p:ext uri="{BB962C8B-B14F-4D97-AF65-F5344CB8AC3E}">
        <p14:creationId xmlns:p14="http://schemas.microsoft.com/office/powerpoint/2010/main" val="1012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Description</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normAutofit lnSpcReduction="10000"/>
          </a:bodyPr>
          <a:lstStyle/>
          <a:p>
            <a:pPr marL="0" indent="0">
              <a:buNone/>
            </a:pPr>
            <a:r>
              <a:rPr lang="en-US" sz="3200" dirty="0">
                <a:solidFill>
                  <a:schemeClr val="bg2">
                    <a:lumMod val="25000"/>
                  </a:schemeClr>
                </a:solidFill>
                <a:latin typeface="Poppins Light" panose="00000400000000000000" pitchFamily="2" charset="0"/>
                <a:cs typeface="Poppins Light" panose="00000400000000000000" pitchFamily="2" charset="0"/>
              </a:rPr>
              <a:t>During infectious disease outbreaks that endanger human lives, caregivers are severely exposed, as they need to approach patients to deliver treatment and perform vital monitoring. </a:t>
            </a:r>
          </a:p>
          <a:p>
            <a:pPr marL="0" indent="0">
              <a:buNone/>
            </a:pPr>
            <a:endParaRPr lang="en-US" sz="3200" dirty="0">
              <a:solidFill>
                <a:schemeClr val="bg2">
                  <a:lumMod val="25000"/>
                </a:schemeClr>
              </a:solidFill>
              <a:latin typeface="Poppins Light" panose="00000400000000000000" pitchFamily="2" charset="0"/>
              <a:cs typeface="Poppins Light" panose="00000400000000000000" pitchFamily="2" charset="0"/>
            </a:endParaRPr>
          </a:p>
          <a:p>
            <a:pPr marL="0" indent="0">
              <a:buNone/>
            </a:pPr>
            <a:r>
              <a:rPr lang="en-US" sz="3200" dirty="0">
                <a:solidFill>
                  <a:schemeClr val="bg2">
                    <a:lumMod val="25000"/>
                  </a:schemeClr>
                </a:solidFill>
                <a:latin typeface="Poppins Light" panose="00000400000000000000" pitchFamily="2" charset="0"/>
                <a:cs typeface="Poppins Light" panose="00000400000000000000" pitchFamily="2" charset="0"/>
              </a:rPr>
              <a:t>Elimination of some of these risks is no possible, but engineering measures are used to mitigate the magnitude of  the epidemic; that has been the case of the recent COVID-19 or EBOLA outbreaks.</a:t>
            </a:r>
            <a:endParaRPr lang="es-ES" sz="3200" dirty="0">
              <a:solidFill>
                <a:schemeClr val="bg2">
                  <a:lumMod val="25000"/>
                </a:schemeClr>
              </a:solidFill>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199024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Goals of </a:t>
            </a:r>
            <a:r>
              <a:rPr lang="es-MX" sz="3600" b="1" dirty="0" err="1">
                <a:solidFill>
                  <a:srgbClr val="0070C0"/>
                </a:solidFill>
                <a:latin typeface="Poppins" pitchFamily="2" charset="77"/>
                <a:cs typeface="Poppins" pitchFamily="2" charset="77"/>
              </a:rPr>
              <a:t>the</a:t>
            </a:r>
            <a:r>
              <a:rPr lang="es-MX" sz="3600" b="1" dirty="0">
                <a:solidFill>
                  <a:srgbClr val="0070C0"/>
                </a:solidFill>
                <a:latin typeface="Poppins" pitchFamily="2" charset="77"/>
                <a:cs typeface="Poppins" pitchFamily="2" charset="77"/>
              </a:rPr>
              <a:t> </a:t>
            </a:r>
            <a:r>
              <a:rPr lang="es-MX" sz="3600" b="1" dirty="0" err="1">
                <a:solidFill>
                  <a:srgbClr val="0070C0"/>
                </a:solidFill>
                <a:latin typeface="Poppins" pitchFamily="2" charset="77"/>
                <a:cs typeface="Poppins" pitchFamily="2" charset="77"/>
              </a:rPr>
              <a:t>project</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normAutofit/>
          </a:bodyPr>
          <a:lstStyle/>
          <a:p>
            <a:pPr marL="0" indent="0">
              <a:buNone/>
            </a:pPr>
            <a:r>
              <a:rPr lang="en-US" dirty="0">
                <a:solidFill>
                  <a:schemeClr val="bg2">
                    <a:lumMod val="25000"/>
                  </a:schemeClr>
                </a:solidFill>
                <a:latin typeface="Poppins Light" panose="00000400000000000000" pitchFamily="2" charset="0"/>
                <a:cs typeface="Poppins Light" panose="00000400000000000000" pitchFamily="2" charset="0"/>
              </a:rPr>
              <a:t>The development of non-contact monitoring systems could provide the following advantages:</a:t>
            </a:r>
          </a:p>
          <a:p>
            <a:r>
              <a:rPr lang="en-US" dirty="0">
                <a:solidFill>
                  <a:schemeClr val="bg2">
                    <a:lumMod val="25000"/>
                  </a:schemeClr>
                </a:solidFill>
                <a:latin typeface="Poppins Light" panose="00000400000000000000" pitchFamily="2" charset="0"/>
                <a:cs typeface="Poppins Light" panose="00000400000000000000" pitchFamily="2" charset="0"/>
              </a:rPr>
              <a:t>Enhance caregivers’ safety during surveillance of patients. </a:t>
            </a:r>
            <a:endParaRPr lang="es-ES" dirty="0">
              <a:solidFill>
                <a:schemeClr val="bg2">
                  <a:lumMod val="25000"/>
                </a:schemeClr>
              </a:solidFill>
              <a:latin typeface="Poppins Light" panose="00000400000000000000" pitchFamily="2" charset="0"/>
              <a:cs typeface="Poppins Light" panose="00000400000000000000" pitchFamily="2" charset="0"/>
            </a:endParaRPr>
          </a:p>
          <a:p>
            <a:r>
              <a:rPr lang="en-US" dirty="0">
                <a:solidFill>
                  <a:schemeClr val="bg2">
                    <a:lumMod val="25000"/>
                  </a:schemeClr>
                </a:solidFill>
                <a:latin typeface="Poppins Light" panose="00000400000000000000" pitchFamily="2" charset="0"/>
                <a:cs typeface="Poppins Light" panose="00000400000000000000" pitchFamily="2" charset="0"/>
              </a:rPr>
              <a:t>Reducing costs and time deployment of the hospital infrastructures and the lack of individual medical equipment or human resources.</a:t>
            </a:r>
            <a:endParaRPr lang="es-ES" dirty="0">
              <a:solidFill>
                <a:schemeClr val="bg2">
                  <a:lumMod val="25000"/>
                </a:schemeClr>
              </a:solidFill>
              <a:latin typeface="Poppins Light" panose="00000400000000000000" pitchFamily="2" charset="0"/>
              <a:cs typeface="Poppins Light" panose="00000400000000000000" pitchFamily="2" charset="0"/>
            </a:endParaRPr>
          </a:p>
          <a:p>
            <a:r>
              <a:rPr lang="es-ES" dirty="0" err="1">
                <a:solidFill>
                  <a:schemeClr val="bg2">
                    <a:lumMod val="25000"/>
                  </a:schemeClr>
                </a:solidFill>
                <a:latin typeface="Poppins Light" panose="00000400000000000000" pitchFamily="2" charset="0"/>
                <a:cs typeface="Poppins Light" panose="00000400000000000000" pitchFamily="2" charset="0"/>
              </a:rPr>
              <a:t>Giving</a:t>
            </a:r>
            <a:r>
              <a:rPr lang="es-ES" dirty="0">
                <a:solidFill>
                  <a:schemeClr val="bg2">
                    <a:lumMod val="25000"/>
                  </a:schemeClr>
                </a:solidFill>
                <a:latin typeface="Poppins Light" panose="00000400000000000000" pitchFamily="2" charset="0"/>
                <a:cs typeface="Poppins Light" panose="00000400000000000000" pitchFamily="2" charset="0"/>
              </a:rPr>
              <a:t> </a:t>
            </a:r>
            <a:r>
              <a:rPr lang="en-US" dirty="0">
                <a:solidFill>
                  <a:schemeClr val="bg2">
                    <a:lumMod val="25000"/>
                  </a:schemeClr>
                </a:solidFill>
                <a:latin typeface="Poppins Light" panose="00000400000000000000" pitchFamily="2" charset="0"/>
                <a:cs typeface="Poppins Light" panose="00000400000000000000" pitchFamily="2" charset="0"/>
              </a:rPr>
              <a:t>special attention to the target patients, who are those who present pathologies or health problems that require continuous monitoring.</a:t>
            </a:r>
          </a:p>
        </p:txBody>
      </p:sp>
    </p:spTree>
    <p:extLst>
      <p:ext uri="{BB962C8B-B14F-4D97-AF65-F5344CB8AC3E}">
        <p14:creationId xmlns:p14="http://schemas.microsoft.com/office/powerpoint/2010/main" val="269508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Final </a:t>
            </a:r>
            <a:r>
              <a:rPr lang="es-MX" sz="3600" b="1" dirty="0" err="1">
                <a:solidFill>
                  <a:srgbClr val="0070C0"/>
                </a:solidFill>
                <a:latin typeface="Poppins" pitchFamily="2" charset="77"/>
                <a:cs typeface="Poppins" pitchFamily="2" charset="77"/>
              </a:rPr>
              <a:t>users</a:t>
            </a:r>
            <a:r>
              <a:rPr lang="es-MX" sz="3600" b="1" dirty="0">
                <a:solidFill>
                  <a:srgbClr val="0070C0"/>
                </a:solidFill>
                <a:latin typeface="Poppins" pitchFamily="2" charset="77"/>
                <a:cs typeface="Poppins" pitchFamily="2" charset="77"/>
              </a:rPr>
              <a:t> </a:t>
            </a:r>
            <a:r>
              <a:rPr lang="es-MX" sz="3600" b="1" dirty="0" err="1">
                <a:solidFill>
                  <a:srgbClr val="0070C0"/>
                </a:solidFill>
                <a:latin typeface="Poppins" pitchFamily="2" charset="77"/>
                <a:cs typeface="Poppins" pitchFamily="2" charset="77"/>
              </a:rPr>
              <a:t>that</a:t>
            </a:r>
            <a:r>
              <a:rPr lang="es-MX" sz="3600" b="1" dirty="0">
                <a:solidFill>
                  <a:srgbClr val="0070C0"/>
                </a:solidFill>
                <a:latin typeface="Poppins" pitchFamily="2" charset="77"/>
                <a:cs typeface="Poppins" pitchFamily="2" charset="77"/>
              </a:rPr>
              <a:t> </a:t>
            </a:r>
            <a:r>
              <a:rPr lang="es-MX" sz="3600" b="1" dirty="0" err="1">
                <a:solidFill>
                  <a:srgbClr val="0070C0"/>
                </a:solidFill>
                <a:latin typeface="Poppins" pitchFamily="2" charset="77"/>
                <a:cs typeface="Poppins" pitchFamily="2" charset="77"/>
              </a:rPr>
              <a:t>will</a:t>
            </a:r>
            <a:r>
              <a:rPr lang="es-MX" sz="3600" b="1" dirty="0">
                <a:solidFill>
                  <a:srgbClr val="0070C0"/>
                </a:solidFill>
                <a:latin typeface="Poppins" pitchFamily="2" charset="77"/>
                <a:cs typeface="Poppins" pitchFamily="2" charset="77"/>
              </a:rPr>
              <a:t> </a:t>
            </a:r>
            <a:r>
              <a:rPr lang="es-MX" sz="3600" b="1" dirty="0" err="1">
                <a:solidFill>
                  <a:srgbClr val="0070C0"/>
                </a:solidFill>
                <a:latin typeface="Poppins" pitchFamily="2" charset="77"/>
                <a:cs typeface="Poppins" pitchFamily="2" charset="77"/>
              </a:rPr>
              <a:t>benefit</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normAutofit lnSpcReduction="10000"/>
          </a:bodyPr>
          <a:lstStyle/>
          <a:p>
            <a:pPr>
              <a:lnSpc>
                <a:spcPct val="100000"/>
              </a:lnSpc>
            </a:pPr>
            <a:r>
              <a:rPr lang="en-US" dirty="0">
                <a:solidFill>
                  <a:schemeClr val="bg2">
                    <a:lumMod val="25000"/>
                  </a:schemeClr>
                </a:solidFill>
                <a:latin typeface="Poppins Light" panose="00000400000000000000" pitchFamily="2" charset="0"/>
                <a:cs typeface="Poppins Light" panose="00000400000000000000" pitchFamily="2" charset="0"/>
              </a:rPr>
              <a:t>Catastrophes such as terrorist attacks or earthquakes, among others</a:t>
            </a:r>
            <a:endParaRPr lang="es-ES" dirty="0">
              <a:solidFill>
                <a:schemeClr val="bg2">
                  <a:lumMod val="25000"/>
                </a:schemeClr>
              </a:solidFill>
              <a:latin typeface="Poppins Light" panose="00000400000000000000" pitchFamily="2" charset="0"/>
              <a:cs typeface="Poppins Light" panose="00000400000000000000" pitchFamily="2" charset="0"/>
            </a:endParaRPr>
          </a:p>
          <a:p>
            <a:pPr>
              <a:lnSpc>
                <a:spcPct val="100000"/>
              </a:lnSpc>
            </a:pPr>
            <a:r>
              <a:rPr lang="en-US" dirty="0">
                <a:solidFill>
                  <a:schemeClr val="bg2">
                    <a:lumMod val="25000"/>
                  </a:schemeClr>
                </a:solidFill>
                <a:latin typeface="Poppins Light" panose="00000400000000000000" pitchFamily="2" charset="0"/>
                <a:cs typeface="Poppins Light" panose="00000400000000000000" pitchFamily="2" charset="0"/>
              </a:rPr>
              <a:t>Patients with predictable pathologies with sudden deterioration such as cardiovascular, respiratory and neurological diseases </a:t>
            </a:r>
          </a:p>
          <a:p>
            <a:pPr>
              <a:lnSpc>
                <a:spcPct val="100000"/>
              </a:lnSpc>
            </a:pPr>
            <a:r>
              <a:rPr lang="en-US" dirty="0">
                <a:solidFill>
                  <a:schemeClr val="bg2">
                    <a:lumMod val="25000"/>
                  </a:schemeClr>
                </a:solidFill>
                <a:latin typeface="Poppins Light" panose="00000400000000000000" pitchFamily="2" charset="0"/>
                <a:cs typeface="Poppins Light" panose="00000400000000000000" pitchFamily="2" charset="0"/>
              </a:rPr>
              <a:t>Pediatric care in order to avoid invasive methods in children</a:t>
            </a:r>
          </a:p>
          <a:p>
            <a:pPr>
              <a:lnSpc>
                <a:spcPct val="100000"/>
              </a:lnSpc>
            </a:pPr>
            <a:r>
              <a:rPr lang="en-US" dirty="0">
                <a:solidFill>
                  <a:schemeClr val="bg2">
                    <a:lumMod val="25000"/>
                  </a:schemeClr>
                </a:solidFill>
                <a:latin typeface="Poppins Light" panose="00000400000000000000" pitchFamily="2" charset="0"/>
                <a:cs typeface="Poppins Light" panose="00000400000000000000" pitchFamily="2" charset="0"/>
              </a:rPr>
              <a:t>Populations exposed to highly infectious diseases</a:t>
            </a:r>
          </a:p>
          <a:p>
            <a:pPr>
              <a:lnSpc>
                <a:spcPct val="100000"/>
              </a:lnSpc>
            </a:pPr>
            <a:r>
              <a:rPr lang="en-US" dirty="0">
                <a:solidFill>
                  <a:schemeClr val="bg2">
                    <a:lumMod val="25000"/>
                  </a:schemeClr>
                </a:solidFill>
                <a:latin typeface="Poppins Light" panose="00000400000000000000" pitchFamily="2" charset="0"/>
                <a:cs typeface="Poppins Light" panose="00000400000000000000" pitchFamily="2" charset="0"/>
              </a:rPr>
              <a:t>Waiting rooms, transfer ambulances and helicopters</a:t>
            </a:r>
          </a:p>
        </p:txBody>
      </p:sp>
    </p:spTree>
    <p:extLst>
      <p:ext uri="{BB962C8B-B14F-4D97-AF65-F5344CB8AC3E}">
        <p14:creationId xmlns:p14="http://schemas.microsoft.com/office/powerpoint/2010/main" val="4286011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err="1">
                <a:solidFill>
                  <a:srgbClr val="0070C0"/>
                </a:solidFill>
                <a:latin typeface="Poppins" pitchFamily="2" charset="77"/>
                <a:cs typeface="Poppins" pitchFamily="2" charset="77"/>
              </a:rPr>
              <a:t>Contactless</a:t>
            </a:r>
            <a:r>
              <a:rPr lang="es-MX" sz="3600" b="1" dirty="0">
                <a:solidFill>
                  <a:srgbClr val="0070C0"/>
                </a:solidFill>
                <a:latin typeface="Poppins" pitchFamily="2" charset="77"/>
                <a:cs typeface="Poppins" pitchFamily="2" charset="77"/>
              </a:rPr>
              <a:t> </a:t>
            </a:r>
            <a:r>
              <a:rPr lang="es-MX" sz="3600" b="1" dirty="0" err="1">
                <a:solidFill>
                  <a:srgbClr val="0070C0"/>
                </a:solidFill>
                <a:latin typeface="Poppins" pitchFamily="2" charset="77"/>
                <a:cs typeface="Poppins" pitchFamily="2" charset="77"/>
              </a:rPr>
              <a:t>patient</a:t>
            </a:r>
            <a:r>
              <a:rPr lang="es-MX" sz="3600" b="1" dirty="0">
                <a:solidFill>
                  <a:srgbClr val="0070C0"/>
                </a:solidFill>
                <a:latin typeface="Poppins" pitchFamily="2" charset="77"/>
                <a:cs typeface="Poppins" pitchFamily="2" charset="77"/>
              </a:rPr>
              <a:t> </a:t>
            </a:r>
            <a:r>
              <a:rPr lang="es-MX" sz="3600" b="1" dirty="0" err="1">
                <a:solidFill>
                  <a:srgbClr val="0070C0"/>
                </a:solidFill>
                <a:latin typeface="Poppins" pitchFamily="2" charset="77"/>
                <a:cs typeface="Poppins" pitchFamily="2" charset="77"/>
              </a:rPr>
              <a:t>monitoring</a:t>
            </a:r>
            <a:r>
              <a:rPr lang="es-MX" sz="3600" b="1" dirty="0">
                <a:solidFill>
                  <a:srgbClr val="0070C0"/>
                </a:solidFill>
                <a:latin typeface="Poppins" pitchFamily="2" charset="77"/>
                <a:cs typeface="Poppins" pitchFamily="2" charset="77"/>
              </a:rPr>
              <a:t> (I)</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normAutofit fontScale="92500"/>
          </a:bodyPr>
          <a:lstStyle/>
          <a:p>
            <a:pPr marL="0" indent="0">
              <a:lnSpc>
                <a:spcPct val="150000"/>
              </a:lnSpc>
              <a:buNone/>
            </a:pPr>
            <a:r>
              <a:rPr lang="en-US" dirty="0">
                <a:solidFill>
                  <a:schemeClr val="bg2">
                    <a:lumMod val="25000"/>
                  </a:schemeClr>
                </a:solidFill>
                <a:latin typeface="Poppins Light" panose="00000400000000000000" pitchFamily="2" charset="0"/>
                <a:cs typeface="Poppins Light" panose="00000400000000000000" pitchFamily="2" charset="0"/>
              </a:rPr>
              <a:t>Consists of a </a:t>
            </a:r>
            <a:r>
              <a:rPr lang="en-US" b="1" dirty="0">
                <a:solidFill>
                  <a:schemeClr val="bg2">
                    <a:lumMod val="25000"/>
                  </a:schemeClr>
                </a:solidFill>
                <a:latin typeface="Poppins Light" panose="00000400000000000000" pitchFamily="2" charset="0"/>
                <a:cs typeface="Poppins Light" panose="00000400000000000000" pitchFamily="2" charset="0"/>
              </a:rPr>
              <a:t>camera</a:t>
            </a:r>
            <a:r>
              <a:rPr lang="en-US" dirty="0">
                <a:solidFill>
                  <a:schemeClr val="bg2">
                    <a:lumMod val="25000"/>
                  </a:schemeClr>
                </a:solidFill>
                <a:latin typeface="Poppins Light" panose="00000400000000000000" pitchFamily="2" charset="0"/>
                <a:cs typeface="Poppins Light" panose="00000400000000000000" pitchFamily="2" charset="0"/>
              </a:rPr>
              <a:t> to monitor people and their </a:t>
            </a:r>
            <a:r>
              <a:rPr lang="en-US" dirty="0" err="1">
                <a:solidFill>
                  <a:schemeClr val="bg2">
                    <a:lumMod val="25000"/>
                  </a:schemeClr>
                </a:solidFill>
                <a:latin typeface="Poppins Light" panose="00000400000000000000" pitchFamily="2" charset="0"/>
                <a:cs typeface="Poppins Light" panose="00000400000000000000" pitchFamily="2" charset="0"/>
              </a:rPr>
              <a:t>biosignals</a:t>
            </a:r>
            <a:r>
              <a:rPr lang="en-US" dirty="0">
                <a:solidFill>
                  <a:schemeClr val="bg2">
                    <a:lumMod val="25000"/>
                  </a:schemeClr>
                </a:solidFill>
                <a:latin typeface="Poppins Light" panose="00000400000000000000" pitchFamily="2" charset="0"/>
                <a:cs typeface="Poppins Light" panose="00000400000000000000" pitchFamily="2" charset="0"/>
              </a:rPr>
              <a:t>, through the simultaneous use of three technologies:</a:t>
            </a:r>
          </a:p>
          <a:p>
            <a:pPr lvl="1">
              <a:lnSpc>
                <a:spcPct val="150000"/>
              </a:lnSpc>
            </a:pPr>
            <a:r>
              <a:rPr lang="en-US" dirty="0">
                <a:solidFill>
                  <a:schemeClr val="bg2">
                    <a:lumMod val="25000"/>
                  </a:schemeClr>
                </a:solidFill>
                <a:latin typeface="Poppins Light" panose="00000400000000000000" pitchFamily="2" charset="0"/>
                <a:cs typeface="Poppins Light" panose="00000400000000000000" pitchFamily="2" charset="0"/>
              </a:rPr>
              <a:t>Artificial vision (AV)</a:t>
            </a:r>
          </a:p>
          <a:p>
            <a:pPr lvl="1">
              <a:lnSpc>
                <a:spcPct val="150000"/>
              </a:lnSpc>
            </a:pPr>
            <a:r>
              <a:rPr lang="en-US" dirty="0">
                <a:solidFill>
                  <a:schemeClr val="bg2">
                    <a:lumMod val="25000"/>
                  </a:schemeClr>
                </a:solidFill>
                <a:latin typeface="Poppins Light" panose="00000400000000000000" pitchFamily="2" charset="0"/>
                <a:cs typeface="Poppins Light" panose="00000400000000000000" pitchFamily="2" charset="0"/>
              </a:rPr>
              <a:t>Artificial intelligence (AI) </a:t>
            </a:r>
          </a:p>
          <a:p>
            <a:pPr lvl="1">
              <a:lnSpc>
                <a:spcPct val="150000"/>
              </a:lnSpc>
            </a:pPr>
            <a:r>
              <a:rPr lang="en-US" dirty="0">
                <a:solidFill>
                  <a:schemeClr val="bg2">
                    <a:lumMod val="25000"/>
                  </a:schemeClr>
                </a:solidFill>
                <a:latin typeface="Poppins Light" panose="00000400000000000000" pitchFamily="2" charset="0"/>
                <a:cs typeface="Poppins Light" panose="00000400000000000000" pitchFamily="2" charset="0"/>
              </a:rPr>
              <a:t>Augmented reality (AR)</a:t>
            </a:r>
          </a:p>
          <a:p>
            <a:pPr marL="0" indent="0">
              <a:lnSpc>
                <a:spcPct val="150000"/>
              </a:lnSpc>
              <a:buNone/>
            </a:pPr>
            <a:r>
              <a:rPr lang="en-US" dirty="0">
                <a:solidFill>
                  <a:schemeClr val="bg2">
                    <a:lumMod val="25000"/>
                  </a:schemeClr>
                </a:solidFill>
                <a:latin typeface="Poppins Light" panose="00000400000000000000" pitchFamily="2" charset="0"/>
                <a:cs typeface="Poppins Light" panose="00000400000000000000" pitchFamily="2" charset="0"/>
              </a:rPr>
              <a:t>These technologies must be evaluated in different scenarios, such as waiting rooms or ambulances</a:t>
            </a:r>
          </a:p>
        </p:txBody>
      </p:sp>
    </p:spTree>
    <p:extLst>
      <p:ext uri="{BB962C8B-B14F-4D97-AF65-F5344CB8AC3E}">
        <p14:creationId xmlns:p14="http://schemas.microsoft.com/office/powerpoint/2010/main" val="11391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err="1">
                <a:solidFill>
                  <a:srgbClr val="0070C0"/>
                </a:solidFill>
                <a:latin typeface="Poppins" pitchFamily="2" charset="77"/>
                <a:cs typeface="Poppins" pitchFamily="2" charset="77"/>
              </a:rPr>
              <a:t>Contactless</a:t>
            </a:r>
            <a:r>
              <a:rPr lang="es-MX" sz="3600" b="1" dirty="0">
                <a:solidFill>
                  <a:srgbClr val="0070C0"/>
                </a:solidFill>
                <a:latin typeface="Poppins" pitchFamily="2" charset="77"/>
                <a:cs typeface="Poppins" pitchFamily="2" charset="77"/>
              </a:rPr>
              <a:t> </a:t>
            </a:r>
            <a:r>
              <a:rPr lang="es-MX" sz="3600" b="1" dirty="0" err="1">
                <a:solidFill>
                  <a:srgbClr val="0070C0"/>
                </a:solidFill>
                <a:latin typeface="Poppins" pitchFamily="2" charset="77"/>
                <a:cs typeface="Poppins" pitchFamily="2" charset="77"/>
              </a:rPr>
              <a:t>patient</a:t>
            </a:r>
            <a:r>
              <a:rPr lang="es-MX" sz="3600" b="1" dirty="0">
                <a:solidFill>
                  <a:srgbClr val="0070C0"/>
                </a:solidFill>
                <a:latin typeface="Poppins" pitchFamily="2" charset="77"/>
                <a:cs typeface="Poppins" pitchFamily="2" charset="77"/>
              </a:rPr>
              <a:t> </a:t>
            </a:r>
            <a:r>
              <a:rPr lang="es-MX" sz="3600" b="1" dirty="0" err="1">
                <a:solidFill>
                  <a:srgbClr val="0070C0"/>
                </a:solidFill>
                <a:latin typeface="Poppins" pitchFamily="2" charset="77"/>
                <a:cs typeface="Poppins" pitchFamily="2" charset="77"/>
              </a:rPr>
              <a:t>monitoring</a:t>
            </a:r>
            <a:r>
              <a:rPr lang="es-MX" sz="3600" b="1" dirty="0">
                <a:solidFill>
                  <a:srgbClr val="0070C0"/>
                </a:solidFill>
                <a:latin typeface="Poppins" pitchFamily="2" charset="77"/>
                <a:cs typeface="Poppins" pitchFamily="2" charset="77"/>
              </a:rPr>
              <a:t> (II)</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normAutofit fontScale="92500" lnSpcReduction="20000"/>
          </a:bodyPr>
          <a:lstStyle/>
          <a:p>
            <a:pPr marL="0" indent="0">
              <a:lnSpc>
                <a:spcPct val="150000"/>
              </a:lnSpc>
              <a:buNone/>
            </a:pPr>
            <a:r>
              <a:rPr lang="en-US" dirty="0">
                <a:solidFill>
                  <a:schemeClr val="bg2">
                    <a:lumMod val="25000"/>
                  </a:schemeClr>
                </a:solidFill>
                <a:latin typeface="Poppins Light" panose="00000400000000000000" pitchFamily="2" charset="0"/>
                <a:cs typeface="Poppins Light" panose="00000400000000000000" pitchFamily="2" charset="0"/>
              </a:rPr>
              <a:t>To monitor the overall health status of symptomatic patients with the minimum human intervention, we must surveil changes in </a:t>
            </a:r>
            <a:r>
              <a:rPr lang="en-US" b="1" dirty="0" err="1">
                <a:solidFill>
                  <a:schemeClr val="bg2">
                    <a:lumMod val="25000"/>
                  </a:schemeClr>
                </a:solidFill>
                <a:latin typeface="Poppins Light" panose="00000400000000000000" pitchFamily="2" charset="0"/>
                <a:cs typeface="Poppins Light" panose="00000400000000000000" pitchFamily="2" charset="0"/>
              </a:rPr>
              <a:t>biosignals</a:t>
            </a:r>
            <a:r>
              <a:rPr lang="en-US" dirty="0">
                <a:solidFill>
                  <a:schemeClr val="bg2">
                    <a:lumMod val="25000"/>
                  </a:schemeClr>
                </a:solidFill>
                <a:latin typeface="Poppins Light" panose="00000400000000000000" pitchFamily="2" charset="0"/>
                <a:cs typeface="Poppins Light" panose="00000400000000000000" pitchFamily="2" charset="0"/>
              </a:rPr>
              <a:t>:</a:t>
            </a:r>
          </a:p>
          <a:p>
            <a:pPr lvl="1">
              <a:lnSpc>
                <a:spcPct val="150000"/>
              </a:lnSpc>
            </a:pPr>
            <a:r>
              <a:rPr lang="en-US" dirty="0">
                <a:solidFill>
                  <a:schemeClr val="bg2">
                    <a:lumMod val="25000"/>
                  </a:schemeClr>
                </a:solidFill>
                <a:latin typeface="Poppins Light" panose="00000400000000000000" pitchFamily="2" charset="0"/>
                <a:cs typeface="Poppins Light" panose="00000400000000000000" pitchFamily="2" charset="0"/>
              </a:rPr>
              <a:t>Heart rate</a:t>
            </a:r>
          </a:p>
          <a:p>
            <a:pPr lvl="1">
              <a:lnSpc>
                <a:spcPct val="150000"/>
              </a:lnSpc>
            </a:pPr>
            <a:r>
              <a:rPr lang="en-US" dirty="0">
                <a:solidFill>
                  <a:schemeClr val="bg2">
                    <a:lumMod val="25000"/>
                  </a:schemeClr>
                </a:solidFill>
                <a:latin typeface="Poppins Light" panose="00000400000000000000" pitchFamily="2" charset="0"/>
                <a:cs typeface="Poppins Light" panose="00000400000000000000" pitchFamily="2" charset="0"/>
              </a:rPr>
              <a:t>Oxygen saturation</a:t>
            </a:r>
          </a:p>
          <a:p>
            <a:pPr lvl="1">
              <a:lnSpc>
                <a:spcPct val="150000"/>
              </a:lnSpc>
            </a:pPr>
            <a:r>
              <a:rPr lang="en-US" dirty="0">
                <a:solidFill>
                  <a:schemeClr val="bg2">
                    <a:lumMod val="25000"/>
                  </a:schemeClr>
                </a:solidFill>
                <a:latin typeface="Poppins Light" panose="00000400000000000000" pitchFamily="2" charset="0"/>
                <a:cs typeface="Poppins Light" panose="00000400000000000000" pitchFamily="2" charset="0"/>
              </a:rPr>
              <a:t>Body temperature </a:t>
            </a:r>
          </a:p>
          <a:p>
            <a:pPr lvl="1">
              <a:lnSpc>
                <a:spcPct val="150000"/>
              </a:lnSpc>
            </a:pPr>
            <a:r>
              <a:rPr lang="en-US" dirty="0">
                <a:solidFill>
                  <a:schemeClr val="bg2">
                    <a:lumMod val="25000"/>
                  </a:schemeClr>
                </a:solidFill>
                <a:latin typeface="Poppins Light" panose="00000400000000000000" pitchFamily="2" charset="0"/>
                <a:cs typeface="Poppins Light" panose="00000400000000000000" pitchFamily="2" charset="0"/>
              </a:rPr>
              <a:t>Detection of people</a:t>
            </a:r>
          </a:p>
          <a:p>
            <a:pPr lvl="1">
              <a:lnSpc>
                <a:spcPct val="150000"/>
              </a:lnSpc>
            </a:pPr>
            <a:r>
              <a:rPr lang="en-US" dirty="0">
                <a:solidFill>
                  <a:schemeClr val="bg2">
                    <a:lumMod val="25000"/>
                  </a:schemeClr>
                </a:solidFill>
                <a:latin typeface="Poppins Light" panose="00000400000000000000" pitchFamily="2" charset="0"/>
                <a:cs typeface="Poppins Light" panose="00000400000000000000" pitchFamily="2" charset="0"/>
              </a:rPr>
              <a:t>Identification and tracking of trajectory and pose</a:t>
            </a:r>
          </a:p>
        </p:txBody>
      </p:sp>
    </p:spTree>
    <p:extLst>
      <p:ext uri="{BB962C8B-B14F-4D97-AF65-F5344CB8AC3E}">
        <p14:creationId xmlns:p14="http://schemas.microsoft.com/office/powerpoint/2010/main" val="414773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Results</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normAutofit/>
          </a:bodyPr>
          <a:lstStyle/>
          <a:p>
            <a:pPr marL="0" indent="0">
              <a:buNone/>
            </a:pPr>
            <a:r>
              <a:rPr lang="en-US" sz="3200" dirty="0">
                <a:solidFill>
                  <a:schemeClr val="bg2">
                    <a:lumMod val="25000"/>
                  </a:schemeClr>
                </a:solidFill>
                <a:latin typeface="Poppins Light" panose="00000400000000000000" pitchFamily="2" charset="0"/>
                <a:cs typeface="Poppins Light" panose="00000400000000000000" pitchFamily="2" charset="0"/>
              </a:rPr>
              <a:t>In a global crisis context in which substantial portions of the nations are seeking medical assistance within a brief time windows, the deployment of solutions based on artificial intelligent methods, virtual reality and customized adaptive treatment, can allow prevention in patients’ complications ensuring that they receive care at the right time. </a:t>
            </a:r>
            <a:endParaRPr lang="es-ES" sz="3200" dirty="0">
              <a:solidFill>
                <a:schemeClr val="bg2">
                  <a:lumMod val="25000"/>
                </a:schemeClr>
              </a:solidFill>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74396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3FEF59B-EF14-654A-B961-582AAD399196}"/>
              </a:ext>
            </a:extLst>
          </p:cNvPr>
          <p:cNvSpPr>
            <a:spLocks noGrp="1"/>
          </p:cNvSpPr>
          <p:nvPr>
            <p:ph type="title"/>
          </p:nvPr>
        </p:nvSpPr>
        <p:spPr>
          <a:xfrm>
            <a:off x="826654" y="2878020"/>
            <a:ext cx="10117667" cy="550980"/>
          </a:xfrm>
        </p:spPr>
        <p:txBody>
          <a:bodyPr anchor="t">
            <a:normAutofit/>
          </a:bodyPr>
          <a:lstStyle/>
          <a:p>
            <a:pPr algn="ctr"/>
            <a:r>
              <a:rPr lang="es-MX" sz="3200" i="1" dirty="0">
                <a:solidFill>
                  <a:srgbClr val="0070C0"/>
                </a:solidFill>
                <a:latin typeface="Poppins Medium" pitchFamily="2" charset="77"/>
                <a:cs typeface="Poppins Medium" pitchFamily="2" charset="77"/>
              </a:rPr>
              <a:t>Mar Elena</a:t>
            </a:r>
          </a:p>
        </p:txBody>
      </p:sp>
      <p:sp>
        <p:nvSpPr>
          <p:cNvPr id="5" name="Marcador de contenido 2">
            <a:extLst>
              <a:ext uri="{FF2B5EF4-FFF2-40B4-BE49-F238E27FC236}">
                <a16:creationId xmlns:a16="http://schemas.microsoft.com/office/drawing/2014/main" id="{EF1396C2-E5FC-884C-80FD-E888936DAB54}"/>
              </a:ext>
            </a:extLst>
          </p:cNvPr>
          <p:cNvSpPr>
            <a:spLocks noGrp="1"/>
          </p:cNvSpPr>
          <p:nvPr>
            <p:ph idx="1"/>
          </p:nvPr>
        </p:nvSpPr>
        <p:spPr>
          <a:xfrm>
            <a:off x="826654" y="3761508"/>
            <a:ext cx="10117667" cy="2389909"/>
          </a:xfrm>
        </p:spPr>
        <p:txBody>
          <a:bodyPr/>
          <a:lstStyle/>
          <a:p>
            <a:pPr marL="0" lvl="0" indent="0" algn="ctr">
              <a:buClr>
                <a:schemeClr val="dk1"/>
              </a:buClr>
              <a:buSzPct val="25000"/>
              <a:buNone/>
            </a:pPr>
            <a:r>
              <a:rPr lang="it-IT" sz="2000" i="1" dirty="0">
                <a:solidFill>
                  <a:srgbClr val="1F4A98"/>
                </a:solidFill>
                <a:latin typeface="Poppins" pitchFamily="2" charset="77"/>
                <a:ea typeface="Calibri"/>
                <a:cs typeface="Poppins" pitchFamily="2" charset="77"/>
                <a:sym typeface="Calibri"/>
              </a:rPr>
              <a:t>marelen@us.es</a:t>
            </a:r>
          </a:p>
          <a:p>
            <a:pPr marL="0" lvl="0" indent="0" algn="ctr">
              <a:buClr>
                <a:schemeClr val="dk1"/>
              </a:buClr>
              <a:buSzPct val="25000"/>
              <a:buNone/>
            </a:pPr>
            <a:r>
              <a:rPr lang="it-IT" sz="2000" i="1" dirty="0">
                <a:solidFill>
                  <a:srgbClr val="1CA692"/>
                </a:solidFill>
                <a:latin typeface="Poppins" pitchFamily="2" charset="77"/>
                <a:ea typeface="Calibri"/>
                <a:cs typeface="Poppins" pitchFamily="2" charset="77"/>
                <a:sym typeface="Calibri"/>
              </a:rPr>
              <a:t>University of Seville, Spain</a:t>
            </a:r>
            <a:endParaRPr lang="it" sz="2000" i="1" dirty="0">
              <a:solidFill>
                <a:srgbClr val="1CA692"/>
              </a:solidFill>
              <a:latin typeface="Poppins" pitchFamily="2" charset="77"/>
              <a:ea typeface="Calibri"/>
              <a:cs typeface="Poppins" pitchFamily="2" charset="77"/>
              <a:sym typeface="Calibri"/>
            </a:endParaRPr>
          </a:p>
        </p:txBody>
      </p:sp>
    </p:spTree>
    <p:extLst>
      <p:ext uri="{BB962C8B-B14F-4D97-AF65-F5344CB8AC3E}">
        <p14:creationId xmlns:p14="http://schemas.microsoft.com/office/powerpoint/2010/main" val="7907211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425</Words>
  <Application>Microsoft Office PowerPoint</Application>
  <PresentationFormat>Panorámica</PresentationFormat>
  <Paragraphs>41</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Calibri</vt:lpstr>
      <vt:lpstr>Calibri Light</vt:lpstr>
      <vt:lpstr>Poppins</vt:lpstr>
      <vt:lpstr>Poppins Light</vt:lpstr>
      <vt:lpstr>Poppins Medium</vt:lpstr>
      <vt:lpstr>Tema de Office</vt:lpstr>
      <vt:lpstr>Caregiving safety during management of infectious outbreaks. The need for contactless patient monitoring.</vt:lpstr>
      <vt:lpstr>The Team / Workgroup</vt:lpstr>
      <vt:lpstr>Description</vt:lpstr>
      <vt:lpstr>Goals of the project</vt:lpstr>
      <vt:lpstr>Final users that will benefit</vt:lpstr>
      <vt:lpstr>Contactless patient monitoring (I)</vt:lpstr>
      <vt:lpstr>Contactless patient monitoring (II)</vt:lpstr>
      <vt:lpstr>Results</vt:lpstr>
      <vt:lpstr>Mar Elena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Estefania Cajigas</dc:creator>
  <cp:lastModifiedBy>MARIA DEL MAR ELENA PEREZ</cp:lastModifiedBy>
  <cp:revision>11</cp:revision>
  <dcterms:created xsi:type="dcterms:W3CDTF">2021-09-01T19:24:00Z</dcterms:created>
  <dcterms:modified xsi:type="dcterms:W3CDTF">2021-10-14T09:52:14Z</dcterms:modified>
</cp:coreProperties>
</file>