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47" r:id="rId3"/>
    <p:sldId id="2848" r:id="rId4"/>
    <p:sldId id="259" r:id="rId5"/>
    <p:sldId id="280" r:id="rId6"/>
    <p:sldId id="2854" r:id="rId7"/>
    <p:sldId id="2851" r:id="rId8"/>
    <p:sldId id="2853" r:id="rId9"/>
    <p:sldId id="272" r:id="rId10"/>
    <p:sldId id="273" r:id="rId11"/>
    <p:sldId id="274" r:id="rId12"/>
    <p:sldId id="281" r:id="rId13"/>
    <p:sldId id="2855" r:id="rId14"/>
    <p:sldId id="2856" r:id="rId15"/>
    <p:sldId id="269" r:id="rId16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718"/>
  </p:normalViewPr>
  <p:slideViewPr>
    <p:cSldViewPr snapToGrid="0" snapToObjects="1">
      <p:cViewPr varScale="1">
        <p:scale>
          <a:sx n="54" d="100"/>
          <a:sy n="5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9F4F25-5DAA-47E8-99DC-7A417AFD098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D20566D-D967-4FA3-BE7D-81B3E141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is </a:t>
            </a:r>
            <a:r>
              <a:rPr lang="en-US" u="sng" dirty="0"/>
              <a:t>applied engineering</a:t>
            </a:r>
            <a:r>
              <a:rPr lang="en-US" dirty="0"/>
              <a:t>.</a:t>
            </a:r>
          </a:p>
          <a:p>
            <a:r>
              <a:rPr lang="en-US" dirty="0"/>
              <a:t>For the program’s purposes, this is the definition we are going with.</a:t>
            </a:r>
          </a:p>
          <a:p>
            <a:r>
              <a:rPr lang="en-US" dirty="0"/>
              <a:t>There are many definitions out there, which professors and others are creating.</a:t>
            </a:r>
          </a:p>
          <a:p>
            <a:r>
              <a:rPr lang="en-US" dirty="0"/>
              <a:t>Some have said CE programs focus on design, which I feel is not the primary definition.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CBF46-B8BD-4267-976B-DC9B8C3DE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Assumes a quality undergraduate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CBF46-B8BD-4267-976B-DC9B8C3DE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(in the past 10 years) there have been more women than men in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CBF46-B8BD-4267-976B-DC9B8C3DE8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major component of the program (&amp; one that sets it apart).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CBF46-B8BD-4267-976B-DC9B8C3DE8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major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CBF46-B8BD-4267-976B-DC9B8C3DE8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711" y="3258484"/>
            <a:ext cx="11226800" cy="1468436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Clinical Engineering Education </a:t>
            </a:r>
            <a:br>
              <a:rPr lang="en-US" sz="5400" b="1" dirty="0">
                <a:solidFill>
                  <a:srgbClr val="002060"/>
                </a:solidFill>
                <a:latin typeface="+mn-lt"/>
              </a:rPr>
            </a:br>
            <a:r>
              <a:rPr lang="en-US" sz="5400" b="1" dirty="0">
                <a:solidFill>
                  <a:srgbClr val="002060"/>
                </a:solidFill>
                <a:latin typeface="+mn-lt"/>
              </a:rPr>
              <a:t>at the Graduate Level</a:t>
            </a:r>
            <a:endParaRPr lang="es-MX" sz="5400" b="1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059" y="5324098"/>
            <a:ext cx="10412008" cy="1058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3600" b="1" dirty="0">
                <a:solidFill>
                  <a:srgbClr val="0070C0"/>
                </a:solidFill>
              </a:rPr>
              <a:t>Frank R. Painter, MS, CCE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University of Connecticut</a:t>
            </a:r>
            <a:endParaRPr lang="es-MX" sz="2000" b="1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234D3FD-0F9B-4A98-9114-93C7EF643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18671"/>
            <a:ext cx="10515600" cy="1115449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Clinical Engineering Fundamentals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8CEF48E-AF3F-4213-98B6-128F83502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5390" y="1939361"/>
            <a:ext cx="737235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Technology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Equipment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Information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Maintenance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Quality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Safety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Risk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Financial Management</a:t>
            </a:r>
          </a:p>
        </p:txBody>
      </p:sp>
      <p:pic>
        <p:nvPicPr>
          <p:cNvPr id="24580" name="Picture 5" descr="MCj02805160000[1]">
            <a:extLst>
              <a:ext uri="{FF2B5EF4-FFF2-40B4-BE49-F238E27FC236}">
                <a16:creationId xmlns:a16="http://schemas.microsoft.com/office/drawing/2014/main" id="{7F992D04-6B93-40AA-A7A5-0331778C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590800"/>
            <a:ext cx="23923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6">
            <a:extLst>
              <a:ext uri="{FF2B5EF4-FFF2-40B4-BE49-F238E27FC236}">
                <a16:creationId xmlns:a16="http://schemas.microsoft.com/office/drawing/2014/main" id="{12130A4D-DE4D-4FDD-B6FF-7E83F69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936164" y="63650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2047A24-C55E-42CB-A311-950CBB7B0E7C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ECF26BF-62BF-4004-8569-13D314ABF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9950"/>
            <a:ext cx="10515600" cy="82073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Human Error and Medical Device Accidents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80A867-3B14-4854-8CF9-FE690B85C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Human Error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Human Factors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FDA &amp; Medical Devices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Root Cause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HFMEA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Patient Safety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Accident Investigation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Medical Device Accidents &amp; the Legal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Surgical Fires, Electrosurgery,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25604" name="Picture 4" descr="pe01549_">
            <a:extLst>
              <a:ext uri="{FF2B5EF4-FFF2-40B4-BE49-F238E27FC236}">
                <a16:creationId xmlns:a16="http://schemas.microsoft.com/office/drawing/2014/main" id="{169EA0D3-6A82-4BD2-80C1-F37BACC3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192881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1D0BBB-7519-4691-A67F-1AA444DAD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15787"/>
            <a:ext cx="10515600" cy="107212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Clinical Systems Engineering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83C47E3-3C34-40E5-91EB-688C89316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813" y="2124632"/>
            <a:ext cx="662348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Medical device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Interconnectivity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Interoperability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Passing data to the electronic medical record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Networking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Data transfer formats</a:t>
            </a:r>
          </a:p>
        </p:txBody>
      </p:sp>
      <p:pic>
        <p:nvPicPr>
          <p:cNvPr id="28677" name="Picture 10">
            <a:extLst>
              <a:ext uri="{FF2B5EF4-FFF2-40B4-BE49-F238E27FC236}">
                <a16:creationId xmlns:a16="http://schemas.microsoft.com/office/drawing/2014/main" id="{9D110959-7CC1-4C2C-AA01-E11A26E8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429000"/>
            <a:ext cx="2495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F67A-A2F6-4901-BD29-A9C097F5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6" y="12555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7911BC-8329-4122-9E61-7BD7DDABE647}"/>
              </a:ext>
            </a:extLst>
          </p:cNvPr>
          <p:cNvSpPr/>
          <p:nvPr/>
        </p:nvSpPr>
        <p:spPr>
          <a:xfrm>
            <a:off x="1075764" y="2995049"/>
            <a:ext cx="3334871" cy="3254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EB5D38-AD1F-40B8-B1BC-17CEA9BBBB95}"/>
              </a:ext>
            </a:extLst>
          </p:cNvPr>
          <p:cNvSpPr/>
          <p:nvPr/>
        </p:nvSpPr>
        <p:spPr>
          <a:xfrm>
            <a:off x="4410635" y="905305"/>
            <a:ext cx="3334871" cy="32541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603D46-48A5-437B-945B-6DA7F9646FC7}"/>
              </a:ext>
            </a:extLst>
          </p:cNvPr>
          <p:cNvSpPr/>
          <p:nvPr/>
        </p:nvSpPr>
        <p:spPr>
          <a:xfrm>
            <a:off x="7709648" y="2931451"/>
            <a:ext cx="3424518" cy="31914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DAF4E-7D96-44C1-B533-1D65BF55D98D}"/>
              </a:ext>
            </a:extLst>
          </p:cNvPr>
          <p:cNvSpPr txBox="1"/>
          <p:nvPr/>
        </p:nvSpPr>
        <p:spPr>
          <a:xfrm>
            <a:off x="4930589" y="1730182"/>
            <a:ext cx="2312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Clinical Engineering </a:t>
            </a:r>
            <a:r>
              <a:rPr lang="en-US" sz="3200" b="1" dirty="0"/>
              <a:t>Courses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FFBB6-4724-44EA-A0CE-12399B0EB601}"/>
              </a:ext>
            </a:extLst>
          </p:cNvPr>
          <p:cNvSpPr txBox="1"/>
          <p:nvPr/>
        </p:nvSpPr>
        <p:spPr>
          <a:xfrm>
            <a:off x="1524006" y="3801871"/>
            <a:ext cx="2366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Two years of </a:t>
            </a:r>
            <a:r>
              <a:rPr lang="en-US" sz="3200" b="1" dirty="0"/>
              <a:t>Internship </a:t>
            </a:r>
            <a:r>
              <a:rPr lang="en-US" sz="3200" dirty="0"/>
              <a:t>Experience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45EAC-EFB7-4704-9B30-2BD736A27F02}"/>
              </a:ext>
            </a:extLst>
          </p:cNvPr>
          <p:cNvSpPr txBox="1"/>
          <p:nvPr/>
        </p:nvSpPr>
        <p:spPr>
          <a:xfrm>
            <a:off x="8122028" y="3506037"/>
            <a:ext cx="2653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Mentoring and </a:t>
            </a:r>
            <a:r>
              <a:rPr lang="en-US" sz="3200" b="1" dirty="0"/>
              <a:t>guidance</a:t>
            </a:r>
            <a:r>
              <a:rPr lang="en-US" sz="3200" dirty="0"/>
              <a:t> by experienced CEs</a:t>
            </a:r>
          </a:p>
        </p:txBody>
      </p:sp>
    </p:spTree>
    <p:extLst>
      <p:ext uri="{BB962C8B-B14F-4D97-AF65-F5344CB8AC3E}">
        <p14:creationId xmlns:p14="http://schemas.microsoft.com/office/powerpoint/2010/main" val="389294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1EB-B144-47EC-9124-E50EE629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974"/>
            <a:ext cx="10515600" cy="75835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Results  </a:t>
            </a:r>
            <a:r>
              <a:rPr lang="en-US" sz="2800" b="1" dirty="0">
                <a:solidFill>
                  <a:srgbClr val="002060"/>
                </a:solidFill>
              </a:rPr>
              <a:t>(175 graduates in past 20 years)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EB7ED-3D83-45DD-B5F1-4D40B97E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953"/>
            <a:ext cx="10515600" cy="4133010"/>
          </a:xfrm>
        </p:spPr>
        <p:txBody>
          <a:bodyPr/>
          <a:lstStyle/>
          <a:p>
            <a:r>
              <a:rPr lang="en-US" dirty="0"/>
              <a:t>Most work in CE departments in healthcare systems</a:t>
            </a:r>
          </a:p>
          <a:p>
            <a:r>
              <a:rPr lang="en-US" dirty="0"/>
              <a:t>Some advance to hospital administration or technology management positions elsewhere in the healthcare system</a:t>
            </a:r>
          </a:p>
          <a:p>
            <a:r>
              <a:rPr lang="en-US" dirty="0"/>
              <a:t>Some work for third parties managing CE and HTM activities</a:t>
            </a:r>
          </a:p>
          <a:p>
            <a:r>
              <a:rPr lang="en-US" dirty="0"/>
              <a:t>Some work for medical equipment manufacturing companies - in technology support in the clinical environment, product development, human factors, manufacturing support, even sales.</a:t>
            </a:r>
          </a:p>
          <a:p>
            <a:r>
              <a:rPr lang="en-US" dirty="0"/>
              <a:t>Three have become nurses and one an engineering professor.</a:t>
            </a:r>
          </a:p>
        </p:txBody>
      </p:sp>
    </p:spTree>
    <p:extLst>
      <p:ext uri="{BB962C8B-B14F-4D97-AF65-F5344CB8AC3E}">
        <p14:creationId xmlns:p14="http://schemas.microsoft.com/office/powerpoint/2010/main" val="152281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75E6-58D0-4475-9DA5-2F6393A0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57" y="2976282"/>
            <a:ext cx="9809085" cy="2746802"/>
          </a:xfrm>
        </p:spPr>
        <p:txBody>
          <a:bodyPr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Frank R. Painter, MS, CCE, FACCE</a:t>
            </a:r>
            <a:endParaRPr lang="it" sz="4800" b="1" i="1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1800"/>
              </a:spcBef>
              <a:buClr>
                <a:schemeClr val="dk1"/>
              </a:buClr>
              <a:buSzPct val="25000"/>
              <a:buNone/>
            </a:pPr>
            <a:r>
              <a:rPr lang="it-IT" sz="4000" i="1" dirty="0">
                <a:solidFill>
                  <a:srgbClr val="1F4A98"/>
                </a:solidFill>
                <a:ea typeface="Calibri"/>
                <a:cs typeface="Calibri"/>
                <a:sym typeface="Calibri"/>
              </a:rPr>
              <a:t>frpainter@engr.uconn.edu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4000" i="1" dirty="0">
                <a:solidFill>
                  <a:srgbClr val="1CA692"/>
                </a:solidFill>
                <a:latin typeface="Calibri"/>
                <a:ea typeface="Calibri"/>
                <a:cs typeface="Calibri"/>
                <a:sym typeface="Calibri"/>
              </a:rPr>
              <a:t>University of Connecticut, United States</a:t>
            </a:r>
            <a:endParaRPr lang="it" sz="4000" b="0" i="1" u="none" strike="noStrike" cap="none" dirty="0">
              <a:solidFill>
                <a:srgbClr val="1CA6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21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1753-BB90-41EA-A9B2-4ED09332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270" y="1057834"/>
            <a:ext cx="6713831" cy="7606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Frank R. Painter, MS, CCE, FACCE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884-3512-44D0-85B2-26D6F66B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1818498"/>
            <a:ext cx="7104530" cy="454656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over forty years of clinical engineering and biomedical equipment service management experience.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directed in-house programs at three large metropolitan teaching hospitals and managed two successful regional independent medical equipment service organizations.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faculty member and past Clinical Engineering Program Director in the Biomedical Engineering Graduate Program at the University of Connecticut.  </a:t>
            </a:r>
          </a:p>
          <a:p>
            <a:pPr marL="285750" indent="-28575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actively involved in the American College of Clinical Engineering and the New England Society of Clinical Engineering.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014B1-F4CD-43A0-A710-FD8B37D8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"/>
          <a:stretch/>
        </p:blipFill>
        <p:spPr>
          <a:xfrm>
            <a:off x="266884" y="879684"/>
            <a:ext cx="3663402" cy="54853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110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4E3B19-3026-45DA-BE12-F0C209C19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0022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002060"/>
                </a:solidFill>
              </a:rPr>
              <a:t>Clinical Engineer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99D039-09D2-40F3-9960-D39884677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8494" y="2241176"/>
            <a:ext cx="8507506" cy="355002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900" i="1" dirty="0"/>
              <a:t>ACCE definition</a:t>
            </a:r>
          </a:p>
          <a:p>
            <a:pPr algn="ctr" eaLnBrk="1" hangingPunct="1">
              <a:buFontTx/>
              <a:buNone/>
            </a:pPr>
            <a:r>
              <a:rPr lang="en-US" altLang="en-US" sz="4800" dirty="0"/>
              <a:t>A professional who supports and advances patient care by applying engineering and managerial skills to healthcare.</a:t>
            </a:r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8B6EDF8C-5F36-40D3-9692-2437CFC6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10602" y="63621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2047A24-C55E-42CB-A311-950CBB7B0E7C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3FC931E-A935-4CD6-A298-B303AF038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910" y="63406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UCONN CE Educational Program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13B79AD-5EBB-48E3-B3EE-EE2E9FCD7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502" y="2133600"/>
            <a:ext cx="11242474" cy="37651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/>
              <a:t>MS BME Program</a:t>
            </a:r>
          </a:p>
          <a:p>
            <a:r>
              <a:rPr lang="en-US" altLang="en-US" sz="3600" dirty="0"/>
              <a:t>Ten distance-learning courses focusing on CE related subjects</a:t>
            </a:r>
          </a:p>
          <a:p>
            <a:pPr eaLnBrk="1" hangingPunct="1"/>
            <a:r>
              <a:rPr lang="en-US" altLang="en-US" sz="3600" dirty="0"/>
              <a:t>Two-year program with a paid two-year CE internship in a major teaching hospital</a:t>
            </a:r>
          </a:p>
          <a:p>
            <a:pPr eaLnBrk="1" hangingPunct="1"/>
            <a:r>
              <a:rPr lang="en-US" altLang="en-US" sz="3600" dirty="0"/>
              <a:t>In-hospital mentoring and guided learning</a:t>
            </a:r>
          </a:p>
          <a:p>
            <a:pPr eaLnBrk="1" hangingPunct="1"/>
            <a:r>
              <a:rPr lang="en-US" altLang="en-US" sz="3600" dirty="0"/>
              <a:t>12-15 funded internship positions available</a:t>
            </a:r>
          </a:p>
          <a:p>
            <a:pPr eaLnBrk="1" hangingPunct="1"/>
            <a:endParaRPr lang="en-US" altLang="en-US" sz="3600" dirty="0"/>
          </a:p>
        </p:txBody>
      </p:sp>
      <p:pic>
        <p:nvPicPr>
          <p:cNvPr id="6148" name="Picture 4" descr="BD05299_">
            <a:extLst>
              <a:ext uri="{FF2B5EF4-FFF2-40B4-BE49-F238E27FC236}">
                <a16:creationId xmlns:a16="http://schemas.microsoft.com/office/drawing/2014/main" id="{CF82CA4F-9E0F-49BA-8F52-6BBDB741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29" y="4627562"/>
            <a:ext cx="1752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lide Number Placeholder 6">
            <a:extLst>
              <a:ext uri="{FF2B5EF4-FFF2-40B4-BE49-F238E27FC236}">
                <a16:creationId xmlns:a16="http://schemas.microsoft.com/office/drawing/2014/main" id="{1E2525A8-B07F-400D-B506-4DBD81B4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10602" y="635334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2047A24-C55E-42CB-A311-950CBB7B0E7C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4">
            <a:extLst>
              <a:ext uri="{FF2B5EF4-FFF2-40B4-BE49-F238E27FC236}">
                <a16:creationId xmlns:a16="http://schemas.microsoft.com/office/drawing/2014/main" id="{EF04C31B-053D-48A0-8543-AA27F5B9C8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46" y="879235"/>
            <a:ext cx="8550741" cy="5685688"/>
          </a:xfrm>
        </p:spPr>
      </p:pic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F829F1B-6BDD-4A63-879E-BB2DB8CE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34954" y="633632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2047A24-C55E-42CB-A311-950CBB7B0E7C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A053-CEC2-441A-9A3C-0657A3C9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CE </a:t>
            </a:r>
            <a:r>
              <a:rPr lang="en-US" b="1" u="sng" dirty="0">
                <a:solidFill>
                  <a:srgbClr val="002060"/>
                </a:solidFill>
              </a:rPr>
              <a:t>Internship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67D2-2201-4796-B53F-130BAFC8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under the guidance of a clinical engineer</a:t>
            </a:r>
          </a:p>
          <a:p>
            <a:r>
              <a:rPr lang="en-US" dirty="0"/>
              <a:t>Requirement to work at most major CE activities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/>
              <a:t>Installation management</a:t>
            </a:r>
          </a:p>
          <a:p>
            <a:pPr lvl="1"/>
            <a:r>
              <a:rPr lang="en-US" dirty="0"/>
              <a:t>Committee assignments</a:t>
            </a:r>
          </a:p>
          <a:p>
            <a:pPr lvl="1"/>
            <a:r>
              <a:rPr lang="en-US" dirty="0"/>
              <a:t>Technology management</a:t>
            </a:r>
          </a:p>
          <a:p>
            <a:r>
              <a:rPr lang="en-US" dirty="0"/>
              <a:t>Some defined time is spent just observing clinicians using technology on patients </a:t>
            </a:r>
            <a:r>
              <a:rPr lang="en-US" sz="2400" dirty="0"/>
              <a:t>(we call this “clinical rotations”)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3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D1F2539-AD89-4207-9F31-C30725849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089" y="555809"/>
            <a:ext cx="7772400" cy="1093694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002060"/>
                </a:solidFill>
              </a:rPr>
              <a:t>C E Internship Hospitals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B107CA-43C5-4139-BA62-E0B47D467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1707" y="1490191"/>
            <a:ext cx="72390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dirty="0"/>
              <a:t>Hartford Hospital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dirty="0"/>
              <a:t>Baystate Health Systems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dirty="0"/>
              <a:t>Los Angeles VA Medical Center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UMASS Medical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dirty="0"/>
              <a:t>Rhode Island Hospital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dirty="0"/>
              <a:t>Massachusetts General Hospital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dirty="0"/>
              <a:t>Geisinger Medical Center, Pennsylvania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dirty="0"/>
              <a:t>Yale New Haven Hospital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Dallas VA Medical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dirty="0"/>
              <a:t>Middlesex Hospital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Stanford Children’s Hosp, California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altLang="en-US" dirty="0"/>
          </a:p>
        </p:txBody>
      </p:sp>
      <p:pic>
        <p:nvPicPr>
          <p:cNvPr id="19461" name="Picture 5" descr="logo">
            <a:extLst>
              <a:ext uri="{FF2B5EF4-FFF2-40B4-BE49-F238E27FC236}">
                <a16:creationId xmlns:a16="http://schemas.microsoft.com/office/drawing/2014/main" id="{FC55C5A2-0817-4343-B692-53F7FB6D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19" y="2893360"/>
            <a:ext cx="704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uchc_logo">
            <a:extLst>
              <a:ext uri="{FF2B5EF4-FFF2-40B4-BE49-F238E27FC236}">
                <a16:creationId xmlns:a16="http://schemas.microsoft.com/office/drawing/2014/main" id="{35364042-595E-4300-B8EF-C8D144EE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79" y="1888798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aerial_view">
            <a:extLst>
              <a:ext uri="{FF2B5EF4-FFF2-40B4-BE49-F238E27FC236}">
                <a16:creationId xmlns:a16="http://schemas.microsoft.com/office/drawing/2014/main" id="{CBC0811D-A92C-4D7D-A11A-6EAE37DD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25" y="1381125"/>
            <a:ext cx="9128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logo">
            <a:extLst>
              <a:ext uri="{FF2B5EF4-FFF2-40B4-BE49-F238E27FC236}">
                <a16:creationId xmlns:a16="http://schemas.microsoft.com/office/drawing/2014/main" id="{F3840F41-A9E6-493A-AF7D-48DCAEFF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79" y="4744431"/>
            <a:ext cx="1676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UMASS Logo">
            <a:extLst>
              <a:ext uri="{FF2B5EF4-FFF2-40B4-BE49-F238E27FC236}">
                <a16:creationId xmlns:a16="http://schemas.microsoft.com/office/drawing/2014/main" id="{0233D133-04B4-41C3-AB3E-409DDD0C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2" y="2831028"/>
            <a:ext cx="1819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RIH609w">
            <a:extLst>
              <a:ext uri="{FF2B5EF4-FFF2-40B4-BE49-F238E27FC236}">
                <a16:creationId xmlns:a16="http://schemas.microsoft.com/office/drawing/2014/main" id="{9136A98E-490D-4F73-B019-9E54CF64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3" y="3835589"/>
            <a:ext cx="2895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5ADD-B3E7-4D1A-B3C9-528876EC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CE </a:t>
            </a:r>
            <a:r>
              <a:rPr lang="en-US" b="1" u="sng" dirty="0">
                <a:solidFill>
                  <a:srgbClr val="002060"/>
                </a:solidFill>
              </a:rPr>
              <a:t>Curriculum</a:t>
            </a:r>
            <a:r>
              <a:rPr lang="en-US" b="1" dirty="0">
                <a:solidFill>
                  <a:srgbClr val="002060"/>
                </a:solidFill>
              </a:rPr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D6BE-F152-4838-A45A-F5CE8319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00619E"/>
                </a:solidFill>
              </a:rPr>
              <a:t>Guided by </a:t>
            </a:r>
          </a:p>
          <a:p>
            <a:r>
              <a:rPr lang="en-US" sz="3200" dirty="0"/>
              <a:t>ACCE “CE Body of Knowledge Survey” conducted every 2-3 years</a:t>
            </a:r>
          </a:p>
          <a:p>
            <a:r>
              <a:rPr lang="en-US" sz="3200" dirty="0"/>
              <a:t>the 10-12 CE internship hospital CE directors</a:t>
            </a:r>
          </a:p>
          <a:p>
            <a:r>
              <a:rPr lang="en-US" sz="3200" dirty="0"/>
              <a:t>the program director </a:t>
            </a:r>
            <a:r>
              <a:rPr lang="en-US" sz="2400" dirty="0"/>
              <a:t>(a CE)</a:t>
            </a:r>
          </a:p>
          <a:p>
            <a:r>
              <a:rPr lang="en-US" sz="3200" dirty="0"/>
              <a:t>the CCE exam </a:t>
            </a:r>
            <a:r>
              <a:rPr lang="en-US" sz="2400" dirty="0"/>
              <a:t>(which is based on the BOK survey)</a:t>
            </a:r>
            <a:endParaRPr lang="en-US" sz="32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Designed to yield fully functional and experienced CEs</a:t>
            </a:r>
          </a:p>
        </p:txBody>
      </p:sp>
    </p:spTree>
    <p:extLst>
      <p:ext uri="{BB962C8B-B14F-4D97-AF65-F5344CB8AC3E}">
        <p14:creationId xmlns:p14="http://schemas.microsoft.com/office/powerpoint/2010/main" val="74671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F8CDA7-7800-4A10-A768-A1B5ADB35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593"/>
            <a:ext cx="10515600" cy="1403817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002060"/>
                </a:solidFill>
              </a:rPr>
              <a:t>Clinical Engineering Courses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026E6C5-7FC8-46CC-BA53-2FB9627FB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799" y="1990441"/>
            <a:ext cx="8776447" cy="4038600"/>
          </a:xfrm>
        </p:spPr>
        <p:txBody>
          <a:bodyPr>
            <a:normAutofit/>
          </a:bodyPr>
          <a:lstStyle/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Clinical Engineering Fundamentals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Engineering Problems in Hospitals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Human Error and Medical Device Accidents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Medical Instrumentation in the Hospital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Clinical Systems Engineering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Medical Device Cybersecurity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Project Management</a:t>
            </a:r>
          </a:p>
          <a:p>
            <a:pPr marL="625475" indent="-625475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altLang="en-US" dirty="0"/>
              <a:t>Clinical Rotations</a:t>
            </a:r>
          </a:p>
        </p:txBody>
      </p:sp>
      <p:pic>
        <p:nvPicPr>
          <p:cNvPr id="23556" name="Picture 4" descr="MCj02807460000[1]">
            <a:extLst>
              <a:ext uri="{FF2B5EF4-FFF2-40B4-BE49-F238E27FC236}">
                <a16:creationId xmlns:a16="http://schemas.microsoft.com/office/drawing/2014/main" id="{50E51A5C-5A38-436A-8A1D-26838FDB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91001"/>
            <a:ext cx="1828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Slide Number Placeholder 6">
            <a:extLst>
              <a:ext uri="{FF2B5EF4-FFF2-40B4-BE49-F238E27FC236}">
                <a16:creationId xmlns:a16="http://schemas.microsoft.com/office/drawing/2014/main" id="{77EB8B4B-D28C-4086-AD75-3A69BC8C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947031" y="63650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2047A24-C55E-42CB-A311-950CBB7B0E7C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625</Words>
  <Application>Microsoft Office PowerPoint</Application>
  <PresentationFormat>Widescreen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Poppins Light</vt:lpstr>
      <vt:lpstr>Times New Roman</vt:lpstr>
      <vt:lpstr>Wingdings</vt:lpstr>
      <vt:lpstr>Tema de Office</vt:lpstr>
      <vt:lpstr>Clinical Engineering Education  at the Graduate Level</vt:lpstr>
      <vt:lpstr>Frank R. Painter, MS, CCE, FACCE </vt:lpstr>
      <vt:lpstr>Clinical Engineer</vt:lpstr>
      <vt:lpstr>UCONN CE Educational Program</vt:lpstr>
      <vt:lpstr>PowerPoint Presentation</vt:lpstr>
      <vt:lpstr>CE Internship</vt:lpstr>
      <vt:lpstr>C E Internship Hospitals</vt:lpstr>
      <vt:lpstr>CE Curriculum Design</vt:lpstr>
      <vt:lpstr>Clinical Engineering Courses</vt:lpstr>
      <vt:lpstr>Clinical Engineering Fundamentals</vt:lpstr>
      <vt:lpstr>Human Error and Medical Device Accidents</vt:lpstr>
      <vt:lpstr>Clinical Systems Engineering</vt:lpstr>
      <vt:lpstr>Summary</vt:lpstr>
      <vt:lpstr>Results  (175 graduates in past 20 years)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Painter, Frank</cp:lastModifiedBy>
  <cp:revision>11</cp:revision>
  <cp:lastPrinted>2021-10-05T15:59:45Z</cp:lastPrinted>
  <dcterms:created xsi:type="dcterms:W3CDTF">2021-09-01T19:24:00Z</dcterms:created>
  <dcterms:modified xsi:type="dcterms:W3CDTF">2021-10-05T16:39:57Z</dcterms:modified>
</cp:coreProperties>
</file>