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58" r:id="rId3"/>
    <p:sldId id="262" r:id="rId4"/>
    <p:sldId id="264" r:id="rId5"/>
    <p:sldId id="359" r:id="rId6"/>
    <p:sldId id="360" r:id="rId7"/>
    <p:sldId id="321" r:id="rId8"/>
    <p:sldId id="311" r:id="rId9"/>
    <p:sldId id="325" r:id="rId10"/>
    <p:sldId id="26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94718"/>
  </p:normalViewPr>
  <p:slideViewPr>
    <p:cSldViewPr snapToGrid="0" snapToObjects="1">
      <p:cViewPr varScale="1">
        <p:scale>
          <a:sx n="60" d="100"/>
          <a:sy n="60" d="100"/>
        </p:scale>
        <p:origin x="66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6C8DF-5502-4026-BC34-30D4837AAD08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9449-AD5A-4C06-9D5E-B09FAEC49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DB921AE-97A4-4D09-AF49-DE77ACC9A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AFB61F-BF1B-4E07-9C6E-BF5BA57EABB3}" type="slidenum">
              <a:rPr lang="en-US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3EBF852-88A2-448F-AB2E-62038E5CB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073775" cy="3417887"/>
          </a:xfrm>
          <a:ln cap="flat"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9DBDE58-69BC-42E1-BA5C-73E13C465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Based on Department of health and Human resources, Nevada State Heath Division 2010,  4% of sentinel events come from Medical devices, the highest is HAI with 40%</a:t>
            </a:r>
            <a:endParaRPr lang="ar-JO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management:</a:t>
            </a:r>
          </a:p>
          <a:p>
            <a:r>
              <a:rPr lang="en-US" dirty="0"/>
              <a:t>Identifying potential hazards </a:t>
            </a:r>
          </a:p>
          <a:p>
            <a:r>
              <a:rPr lang="en-US" dirty="0"/>
              <a:t>Risk registry</a:t>
            </a:r>
          </a:p>
          <a:p>
            <a:r>
              <a:rPr lang="en-US" dirty="0"/>
              <a:t>Incident reports</a:t>
            </a:r>
          </a:p>
          <a:p>
            <a:r>
              <a:rPr lang="en-US" dirty="0"/>
              <a:t>Safety education</a:t>
            </a:r>
          </a:p>
          <a:p>
            <a:r>
              <a:rPr lang="en-US" dirty="0"/>
              <a:t>Representations in hospital committees</a:t>
            </a:r>
          </a:p>
          <a:p>
            <a:r>
              <a:rPr lang="en-US" dirty="0"/>
              <a:t>Safety policy development review and updates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9449-AD5A-4C06-9D5E-B09FAEC49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0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Engineering audits:</a:t>
            </a:r>
          </a:p>
          <a:p>
            <a:pPr marL="228600" indent="-228600">
              <a:buAutoNum type="arabicPeriod"/>
            </a:pPr>
            <a:r>
              <a:rPr lang="en-US" dirty="0"/>
              <a:t>Tracing methodologies </a:t>
            </a:r>
          </a:p>
          <a:p>
            <a:pPr marL="228600" indent="-228600">
              <a:buAutoNum type="arabicPeriod"/>
            </a:pPr>
            <a:r>
              <a:rPr lang="en-US" dirty="0"/>
              <a:t>KPIs</a:t>
            </a:r>
          </a:p>
          <a:p>
            <a:pPr marL="228600" indent="-228600">
              <a:buAutoNum type="arabicPeriod"/>
            </a:pPr>
            <a:r>
              <a:rPr lang="en-US" dirty="0"/>
              <a:t>Quality audits</a:t>
            </a:r>
          </a:p>
          <a:p>
            <a:pPr marL="228600" indent="-228600">
              <a:buAutoNum type="arabicPeriod"/>
            </a:pPr>
            <a:r>
              <a:rPr lang="en-US" dirty="0"/>
              <a:t>Customer surveys to experience measurements </a:t>
            </a:r>
          </a:p>
          <a:p>
            <a:pPr marL="228600" indent="-228600">
              <a:buAutoNum type="arabicPeriod"/>
            </a:pPr>
            <a:r>
              <a:rPr lang="en-US" dirty="0"/>
              <a:t>External audits</a:t>
            </a:r>
          </a:p>
          <a:p>
            <a:pPr marL="228600" indent="-228600">
              <a:buAutoNum type="arabicPeriod"/>
            </a:pPr>
            <a:r>
              <a:rPr lang="en-US" dirty="0"/>
              <a:t>Dash boards</a:t>
            </a:r>
          </a:p>
          <a:p>
            <a:pPr marL="228600" indent="-228600">
              <a:buAutoNum type="arabicPeriod"/>
            </a:pPr>
            <a:r>
              <a:rPr lang="en-US" dirty="0"/>
              <a:t>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59449-AD5A-4C06-9D5E-B09FAEC49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52BCD51-432D-4F62-8D10-244AD9510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3C6516-3D23-4DF9-989A-E8BDD94FED07}" type="slidenum">
              <a:rPr lang="ar-S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F1CBD20-006D-4008-8C92-368F98347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BAF4282-F94C-45D4-8209-93E41F215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652932"/>
            <a:ext cx="11226800" cy="1468436"/>
          </a:xfrm>
        </p:spPr>
        <p:txBody>
          <a:bodyPr anchor="t">
            <a:normAutofit fontScale="90000"/>
          </a:bodyPr>
          <a:lstStyle/>
          <a:p>
            <a:pPr rtl="0">
              <a:spcBef>
                <a:spcPct val="0"/>
              </a:spcBef>
            </a:pPr>
            <a:r>
              <a:rPr lang="en-US" altLang="en-US" sz="3600" dirty="0">
                <a:solidFill>
                  <a:srgbClr val="0070C0"/>
                </a:solidFill>
                <a:latin typeface="Arial Hebrew"/>
                <a:ea typeface="Arial Hebrew"/>
                <a:cs typeface="Arial Hebrew"/>
              </a:rPr>
              <a:t>Clinical Engineering Support toward Optimum Quality and Safety in Hospitals</a:t>
            </a:r>
            <a:br>
              <a:rPr lang="en-US" altLang="en-US" sz="5400" dirty="0">
                <a:solidFill>
                  <a:srgbClr val="0070C0"/>
                </a:solidFill>
                <a:latin typeface="Arial Hebrew"/>
                <a:ea typeface="Arial Hebrew"/>
                <a:cs typeface="Arial Hebrew"/>
              </a:rPr>
            </a:br>
            <a:br>
              <a:rPr lang="en-US" altLang="en-US" sz="5400" dirty="0">
                <a:solidFill>
                  <a:srgbClr val="0070C0"/>
                </a:solidFill>
                <a:latin typeface="Arial Hebrew"/>
                <a:ea typeface="Arial Hebrew"/>
                <a:cs typeface="Arial Hebrew"/>
              </a:rPr>
            </a:br>
            <a:br>
              <a:rPr lang="en-US" altLang="en-US" sz="5400" dirty="0">
                <a:solidFill>
                  <a:srgbClr val="0070C0"/>
                </a:solidFill>
                <a:latin typeface="Arial Hebrew"/>
                <a:ea typeface="Arial Hebrew"/>
                <a:cs typeface="Arial Hebrew"/>
              </a:rPr>
            </a:br>
            <a:endParaRPr lang="es-MX" sz="5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4845051"/>
            <a:ext cx="11226800" cy="949418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Dr.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Hashem</a:t>
            </a:r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Alfadel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Chairman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of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Assessors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Advisory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Board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,</a:t>
            </a:r>
          </a:p>
          <a:p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Temos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International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GmbH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79" y="1022350"/>
            <a:ext cx="9696642" cy="1663700"/>
          </a:xfrm>
        </p:spPr>
        <p:txBody>
          <a:bodyPr anchor="t">
            <a:normAutofit fontScale="90000"/>
          </a:bodyPr>
          <a:lstStyle/>
          <a:p>
            <a:pPr algn="l">
              <a:buFontTx/>
              <a:buNone/>
            </a:pPr>
            <a:b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</a:br>
            <a:b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</a:br>
            <a:br>
              <a:rPr lang="en-GB" altLang="en-US" sz="3200" dirty="0"/>
            </a:br>
            <a:r>
              <a:rPr lang="en-GB" altLang="en-US" sz="3200" dirty="0"/>
              <a:t>                                      </a:t>
            </a:r>
            <a:r>
              <a:rPr lang="en-GB" altLang="en-US" sz="3200" dirty="0" err="1"/>
              <a:t>Dr.</a:t>
            </a:r>
            <a:r>
              <a:rPr lang="en-GB" altLang="en-US" sz="3200" dirty="0"/>
              <a:t> Hashem Al Fadel</a:t>
            </a:r>
            <a:br>
              <a:rPr lang="en-GB" altLang="en-US" sz="3200" dirty="0"/>
            </a:br>
            <a:r>
              <a:rPr lang="en-GB" altLang="en-US" sz="3200" dirty="0"/>
              <a:t>                                hashem.alfadel@gmail.com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           </a:t>
            </a:r>
            <a:br>
              <a:rPr lang="en-US" altLang="en-US" sz="3200" dirty="0"/>
            </a:br>
            <a:r>
              <a:rPr lang="en-US" altLang="en-US" sz="3200" dirty="0"/>
              <a:t>           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892550"/>
            <a:ext cx="10117667" cy="2258867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" sz="24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Temos International Healthcare Accreditation/ Germany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Chairman of Temos Assessors Advisory Board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Regional Director for Jordan and Saudi Arabia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" sz="2000" i="1" dirty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Based in Jordan</a:t>
            </a: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>
            <a:extLst>
              <a:ext uri="{FF2B5EF4-FFF2-40B4-BE49-F238E27FC236}">
                <a16:creationId xmlns:a16="http://schemas.microsoft.com/office/drawing/2014/main" id="{477B45A8-3E0B-4F05-8E6A-B5F34D90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BC0F2F1B-79EB-45B5-8D86-22B105D66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Freeform 2" descr="20%">
            <a:extLst>
              <a:ext uri="{FF2B5EF4-FFF2-40B4-BE49-F238E27FC236}">
                <a16:creationId xmlns:a16="http://schemas.microsoft.com/office/drawing/2014/main" id="{405CCEC6-8A0D-4A78-AF5D-562333915360}"/>
              </a:ext>
            </a:extLst>
          </p:cNvPr>
          <p:cNvSpPr>
            <a:spLocks/>
          </p:cNvSpPr>
          <p:nvPr/>
        </p:nvSpPr>
        <p:spPr bwMode="auto">
          <a:xfrm>
            <a:off x="2971800" y="781050"/>
            <a:ext cx="6699250" cy="5421008"/>
          </a:xfrm>
          <a:custGeom>
            <a:avLst/>
            <a:gdLst>
              <a:gd name="T0" fmla="*/ 0 w 4220"/>
              <a:gd name="T1" fmla="*/ 2147483646 h 3655"/>
              <a:gd name="T2" fmla="*/ 2147483646 w 4220"/>
              <a:gd name="T3" fmla="*/ 0 h 3655"/>
              <a:gd name="T4" fmla="*/ 2147483646 w 4220"/>
              <a:gd name="T5" fmla="*/ 2147483646 h 3655"/>
              <a:gd name="T6" fmla="*/ 0 w 4220"/>
              <a:gd name="T7" fmla="*/ 2147483646 h 3655"/>
              <a:gd name="T8" fmla="*/ 0 60000 65536"/>
              <a:gd name="T9" fmla="*/ 0 60000 65536"/>
              <a:gd name="T10" fmla="*/ 0 60000 65536"/>
              <a:gd name="T11" fmla="*/ 0 60000 65536"/>
              <a:gd name="T12" fmla="*/ 0 w 4220"/>
              <a:gd name="T13" fmla="*/ 0 h 3655"/>
              <a:gd name="T14" fmla="*/ 4220 w 4220"/>
              <a:gd name="T15" fmla="*/ 3655 h 36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20" h="3655">
                <a:moveTo>
                  <a:pt x="0" y="3654"/>
                </a:moveTo>
                <a:lnTo>
                  <a:pt x="2109" y="0"/>
                </a:lnTo>
                <a:lnTo>
                  <a:pt x="4219" y="3654"/>
                </a:lnTo>
                <a:lnTo>
                  <a:pt x="0" y="3654"/>
                </a:ln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54ABA8B-A040-4BF8-B992-66A92FF775B2}"/>
              </a:ext>
            </a:extLst>
          </p:cNvPr>
          <p:cNvGrpSpPr>
            <a:grpSpLocks/>
          </p:cNvGrpSpPr>
          <p:nvPr/>
        </p:nvGrpSpPr>
        <p:grpSpPr bwMode="auto">
          <a:xfrm>
            <a:off x="2060015" y="1348676"/>
            <a:ext cx="8556624" cy="4810126"/>
            <a:chOff x="487" y="725"/>
            <a:chExt cx="5390" cy="3030"/>
          </a:xfrm>
        </p:grpSpPr>
        <p:grpSp>
          <p:nvGrpSpPr>
            <p:cNvPr id="5130" name="Group 4">
              <a:extLst>
                <a:ext uri="{FF2B5EF4-FFF2-40B4-BE49-F238E27FC236}">
                  <a16:creationId xmlns:a16="http://schemas.microsoft.com/office/drawing/2014/main" id="{9ADFEEC8-6E87-4F77-9865-4C6E68188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7" y="725"/>
              <a:ext cx="887" cy="256"/>
              <a:chOff x="3217" y="725"/>
              <a:chExt cx="887" cy="256"/>
            </a:xfrm>
          </p:grpSpPr>
          <p:sp>
            <p:nvSpPr>
              <p:cNvPr id="5171" name="Rectangle 5">
                <a:extLst>
                  <a:ext uri="{FF2B5EF4-FFF2-40B4-BE49-F238E27FC236}">
                    <a16:creationId xmlns:a16="http://schemas.microsoft.com/office/drawing/2014/main" id="{BE503605-CB76-462E-A318-4869CD213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763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1</a:t>
                </a:r>
                <a:r>
                  <a:rPr lang="en-US" altLang="en-US" sz="150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:</a:t>
                </a:r>
              </a:p>
            </p:txBody>
          </p:sp>
          <p:sp>
            <p:nvSpPr>
              <p:cNvPr id="5172" name="Rectangle 6">
                <a:extLst>
                  <a:ext uri="{FF2B5EF4-FFF2-40B4-BE49-F238E27FC236}">
                    <a16:creationId xmlns:a16="http://schemas.microsoft.com/office/drawing/2014/main" id="{64942271-FF30-4D54-B24B-FD3F211EE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" y="725"/>
                <a:ext cx="49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Plan</a:t>
                </a:r>
              </a:p>
            </p:txBody>
          </p:sp>
        </p:grpSp>
        <p:sp>
          <p:nvSpPr>
            <p:cNvPr id="5131" name="Freeform 7">
              <a:extLst>
                <a:ext uri="{FF2B5EF4-FFF2-40B4-BE49-F238E27FC236}">
                  <a16:creationId xmlns:a16="http://schemas.microsoft.com/office/drawing/2014/main" id="{7CE3A857-C27E-4C55-A5CC-9E32CC1E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" y="965"/>
              <a:ext cx="462" cy="328"/>
            </a:xfrm>
            <a:custGeom>
              <a:avLst/>
              <a:gdLst>
                <a:gd name="T0" fmla="*/ 0 w 462"/>
                <a:gd name="T1" fmla="*/ 0 h 328"/>
                <a:gd name="T2" fmla="*/ 31 w 462"/>
                <a:gd name="T3" fmla="*/ 17 h 328"/>
                <a:gd name="T4" fmla="*/ 47 w 462"/>
                <a:gd name="T5" fmla="*/ 25 h 328"/>
                <a:gd name="T6" fmla="*/ 62 w 462"/>
                <a:gd name="T7" fmla="*/ 34 h 328"/>
                <a:gd name="T8" fmla="*/ 77 w 462"/>
                <a:gd name="T9" fmla="*/ 43 h 328"/>
                <a:gd name="T10" fmla="*/ 93 w 462"/>
                <a:gd name="T11" fmla="*/ 51 h 328"/>
                <a:gd name="T12" fmla="*/ 108 w 462"/>
                <a:gd name="T13" fmla="*/ 61 h 328"/>
                <a:gd name="T14" fmla="*/ 123 w 462"/>
                <a:gd name="T15" fmla="*/ 70 h 328"/>
                <a:gd name="T16" fmla="*/ 138 w 462"/>
                <a:gd name="T17" fmla="*/ 79 h 328"/>
                <a:gd name="T18" fmla="*/ 153 w 462"/>
                <a:gd name="T19" fmla="*/ 89 h 328"/>
                <a:gd name="T20" fmla="*/ 168 w 462"/>
                <a:gd name="T21" fmla="*/ 98 h 328"/>
                <a:gd name="T22" fmla="*/ 183 w 462"/>
                <a:gd name="T23" fmla="*/ 108 h 328"/>
                <a:gd name="T24" fmla="*/ 198 w 462"/>
                <a:gd name="T25" fmla="*/ 118 h 328"/>
                <a:gd name="T26" fmla="*/ 212 w 462"/>
                <a:gd name="T27" fmla="*/ 128 h 328"/>
                <a:gd name="T28" fmla="*/ 227 w 462"/>
                <a:gd name="T29" fmla="*/ 138 h 328"/>
                <a:gd name="T30" fmla="*/ 241 w 462"/>
                <a:gd name="T31" fmla="*/ 148 h 328"/>
                <a:gd name="T32" fmla="*/ 256 w 462"/>
                <a:gd name="T33" fmla="*/ 158 h 328"/>
                <a:gd name="T34" fmla="*/ 270 w 462"/>
                <a:gd name="T35" fmla="*/ 169 h 328"/>
                <a:gd name="T36" fmla="*/ 284 w 462"/>
                <a:gd name="T37" fmla="*/ 179 h 328"/>
                <a:gd name="T38" fmla="*/ 299 w 462"/>
                <a:gd name="T39" fmla="*/ 190 h 328"/>
                <a:gd name="T40" fmla="*/ 313 w 462"/>
                <a:gd name="T41" fmla="*/ 201 h 328"/>
                <a:gd name="T42" fmla="*/ 327 w 462"/>
                <a:gd name="T43" fmla="*/ 211 h 328"/>
                <a:gd name="T44" fmla="*/ 340 w 462"/>
                <a:gd name="T45" fmla="*/ 223 h 328"/>
                <a:gd name="T46" fmla="*/ 354 w 462"/>
                <a:gd name="T47" fmla="*/ 234 h 328"/>
                <a:gd name="T48" fmla="*/ 368 w 462"/>
                <a:gd name="T49" fmla="*/ 245 h 328"/>
                <a:gd name="T50" fmla="*/ 381 w 462"/>
                <a:gd name="T51" fmla="*/ 256 h 328"/>
                <a:gd name="T52" fmla="*/ 395 w 462"/>
                <a:gd name="T53" fmla="*/ 267 h 328"/>
                <a:gd name="T54" fmla="*/ 408 w 462"/>
                <a:gd name="T55" fmla="*/ 279 h 328"/>
                <a:gd name="T56" fmla="*/ 421 w 462"/>
                <a:gd name="T57" fmla="*/ 291 h 328"/>
                <a:gd name="T58" fmla="*/ 435 w 462"/>
                <a:gd name="T59" fmla="*/ 303 h 328"/>
                <a:gd name="T60" fmla="*/ 448 w 462"/>
                <a:gd name="T61" fmla="*/ 314 h 328"/>
                <a:gd name="T62" fmla="*/ 461 w 462"/>
                <a:gd name="T63" fmla="*/ 327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2"/>
                <a:gd name="T97" fmla="*/ 0 h 328"/>
                <a:gd name="T98" fmla="*/ 462 w 462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2" h="328">
                  <a:moveTo>
                    <a:pt x="0" y="0"/>
                  </a:moveTo>
                  <a:lnTo>
                    <a:pt x="31" y="17"/>
                  </a:lnTo>
                  <a:lnTo>
                    <a:pt x="47" y="25"/>
                  </a:lnTo>
                  <a:lnTo>
                    <a:pt x="62" y="34"/>
                  </a:lnTo>
                  <a:lnTo>
                    <a:pt x="77" y="43"/>
                  </a:lnTo>
                  <a:lnTo>
                    <a:pt x="93" y="51"/>
                  </a:lnTo>
                  <a:lnTo>
                    <a:pt x="108" y="61"/>
                  </a:lnTo>
                  <a:lnTo>
                    <a:pt x="123" y="70"/>
                  </a:lnTo>
                  <a:lnTo>
                    <a:pt x="138" y="79"/>
                  </a:lnTo>
                  <a:lnTo>
                    <a:pt x="153" y="89"/>
                  </a:lnTo>
                  <a:lnTo>
                    <a:pt x="168" y="98"/>
                  </a:lnTo>
                  <a:lnTo>
                    <a:pt x="183" y="108"/>
                  </a:lnTo>
                  <a:lnTo>
                    <a:pt x="198" y="118"/>
                  </a:lnTo>
                  <a:lnTo>
                    <a:pt x="212" y="128"/>
                  </a:lnTo>
                  <a:lnTo>
                    <a:pt x="227" y="138"/>
                  </a:lnTo>
                  <a:lnTo>
                    <a:pt x="241" y="148"/>
                  </a:lnTo>
                  <a:lnTo>
                    <a:pt x="256" y="158"/>
                  </a:lnTo>
                  <a:lnTo>
                    <a:pt x="270" y="169"/>
                  </a:lnTo>
                  <a:lnTo>
                    <a:pt x="284" y="179"/>
                  </a:lnTo>
                  <a:lnTo>
                    <a:pt x="299" y="190"/>
                  </a:lnTo>
                  <a:lnTo>
                    <a:pt x="313" y="201"/>
                  </a:lnTo>
                  <a:lnTo>
                    <a:pt x="327" y="211"/>
                  </a:lnTo>
                  <a:lnTo>
                    <a:pt x="340" y="223"/>
                  </a:lnTo>
                  <a:lnTo>
                    <a:pt x="354" y="234"/>
                  </a:lnTo>
                  <a:lnTo>
                    <a:pt x="368" y="245"/>
                  </a:lnTo>
                  <a:lnTo>
                    <a:pt x="381" y="256"/>
                  </a:lnTo>
                  <a:lnTo>
                    <a:pt x="395" y="267"/>
                  </a:lnTo>
                  <a:lnTo>
                    <a:pt x="408" y="279"/>
                  </a:lnTo>
                  <a:lnTo>
                    <a:pt x="421" y="291"/>
                  </a:lnTo>
                  <a:lnTo>
                    <a:pt x="435" y="303"/>
                  </a:lnTo>
                  <a:lnTo>
                    <a:pt x="448" y="314"/>
                  </a:lnTo>
                  <a:lnTo>
                    <a:pt x="461" y="327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2" name="Group 8">
              <a:extLst>
                <a:ext uri="{FF2B5EF4-FFF2-40B4-BE49-F238E27FC236}">
                  <a16:creationId xmlns:a16="http://schemas.microsoft.com/office/drawing/2014/main" id="{05F5E54E-803B-4525-A3DB-3EE1AEFF4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9" y="1126"/>
              <a:ext cx="1450" cy="454"/>
              <a:chOff x="3879" y="1126"/>
              <a:chExt cx="1450" cy="454"/>
            </a:xfrm>
          </p:grpSpPr>
          <p:sp>
            <p:nvSpPr>
              <p:cNvPr id="5169" name="Rectangle 9">
                <a:extLst>
                  <a:ext uri="{FF2B5EF4-FFF2-40B4-BE49-F238E27FC236}">
                    <a16:creationId xmlns:a16="http://schemas.microsoft.com/office/drawing/2014/main" id="{8CF52F7E-91F2-4F74-9CB5-DEDD84522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1286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2:</a:t>
                </a:r>
              </a:p>
            </p:txBody>
          </p:sp>
          <p:sp>
            <p:nvSpPr>
              <p:cNvPr id="5170" name="Rectangle 10">
                <a:extLst>
                  <a:ext uri="{FF2B5EF4-FFF2-40B4-BE49-F238E27FC236}">
                    <a16:creationId xmlns:a16="http://schemas.microsoft.com/office/drawing/2014/main" id="{717F2CF8-B266-4918-B7C2-858A2D47E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1126"/>
                <a:ext cx="1054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Set Standards</a:t>
                </a:r>
              </a:p>
            </p:txBody>
          </p:sp>
        </p:grpSp>
        <p:sp>
          <p:nvSpPr>
            <p:cNvPr id="5133" name="Freeform 11">
              <a:extLst>
                <a:ext uri="{FF2B5EF4-FFF2-40B4-BE49-F238E27FC236}">
                  <a16:creationId xmlns:a16="http://schemas.microsoft.com/office/drawing/2014/main" id="{4B33400F-322C-40CC-B5D0-0956ABD5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1509"/>
              <a:ext cx="182" cy="410"/>
            </a:xfrm>
            <a:custGeom>
              <a:avLst/>
              <a:gdLst>
                <a:gd name="T0" fmla="*/ 0 w 182"/>
                <a:gd name="T1" fmla="*/ 0 h 410"/>
                <a:gd name="T2" fmla="*/ 15 w 182"/>
                <a:gd name="T3" fmla="*/ 23 h 410"/>
                <a:gd name="T4" fmla="*/ 23 w 182"/>
                <a:gd name="T5" fmla="*/ 35 h 410"/>
                <a:gd name="T6" fmla="*/ 30 w 182"/>
                <a:gd name="T7" fmla="*/ 47 h 410"/>
                <a:gd name="T8" fmla="*/ 37 w 182"/>
                <a:gd name="T9" fmla="*/ 59 h 410"/>
                <a:gd name="T10" fmla="*/ 44 w 182"/>
                <a:gd name="T11" fmla="*/ 71 h 410"/>
                <a:gd name="T12" fmla="*/ 51 w 182"/>
                <a:gd name="T13" fmla="*/ 83 h 410"/>
                <a:gd name="T14" fmla="*/ 58 w 182"/>
                <a:gd name="T15" fmla="*/ 95 h 410"/>
                <a:gd name="T16" fmla="*/ 64 w 182"/>
                <a:gd name="T17" fmla="*/ 107 h 410"/>
                <a:gd name="T18" fmla="*/ 71 w 182"/>
                <a:gd name="T19" fmla="*/ 120 h 410"/>
                <a:gd name="T20" fmla="*/ 77 w 182"/>
                <a:gd name="T21" fmla="*/ 132 h 410"/>
                <a:gd name="T22" fmla="*/ 83 w 182"/>
                <a:gd name="T23" fmla="*/ 145 h 410"/>
                <a:gd name="T24" fmla="*/ 90 w 182"/>
                <a:gd name="T25" fmla="*/ 157 h 410"/>
                <a:gd name="T26" fmla="*/ 96 w 182"/>
                <a:gd name="T27" fmla="*/ 170 h 410"/>
                <a:gd name="T28" fmla="*/ 102 w 182"/>
                <a:gd name="T29" fmla="*/ 183 h 410"/>
                <a:gd name="T30" fmla="*/ 107 w 182"/>
                <a:gd name="T31" fmla="*/ 195 h 410"/>
                <a:gd name="T32" fmla="*/ 113 w 182"/>
                <a:gd name="T33" fmla="*/ 208 h 410"/>
                <a:gd name="T34" fmla="*/ 119 w 182"/>
                <a:gd name="T35" fmla="*/ 221 h 410"/>
                <a:gd name="T36" fmla="*/ 124 w 182"/>
                <a:gd name="T37" fmla="*/ 234 h 410"/>
                <a:gd name="T38" fmla="*/ 129 w 182"/>
                <a:gd name="T39" fmla="*/ 247 h 410"/>
                <a:gd name="T40" fmla="*/ 134 w 182"/>
                <a:gd name="T41" fmla="*/ 260 h 410"/>
                <a:gd name="T42" fmla="*/ 139 w 182"/>
                <a:gd name="T43" fmla="*/ 273 h 410"/>
                <a:gd name="T44" fmla="*/ 144 w 182"/>
                <a:gd name="T45" fmla="*/ 287 h 410"/>
                <a:gd name="T46" fmla="*/ 149 w 182"/>
                <a:gd name="T47" fmla="*/ 300 h 410"/>
                <a:gd name="T48" fmla="*/ 153 w 182"/>
                <a:gd name="T49" fmla="*/ 313 h 410"/>
                <a:gd name="T50" fmla="*/ 158 w 182"/>
                <a:gd name="T51" fmla="*/ 327 h 410"/>
                <a:gd name="T52" fmla="*/ 162 w 182"/>
                <a:gd name="T53" fmla="*/ 341 h 410"/>
                <a:gd name="T54" fmla="*/ 166 w 182"/>
                <a:gd name="T55" fmla="*/ 354 h 410"/>
                <a:gd name="T56" fmla="*/ 170 w 182"/>
                <a:gd name="T57" fmla="*/ 368 h 410"/>
                <a:gd name="T58" fmla="*/ 174 w 182"/>
                <a:gd name="T59" fmla="*/ 381 h 410"/>
                <a:gd name="T60" fmla="*/ 178 w 182"/>
                <a:gd name="T61" fmla="*/ 395 h 410"/>
                <a:gd name="T62" fmla="*/ 181 w 182"/>
                <a:gd name="T63" fmla="*/ 409 h 4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"/>
                <a:gd name="T97" fmla="*/ 0 h 410"/>
                <a:gd name="T98" fmla="*/ 182 w 182"/>
                <a:gd name="T99" fmla="*/ 410 h 4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" h="410">
                  <a:moveTo>
                    <a:pt x="0" y="0"/>
                  </a:moveTo>
                  <a:lnTo>
                    <a:pt x="15" y="23"/>
                  </a:lnTo>
                  <a:lnTo>
                    <a:pt x="23" y="35"/>
                  </a:lnTo>
                  <a:lnTo>
                    <a:pt x="30" y="47"/>
                  </a:lnTo>
                  <a:lnTo>
                    <a:pt x="37" y="59"/>
                  </a:lnTo>
                  <a:lnTo>
                    <a:pt x="44" y="71"/>
                  </a:lnTo>
                  <a:lnTo>
                    <a:pt x="51" y="83"/>
                  </a:lnTo>
                  <a:lnTo>
                    <a:pt x="58" y="95"/>
                  </a:lnTo>
                  <a:lnTo>
                    <a:pt x="64" y="107"/>
                  </a:lnTo>
                  <a:lnTo>
                    <a:pt x="71" y="120"/>
                  </a:lnTo>
                  <a:lnTo>
                    <a:pt x="77" y="132"/>
                  </a:lnTo>
                  <a:lnTo>
                    <a:pt x="83" y="145"/>
                  </a:lnTo>
                  <a:lnTo>
                    <a:pt x="90" y="157"/>
                  </a:lnTo>
                  <a:lnTo>
                    <a:pt x="96" y="170"/>
                  </a:lnTo>
                  <a:lnTo>
                    <a:pt x="102" y="183"/>
                  </a:lnTo>
                  <a:lnTo>
                    <a:pt x="107" y="195"/>
                  </a:lnTo>
                  <a:lnTo>
                    <a:pt x="113" y="208"/>
                  </a:lnTo>
                  <a:lnTo>
                    <a:pt x="119" y="221"/>
                  </a:lnTo>
                  <a:lnTo>
                    <a:pt x="124" y="234"/>
                  </a:lnTo>
                  <a:lnTo>
                    <a:pt x="129" y="247"/>
                  </a:lnTo>
                  <a:lnTo>
                    <a:pt x="134" y="260"/>
                  </a:lnTo>
                  <a:lnTo>
                    <a:pt x="139" y="273"/>
                  </a:lnTo>
                  <a:lnTo>
                    <a:pt x="144" y="287"/>
                  </a:lnTo>
                  <a:lnTo>
                    <a:pt x="149" y="300"/>
                  </a:lnTo>
                  <a:lnTo>
                    <a:pt x="153" y="313"/>
                  </a:lnTo>
                  <a:lnTo>
                    <a:pt x="158" y="327"/>
                  </a:lnTo>
                  <a:lnTo>
                    <a:pt x="162" y="341"/>
                  </a:lnTo>
                  <a:lnTo>
                    <a:pt x="166" y="354"/>
                  </a:lnTo>
                  <a:lnTo>
                    <a:pt x="170" y="368"/>
                  </a:lnTo>
                  <a:lnTo>
                    <a:pt x="174" y="381"/>
                  </a:lnTo>
                  <a:lnTo>
                    <a:pt x="178" y="395"/>
                  </a:lnTo>
                  <a:lnTo>
                    <a:pt x="181" y="409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4" name="Group 12">
              <a:extLst>
                <a:ext uri="{FF2B5EF4-FFF2-40B4-BE49-F238E27FC236}">
                  <a16:creationId xmlns:a16="http://schemas.microsoft.com/office/drawing/2014/main" id="{33B082D0-6178-49A5-B861-67D46B265B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1" y="1698"/>
              <a:ext cx="1516" cy="652"/>
              <a:chOff x="3911" y="1698"/>
              <a:chExt cx="1516" cy="652"/>
            </a:xfrm>
          </p:grpSpPr>
          <p:sp>
            <p:nvSpPr>
              <p:cNvPr id="5167" name="Rectangle 13">
                <a:extLst>
                  <a:ext uri="{FF2B5EF4-FFF2-40B4-BE49-F238E27FC236}">
                    <a16:creationId xmlns:a16="http://schemas.microsoft.com/office/drawing/2014/main" id="{892ACA88-235A-45DD-9211-99E769C20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" y="1882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3:</a:t>
                </a:r>
              </a:p>
            </p:txBody>
          </p:sp>
          <p:sp>
            <p:nvSpPr>
              <p:cNvPr id="5168" name="Rectangle 14">
                <a:extLst>
                  <a:ext uri="{FF2B5EF4-FFF2-40B4-BE49-F238E27FC236}">
                    <a16:creationId xmlns:a16="http://schemas.microsoft.com/office/drawing/2014/main" id="{A4C59CAC-E795-474F-9DA3-A351EE4BF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0" y="1698"/>
                <a:ext cx="1137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Communicate </a:t>
                </a:r>
                <a:b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Standards</a:t>
                </a:r>
              </a:p>
            </p:txBody>
          </p:sp>
        </p:grpSp>
        <p:sp>
          <p:nvSpPr>
            <p:cNvPr id="5135" name="Freeform 15">
              <a:extLst>
                <a:ext uri="{FF2B5EF4-FFF2-40B4-BE49-F238E27FC236}">
                  <a16:creationId xmlns:a16="http://schemas.microsoft.com/office/drawing/2014/main" id="{590C4986-D8A8-4D91-BE5B-0754A6BB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2232"/>
              <a:ext cx="68" cy="364"/>
            </a:xfrm>
            <a:custGeom>
              <a:avLst/>
              <a:gdLst>
                <a:gd name="T0" fmla="*/ 67 w 68"/>
                <a:gd name="T1" fmla="*/ 0 h 364"/>
                <a:gd name="T2" fmla="*/ 64 w 68"/>
                <a:gd name="T3" fmla="*/ 23 h 364"/>
                <a:gd name="T4" fmla="*/ 63 w 68"/>
                <a:gd name="T5" fmla="*/ 34 h 364"/>
                <a:gd name="T6" fmla="*/ 62 w 68"/>
                <a:gd name="T7" fmla="*/ 46 h 364"/>
                <a:gd name="T8" fmla="*/ 60 w 68"/>
                <a:gd name="T9" fmla="*/ 58 h 364"/>
                <a:gd name="T10" fmla="*/ 58 w 68"/>
                <a:gd name="T11" fmla="*/ 69 h 364"/>
                <a:gd name="T12" fmla="*/ 57 w 68"/>
                <a:gd name="T13" fmla="*/ 81 h 364"/>
                <a:gd name="T14" fmla="*/ 55 w 68"/>
                <a:gd name="T15" fmla="*/ 92 h 364"/>
                <a:gd name="T16" fmla="*/ 53 w 68"/>
                <a:gd name="T17" fmla="*/ 104 h 364"/>
                <a:gd name="T18" fmla="*/ 52 w 68"/>
                <a:gd name="T19" fmla="*/ 115 h 364"/>
                <a:gd name="T20" fmla="*/ 50 w 68"/>
                <a:gd name="T21" fmla="*/ 126 h 364"/>
                <a:gd name="T22" fmla="*/ 48 w 68"/>
                <a:gd name="T23" fmla="*/ 138 h 364"/>
                <a:gd name="T24" fmla="*/ 46 w 68"/>
                <a:gd name="T25" fmla="*/ 149 h 364"/>
                <a:gd name="T26" fmla="*/ 44 w 68"/>
                <a:gd name="T27" fmla="*/ 161 h 364"/>
                <a:gd name="T28" fmla="*/ 42 w 68"/>
                <a:gd name="T29" fmla="*/ 172 h 364"/>
                <a:gd name="T30" fmla="*/ 40 w 68"/>
                <a:gd name="T31" fmla="*/ 184 h 364"/>
                <a:gd name="T32" fmla="*/ 38 w 68"/>
                <a:gd name="T33" fmla="*/ 195 h 364"/>
                <a:gd name="T34" fmla="*/ 36 w 68"/>
                <a:gd name="T35" fmla="*/ 206 h 364"/>
                <a:gd name="T36" fmla="*/ 33 w 68"/>
                <a:gd name="T37" fmla="*/ 217 h 364"/>
                <a:gd name="T38" fmla="*/ 31 w 68"/>
                <a:gd name="T39" fmla="*/ 229 h 364"/>
                <a:gd name="T40" fmla="*/ 29 w 68"/>
                <a:gd name="T41" fmla="*/ 240 h 364"/>
                <a:gd name="T42" fmla="*/ 26 w 68"/>
                <a:gd name="T43" fmla="*/ 251 h 364"/>
                <a:gd name="T44" fmla="*/ 24 w 68"/>
                <a:gd name="T45" fmla="*/ 262 h 364"/>
                <a:gd name="T46" fmla="*/ 21 w 68"/>
                <a:gd name="T47" fmla="*/ 274 h 364"/>
                <a:gd name="T48" fmla="*/ 19 w 68"/>
                <a:gd name="T49" fmla="*/ 285 h 364"/>
                <a:gd name="T50" fmla="*/ 16 w 68"/>
                <a:gd name="T51" fmla="*/ 296 h 364"/>
                <a:gd name="T52" fmla="*/ 14 w 68"/>
                <a:gd name="T53" fmla="*/ 307 h 364"/>
                <a:gd name="T54" fmla="*/ 11 w 68"/>
                <a:gd name="T55" fmla="*/ 318 h 364"/>
                <a:gd name="T56" fmla="*/ 8 w 68"/>
                <a:gd name="T57" fmla="*/ 329 h 364"/>
                <a:gd name="T58" fmla="*/ 6 w 68"/>
                <a:gd name="T59" fmla="*/ 340 h 364"/>
                <a:gd name="T60" fmla="*/ 3 w 68"/>
                <a:gd name="T61" fmla="*/ 352 h 364"/>
                <a:gd name="T62" fmla="*/ 0 w 68"/>
                <a:gd name="T63" fmla="*/ 363 h 3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364"/>
                <a:gd name="T98" fmla="*/ 68 w 68"/>
                <a:gd name="T99" fmla="*/ 364 h 3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364">
                  <a:moveTo>
                    <a:pt x="67" y="0"/>
                  </a:moveTo>
                  <a:lnTo>
                    <a:pt x="64" y="23"/>
                  </a:lnTo>
                  <a:lnTo>
                    <a:pt x="63" y="34"/>
                  </a:lnTo>
                  <a:lnTo>
                    <a:pt x="62" y="46"/>
                  </a:lnTo>
                  <a:lnTo>
                    <a:pt x="60" y="58"/>
                  </a:lnTo>
                  <a:lnTo>
                    <a:pt x="58" y="69"/>
                  </a:lnTo>
                  <a:lnTo>
                    <a:pt x="57" y="81"/>
                  </a:lnTo>
                  <a:lnTo>
                    <a:pt x="55" y="92"/>
                  </a:lnTo>
                  <a:lnTo>
                    <a:pt x="53" y="104"/>
                  </a:lnTo>
                  <a:lnTo>
                    <a:pt x="52" y="115"/>
                  </a:lnTo>
                  <a:lnTo>
                    <a:pt x="50" y="126"/>
                  </a:lnTo>
                  <a:lnTo>
                    <a:pt x="48" y="138"/>
                  </a:lnTo>
                  <a:lnTo>
                    <a:pt x="46" y="149"/>
                  </a:lnTo>
                  <a:lnTo>
                    <a:pt x="44" y="161"/>
                  </a:lnTo>
                  <a:lnTo>
                    <a:pt x="42" y="172"/>
                  </a:lnTo>
                  <a:lnTo>
                    <a:pt x="40" y="184"/>
                  </a:lnTo>
                  <a:lnTo>
                    <a:pt x="38" y="195"/>
                  </a:lnTo>
                  <a:lnTo>
                    <a:pt x="36" y="206"/>
                  </a:lnTo>
                  <a:lnTo>
                    <a:pt x="33" y="217"/>
                  </a:lnTo>
                  <a:lnTo>
                    <a:pt x="31" y="229"/>
                  </a:lnTo>
                  <a:lnTo>
                    <a:pt x="29" y="240"/>
                  </a:lnTo>
                  <a:lnTo>
                    <a:pt x="26" y="251"/>
                  </a:lnTo>
                  <a:lnTo>
                    <a:pt x="24" y="262"/>
                  </a:lnTo>
                  <a:lnTo>
                    <a:pt x="21" y="274"/>
                  </a:lnTo>
                  <a:lnTo>
                    <a:pt x="19" y="285"/>
                  </a:lnTo>
                  <a:lnTo>
                    <a:pt x="16" y="296"/>
                  </a:lnTo>
                  <a:lnTo>
                    <a:pt x="14" y="307"/>
                  </a:lnTo>
                  <a:lnTo>
                    <a:pt x="11" y="318"/>
                  </a:lnTo>
                  <a:lnTo>
                    <a:pt x="8" y="329"/>
                  </a:lnTo>
                  <a:lnTo>
                    <a:pt x="6" y="340"/>
                  </a:lnTo>
                  <a:lnTo>
                    <a:pt x="3" y="352"/>
                  </a:lnTo>
                  <a:lnTo>
                    <a:pt x="0" y="363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6" name="Group 16">
              <a:extLst>
                <a:ext uri="{FF2B5EF4-FFF2-40B4-BE49-F238E27FC236}">
                  <a16:creationId xmlns:a16="http://schemas.microsoft.com/office/drawing/2014/main" id="{0B180F90-493A-4089-ACDF-CAD7B7099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9" y="2507"/>
              <a:ext cx="1209" cy="256"/>
              <a:chOff x="4179" y="2507"/>
              <a:chExt cx="1209" cy="256"/>
            </a:xfrm>
          </p:grpSpPr>
          <p:sp>
            <p:nvSpPr>
              <p:cNvPr id="5165" name="Rectangle 17">
                <a:extLst>
                  <a:ext uri="{FF2B5EF4-FFF2-40B4-BE49-F238E27FC236}">
                    <a16:creationId xmlns:a16="http://schemas.microsoft.com/office/drawing/2014/main" id="{23C8D8F9-0353-4F27-B686-0294EFEB8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2561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4:</a:t>
                </a:r>
              </a:p>
            </p:txBody>
          </p:sp>
          <p:sp>
            <p:nvSpPr>
              <p:cNvPr id="5166" name="Rectangle 18">
                <a:extLst>
                  <a:ext uri="{FF2B5EF4-FFF2-40B4-BE49-F238E27FC236}">
                    <a16:creationId xmlns:a16="http://schemas.microsoft.com/office/drawing/2014/main" id="{B2B76E0A-9DCE-40E7-92C9-95021AA74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2" y="2507"/>
                <a:ext cx="80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Monitor</a:t>
                </a:r>
              </a:p>
            </p:txBody>
          </p:sp>
        </p:grpSp>
        <p:sp>
          <p:nvSpPr>
            <p:cNvPr id="5137" name="Freeform 19">
              <a:extLst>
                <a:ext uri="{FF2B5EF4-FFF2-40B4-BE49-F238E27FC236}">
                  <a16:creationId xmlns:a16="http://schemas.microsoft.com/office/drawing/2014/main" id="{9C455A2C-88D7-4B99-A888-6DB5D397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750"/>
              <a:ext cx="291" cy="369"/>
            </a:xfrm>
            <a:custGeom>
              <a:avLst/>
              <a:gdLst>
                <a:gd name="T0" fmla="*/ 290 w 291"/>
                <a:gd name="T1" fmla="*/ 0 h 369"/>
                <a:gd name="T2" fmla="*/ 275 w 291"/>
                <a:gd name="T3" fmla="*/ 26 h 369"/>
                <a:gd name="T4" fmla="*/ 267 w 291"/>
                <a:gd name="T5" fmla="*/ 38 h 369"/>
                <a:gd name="T6" fmla="*/ 259 w 291"/>
                <a:gd name="T7" fmla="*/ 50 h 369"/>
                <a:gd name="T8" fmla="*/ 251 w 291"/>
                <a:gd name="T9" fmla="*/ 63 h 369"/>
                <a:gd name="T10" fmla="*/ 243 w 291"/>
                <a:gd name="T11" fmla="*/ 75 h 369"/>
                <a:gd name="T12" fmla="*/ 235 w 291"/>
                <a:gd name="T13" fmla="*/ 87 h 369"/>
                <a:gd name="T14" fmla="*/ 227 w 291"/>
                <a:gd name="T15" fmla="*/ 99 h 369"/>
                <a:gd name="T16" fmla="*/ 218 w 291"/>
                <a:gd name="T17" fmla="*/ 112 h 369"/>
                <a:gd name="T18" fmla="*/ 210 w 291"/>
                <a:gd name="T19" fmla="*/ 124 h 369"/>
                <a:gd name="T20" fmla="*/ 201 w 291"/>
                <a:gd name="T21" fmla="*/ 135 h 369"/>
                <a:gd name="T22" fmla="*/ 193 w 291"/>
                <a:gd name="T23" fmla="*/ 147 h 369"/>
                <a:gd name="T24" fmla="*/ 184 w 291"/>
                <a:gd name="T25" fmla="*/ 159 h 369"/>
                <a:gd name="T26" fmla="*/ 175 w 291"/>
                <a:gd name="T27" fmla="*/ 171 h 369"/>
                <a:gd name="T28" fmla="*/ 166 w 291"/>
                <a:gd name="T29" fmla="*/ 182 h 369"/>
                <a:gd name="T30" fmla="*/ 157 w 291"/>
                <a:gd name="T31" fmla="*/ 194 h 369"/>
                <a:gd name="T32" fmla="*/ 148 w 291"/>
                <a:gd name="T33" fmla="*/ 206 h 369"/>
                <a:gd name="T34" fmla="*/ 139 w 291"/>
                <a:gd name="T35" fmla="*/ 217 h 369"/>
                <a:gd name="T36" fmla="*/ 129 w 291"/>
                <a:gd name="T37" fmla="*/ 228 h 369"/>
                <a:gd name="T38" fmla="*/ 120 w 291"/>
                <a:gd name="T39" fmla="*/ 240 h 369"/>
                <a:gd name="T40" fmla="*/ 110 w 291"/>
                <a:gd name="T41" fmla="*/ 250 h 369"/>
                <a:gd name="T42" fmla="*/ 101 w 291"/>
                <a:gd name="T43" fmla="*/ 262 h 369"/>
                <a:gd name="T44" fmla="*/ 91 w 291"/>
                <a:gd name="T45" fmla="*/ 273 h 369"/>
                <a:gd name="T46" fmla="*/ 81 w 291"/>
                <a:gd name="T47" fmla="*/ 284 h 369"/>
                <a:gd name="T48" fmla="*/ 71 w 291"/>
                <a:gd name="T49" fmla="*/ 294 h 369"/>
                <a:gd name="T50" fmla="*/ 61 w 291"/>
                <a:gd name="T51" fmla="*/ 305 h 369"/>
                <a:gd name="T52" fmla="*/ 51 w 291"/>
                <a:gd name="T53" fmla="*/ 316 h 369"/>
                <a:gd name="T54" fmla="*/ 41 w 291"/>
                <a:gd name="T55" fmla="*/ 326 h 369"/>
                <a:gd name="T56" fmla="*/ 31 w 291"/>
                <a:gd name="T57" fmla="*/ 337 h 369"/>
                <a:gd name="T58" fmla="*/ 21 w 291"/>
                <a:gd name="T59" fmla="*/ 348 h 369"/>
                <a:gd name="T60" fmla="*/ 11 w 291"/>
                <a:gd name="T61" fmla="*/ 358 h 369"/>
                <a:gd name="T62" fmla="*/ 0 w 291"/>
                <a:gd name="T63" fmla="*/ 368 h 3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1"/>
                <a:gd name="T97" fmla="*/ 0 h 369"/>
                <a:gd name="T98" fmla="*/ 291 w 291"/>
                <a:gd name="T99" fmla="*/ 369 h 3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1" h="369">
                  <a:moveTo>
                    <a:pt x="290" y="0"/>
                  </a:moveTo>
                  <a:lnTo>
                    <a:pt x="275" y="26"/>
                  </a:lnTo>
                  <a:lnTo>
                    <a:pt x="267" y="38"/>
                  </a:lnTo>
                  <a:lnTo>
                    <a:pt x="259" y="50"/>
                  </a:lnTo>
                  <a:lnTo>
                    <a:pt x="251" y="63"/>
                  </a:lnTo>
                  <a:lnTo>
                    <a:pt x="243" y="75"/>
                  </a:lnTo>
                  <a:lnTo>
                    <a:pt x="235" y="87"/>
                  </a:lnTo>
                  <a:lnTo>
                    <a:pt x="227" y="99"/>
                  </a:lnTo>
                  <a:lnTo>
                    <a:pt x="218" y="112"/>
                  </a:lnTo>
                  <a:lnTo>
                    <a:pt x="210" y="124"/>
                  </a:lnTo>
                  <a:lnTo>
                    <a:pt x="201" y="135"/>
                  </a:lnTo>
                  <a:lnTo>
                    <a:pt x="193" y="147"/>
                  </a:lnTo>
                  <a:lnTo>
                    <a:pt x="184" y="159"/>
                  </a:lnTo>
                  <a:lnTo>
                    <a:pt x="175" y="171"/>
                  </a:lnTo>
                  <a:lnTo>
                    <a:pt x="166" y="182"/>
                  </a:lnTo>
                  <a:lnTo>
                    <a:pt x="157" y="194"/>
                  </a:lnTo>
                  <a:lnTo>
                    <a:pt x="148" y="206"/>
                  </a:lnTo>
                  <a:lnTo>
                    <a:pt x="139" y="217"/>
                  </a:lnTo>
                  <a:lnTo>
                    <a:pt x="129" y="228"/>
                  </a:lnTo>
                  <a:lnTo>
                    <a:pt x="120" y="240"/>
                  </a:lnTo>
                  <a:lnTo>
                    <a:pt x="110" y="250"/>
                  </a:lnTo>
                  <a:lnTo>
                    <a:pt x="101" y="262"/>
                  </a:lnTo>
                  <a:lnTo>
                    <a:pt x="91" y="273"/>
                  </a:lnTo>
                  <a:lnTo>
                    <a:pt x="81" y="284"/>
                  </a:lnTo>
                  <a:lnTo>
                    <a:pt x="71" y="294"/>
                  </a:lnTo>
                  <a:lnTo>
                    <a:pt x="61" y="305"/>
                  </a:lnTo>
                  <a:lnTo>
                    <a:pt x="51" y="316"/>
                  </a:lnTo>
                  <a:lnTo>
                    <a:pt x="41" y="326"/>
                  </a:lnTo>
                  <a:lnTo>
                    <a:pt x="31" y="337"/>
                  </a:lnTo>
                  <a:lnTo>
                    <a:pt x="21" y="348"/>
                  </a:lnTo>
                  <a:lnTo>
                    <a:pt x="11" y="358"/>
                  </a:lnTo>
                  <a:lnTo>
                    <a:pt x="0" y="36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8" name="Group 20">
              <a:extLst>
                <a:ext uri="{FF2B5EF4-FFF2-40B4-BE49-F238E27FC236}">
                  <a16:creationId xmlns:a16="http://schemas.microsoft.com/office/drawing/2014/main" id="{D277AEB3-C03C-4948-BE63-EA5C59F85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7" y="2935"/>
              <a:ext cx="2360" cy="652"/>
              <a:chOff x="3517" y="2935"/>
              <a:chExt cx="2360" cy="652"/>
            </a:xfrm>
          </p:grpSpPr>
          <p:sp>
            <p:nvSpPr>
              <p:cNvPr id="5163" name="Rectangle 21">
                <a:extLst>
                  <a:ext uri="{FF2B5EF4-FFF2-40B4-BE49-F238E27FC236}">
                    <a16:creationId xmlns:a16="http://schemas.microsoft.com/office/drawing/2014/main" id="{35D8FBCD-EFEC-4E48-AC6B-6927C7192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3126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5:</a:t>
                </a:r>
              </a:p>
            </p:txBody>
          </p:sp>
          <p:sp>
            <p:nvSpPr>
              <p:cNvPr id="5164" name="Rectangle 22">
                <a:extLst>
                  <a:ext uri="{FF2B5EF4-FFF2-40B4-BE49-F238E27FC236}">
                    <a16:creationId xmlns:a16="http://schemas.microsoft.com/office/drawing/2014/main" id="{C9024E34-2A27-44A5-9627-07C95E2BA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7" y="2935"/>
                <a:ext cx="1960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Identify &amp; Prioritize</a:t>
                </a:r>
                <a:r>
                  <a:rPr lang="en-US" altLang="en-US" sz="2400" b="1" i="1" dirty="0">
                    <a:latin typeface="Times New Roman" panose="02020603050405020304" pitchFamily="18" charset="0"/>
                  </a:rPr>
                  <a:t> </a:t>
                </a:r>
                <a:br>
                  <a:rPr lang="en-US" altLang="en-US" sz="2400" b="1" i="1" dirty="0">
                    <a:latin typeface="Times New Roman" panose="02020603050405020304" pitchFamily="18" charset="0"/>
                  </a:rPr>
                </a:b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Opportunities for</a:t>
                </a:r>
                <a:r>
                  <a:rPr lang="en-US" altLang="en-US" sz="2400" b="1" i="1" dirty="0">
                    <a:latin typeface="Times New Roman" panose="02020603050405020304" pitchFamily="18" charset="0"/>
                  </a:rPr>
                  <a:t> </a:t>
                </a:r>
                <a:br>
                  <a:rPr lang="en-US" altLang="en-US" sz="2400" b="1" i="1" dirty="0">
                    <a:latin typeface="Times New Roman" panose="02020603050405020304" pitchFamily="18" charset="0"/>
                  </a:rPr>
                </a:b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Improvement</a:t>
                </a:r>
              </a:p>
            </p:txBody>
          </p:sp>
        </p:grpSp>
        <p:sp>
          <p:nvSpPr>
            <p:cNvPr id="5139" name="Freeform 23">
              <a:extLst>
                <a:ext uri="{FF2B5EF4-FFF2-40B4-BE49-F238E27FC236}">
                  <a16:creationId xmlns:a16="http://schemas.microsoft.com/office/drawing/2014/main" id="{DA16CE85-18B5-41FB-AE33-86DC2285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3294"/>
              <a:ext cx="478" cy="219"/>
            </a:xfrm>
            <a:custGeom>
              <a:avLst/>
              <a:gdLst>
                <a:gd name="T0" fmla="*/ 477 w 478"/>
                <a:gd name="T1" fmla="*/ 0 h 219"/>
                <a:gd name="T2" fmla="*/ 450 w 478"/>
                <a:gd name="T3" fmla="*/ 19 h 219"/>
                <a:gd name="T4" fmla="*/ 437 w 478"/>
                <a:gd name="T5" fmla="*/ 28 h 219"/>
                <a:gd name="T6" fmla="*/ 423 w 478"/>
                <a:gd name="T7" fmla="*/ 38 h 219"/>
                <a:gd name="T8" fmla="*/ 410 w 478"/>
                <a:gd name="T9" fmla="*/ 47 h 219"/>
                <a:gd name="T10" fmla="*/ 396 w 478"/>
                <a:gd name="T11" fmla="*/ 56 h 219"/>
                <a:gd name="T12" fmla="*/ 382 w 478"/>
                <a:gd name="T13" fmla="*/ 64 h 219"/>
                <a:gd name="T14" fmla="*/ 368 w 478"/>
                <a:gd name="T15" fmla="*/ 72 h 219"/>
                <a:gd name="T16" fmla="*/ 354 w 478"/>
                <a:gd name="T17" fmla="*/ 81 h 219"/>
                <a:gd name="T18" fmla="*/ 340 w 478"/>
                <a:gd name="T19" fmla="*/ 89 h 219"/>
                <a:gd name="T20" fmla="*/ 325 w 478"/>
                <a:gd name="T21" fmla="*/ 97 h 219"/>
                <a:gd name="T22" fmla="*/ 311 w 478"/>
                <a:gd name="T23" fmla="*/ 104 h 219"/>
                <a:gd name="T24" fmla="*/ 296 w 478"/>
                <a:gd name="T25" fmla="*/ 112 h 219"/>
                <a:gd name="T26" fmla="*/ 282 w 478"/>
                <a:gd name="T27" fmla="*/ 119 h 219"/>
                <a:gd name="T28" fmla="*/ 267 w 478"/>
                <a:gd name="T29" fmla="*/ 126 h 219"/>
                <a:gd name="T30" fmla="*/ 252 w 478"/>
                <a:gd name="T31" fmla="*/ 134 h 219"/>
                <a:gd name="T32" fmla="*/ 237 w 478"/>
                <a:gd name="T33" fmla="*/ 140 h 219"/>
                <a:gd name="T34" fmla="*/ 222 w 478"/>
                <a:gd name="T35" fmla="*/ 147 h 219"/>
                <a:gd name="T36" fmla="*/ 206 w 478"/>
                <a:gd name="T37" fmla="*/ 153 h 219"/>
                <a:gd name="T38" fmla="*/ 191 w 478"/>
                <a:gd name="T39" fmla="*/ 160 h 219"/>
                <a:gd name="T40" fmla="*/ 176 w 478"/>
                <a:gd name="T41" fmla="*/ 166 h 219"/>
                <a:gd name="T42" fmla="*/ 160 w 478"/>
                <a:gd name="T43" fmla="*/ 171 h 219"/>
                <a:gd name="T44" fmla="*/ 145 w 478"/>
                <a:gd name="T45" fmla="*/ 177 h 219"/>
                <a:gd name="T46" fmla="*/ 129 w 478"/>
                <a:gd name="T47" fmla="*/ 182 h 219"/>
                <a:gd name="T48" fmla="*/ 113 w 478"/>
                <a:gd name="T49" fmla="*/ 188 h 219"/>
                <a:gd name="T50" fmla="*/ 97 w 478"/>
                <a:gd name="T51" fmla="*/ 192 h 219"/>
                <a:gd name="T52" fmla="*/ 81 w 478"/>
                <a:gd name="T53" fmla="*/ 197 h 219"/>
                <a:gd name="T54" fmla="*/ 65 w 478"/>
                <a:gd name="T55" fmla="*/ 202 h 219"/>
                <a:gd name="T56" fmla="*/ 49 w 478"/>
                <a:gd name="T57" fmla="*/ 206 h 219"/>
                <a:gd name="T58" fmla="*/ 33 w 478"/>
                <a:gd name="T59" fmla="*/ 210 h 219"/>
                <a:gd name="T60" fmla="*/ 17 w 478"/>
                <a:gd name="T61" fmla="*/ 214 h 219"/>
                <a:gd name="T62" fmla="*/ 0 w 478"/>
                <a:gd name="T63" fmla="*/ 218 h 2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8"/>
                <a:gd name="T97" fmla="*/ 0 h 219"/>
                <a:gd name="T98" fmla="*/ 478 w 478"/>
                <a:gd name="T99" fmla="*/ 219 h 2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8" h="219">
                  <a:moveTo>
                    <a:pt x="477" y="0"/>
                  </a:moveTo>
                  <a:lnTo>
                    <a:pt x="450" y="19"/>
                  </a:lnTo>
                  <a:lnTo>
                    <a:pt x="437" y="28"/>
                  </a:lnTo>
                  <a:lnTo>
                    <a:pt x="423" y="38"/>
                  </a:lnTo>
                  <a:lnTo>
                    <a:pt x="410" y="47"/>
                  </a:lnTo>
                  <a:lnTo>
                    <a:pt x="396" y="56"/>
                  </a:lnTo>
                  <a:lnTo>
                    <a:pt x="382" y="64"/>
                  </a:lnTo>
                  <a:lnTo>
                    <a:pt x="368" y="72"/>
                  </a:lnTo>
                  <a:lnTo>
                    <a:pt x="354" y="81"/>
                  </a:lnTo>
                  <a:lnTo>
                    <a:pt x="340" y="89"/>
                  </a:lnTo>
                  <a:lnTo>
                    <a:pt x="325" y="97"/>
                  </a:lnTo>
                  <a:lnTo>
                    <a:pt x="311" y="104"/>
                  </a:lnTo>
                  <a:lnTo>
                    <a:pt x="296" y="112"/>
                  </a:lnTo>
                  <a:lnTo>
                    <a:pt x="282" y="119"/>
                  </a:lnTo>
                  <a:lnTo>
                    <a:pt x="267" y="126"/>
                  </a:lnTo>
                  <a:lnTo>
                    <a:pt x="252" y="134"/>
                  </a:lnTo>
                  <a:lnTo>
                    <a:pt x="237" y="140"/>
                  </a:lnTo>
                  <a:lnTo>
                    <a:pt x="222" y="147"/>
                  </a:lnTo>
                  <a:lnTo>
                    <a:pt x="206" y="153"/>
                  </a:lnTo>
                  <a:lnTo>
                    <a:pt x="191" y="160"/>
                  </a:lnTo>
                  <a:lnTo>
                    <a:pt x="176" y="166"/>
                  </a:lnTo>
                  <a:lnTo>
                    <a:pt x="160" y="171"/>
                  </a:lnTo>
                  <a:lnTo>
                    <a:pt x="145" y="177"/>
                  </a:lnTo>
                  <a:lnTo>
                    <a:pt x="129" y="182"/>
                  </a:lnTo>
                  <a:lnTo>
                    <a:pt x="113" y="188"/>
                  </a:lnTo>
                  <a:lnTo>
                    <a:pt x="97" y="192"/>
                  </a:lnTo>
                  <a:lnTo>
                    <a:pt x="81" y="197"/>
                  </a:lnTo>
                  <a:lnTo>
                    <a:pt x="65" y="202"/>
                  </a:lnTo>
                  <a:lnTo>
                    <a:pt x="49" y="206"/>
                  </a:lnTo>
                  <a:lnTo>
                    <a:pt x="33" y="210"/>
                  </a:lnTo>
                  <a:lnTo>
                    <a:pt x="17" y="214"/>
                  </a:lnTo>
                  <a:lnTo>
                    <a:pt x="0" y="21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0" name="Group 24">
              <a:extLst>
                <a:ext uri="{FF2B5EF4-FFF2-40B4-BE49-F238E27FC236}">
                  <a16:creationId xmlns:a16="http://schemas.microsoft.com/office/drawing/2014/main" id="{95D5D5C6-F0B8-43EF-9DB6-76EA7E053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7" y="3489"/>
              <a:ext cx="2460" cy="266"/>
              <a:chOff x="2277" y="3489"/>
              <a:chExt cx="2460" cy="266"/>
            </a:xfrm>
          </p:grpSpPr>
          <p:sp>
            <p:nvSpPr>
              <p:cNvPr id="5161" name="Rectangle 25">
                <a:extLst>
                  <a:ext uri="{FF2B5EF4-FFF2-40B4-BE49-F238E27FC236}">
                    <a16:creationId xmlns:a16="http://schemas.microsoft.com/office/drawing/2014/main" id="{E1EA351D-B779-42A0-914B-E20E90108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7" y="3489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6:</a:t>
                </a:r>
              </a:p>
            </p:txBody>
          </p:sp>
          <p:sp>
            <p:nvSpPr>
              <p:cNvPr id="5162" name="Rectangle 26">
                <a:extLst>
                  <a:ext uri="{FF2B5EF4-FFF2-40B4-BE49-F238E27FC236}">
                    <a16:creationId xmlns:a16="http://schemas.microsoft.com/office/drawing/2014/main" id="{496430E2-ECAE-4DAC-84BE-052C335D0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9" y="3499"/>
                <a:ext cx="213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Define Improvement Op</a:t>
                </a:r>
              </a:p>
            </p:txBody>
          </p:sp>
        </p:grpSp>
        <p:sp>
          <p:nvSpPr>
            <p:cNvPr id="5141" name="Freeform 27">
              <a:extLst>
                <a:ext uri="{FF2B5EF4-FFF2-40B4-BE49-F238E27FC236}">
                  <a16:creationId xmlns:a16="http://schemas.microsoft.com/office/drawing/2014/main" id="{9A24E7FE-AA5C-40C9-80D5-562B64E0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3118"/>
              <a:ext cx="566" cy="349"/>
            </a:xfrm>
            <a:custGeom>
              <a:avLst/>
              <a:gdLst>
                <a:gd name="T0" fmla="*/ 565 w 566"/>
                <a:gd name="T1" fmla="*/ 348 h 349"/>
                <a:gd name="T2" fmla="*/ 525 w 566"/>
                <a:gd name="T3" fmla="*/ 333 h 349"/>
                <a:gd name="T4" fmla="*/ 505 w 566"/>
                <a:gd name="T5" fmla="*/ 326 h 349"/>
                <a:gd name="T6" fmla="*/ 486 w 566"/>
                <a:gd name="T7" fmla="*/ 318 h 349"/>
                <a:gd name="T8" fmla="*/ 466 w 566"/>
                <a:gd name="T9" fmla="*/ 310 h 349"/>
                <a:gd name="T10" fmla="*/ 447 w 566"/>
                <a:gd name="T11" fmla="*/ 301 h 349"/>
                <a:gd name="T12" fmla="*/ 428 w 566"/>
                <a:gd name="T13" fmla="*/ 292 h 349"/>
                <a:gd name="T14" fmla="*/ 408 w 566"/>
                <a:gd name="T15" fmla="*/ 284 h 349"/>
                <a:gd name="T16" fmla="*/ 390 w 566"/>
                <a:gd name="T17" fmla="*/ 274 h 349"/>
                <a:gd name="T18" fmla="*/ 371 w 566"/>
                <a:gd name="T19" fmla="*/ 265 h 349"/>
                <a:gd name="T20" fmla="*/ 352 w 566"/>
                <a:gd name="T21" fmla="*/ 256 h 349"/>
                <a:gd name="T22" fmla="*/ 334 w 566"/>
                <a:gd name="T23" fmla="*/ 246 h 349"/>
                <a:gd name="T24" fmla="*/ 316 w 566"/>
                <a:gd name="T25" fmla="*/ 236 h 349"/>
                <a:gd name="T26" fmla="*/ 298 w 566"/>
                <a:gd name="T27" fmla="*/ 225 h 349"/>
                <a:gd name="T28" fmla="*/ 280 w 566"/>
                <a:gd name="T29" fmla="*/ 215 h 349"/>
                <a:gd name="T30" fmla="*/ 262 w 566"/>
                <a:gd name="T31" fmla="*/ 204 h 349"/>
                <a:gd name="T32" fmla="*/ 244 w 566"/>
                <a:gd name="T33" fmla="*/ 193 h 349"/>
                <a:gd name="T34" fmla="*/ 226 w 566"/>
                <a:gd name="T35" fmla="*/ 182 h 349"/>
                <a:gd name="T36" fmla="*/ 209 w 566"/>
                <a:gd name="T37" fmla="*/ 170 h 349"/>
                <a:gd name="T38" fmla="*/ 192 w 566"/>
                <a:gd name="T39" fmla="*/ 158 h 349"/>
                <a:gd name="T40" fmla="*/ 175 w 566"/>
                <a:gd name="T41" fmla="*/ 146 h 349"/>
                <a:gd name="T42" fmla="*/ 158 w 566"/>
                <a:gd name="T43" fmla="*/ 134 h 349"/>
                <a:gd name="T44" fmla="*/ 142 w 566"/>
                <a:gd name="T45" fmla="*/ 122 h 349"/>
                <a:gd name="T46" fmla="*/ 125 w 566"/>
                <a:gd name="T47" fmla="*/ 109 h 349"/>
                <a:gd name="T48" fmla="*/ 109 w 566"/>
                <a:gd name="T49" fmla="*/ 96 h 349"/>
                <a:gd name="T50" fmla="*/ 92 w 566"/>
                <a:gd name="T51" fmla="*/ 83 h 349"/>
                <a:gd name="T52" fmla="*/ 77 w 566"/>
                <a:gd name="T53" fmla="*/ 70 h 349"/>
                <a:gd name="T54" fmla="*/ 61 w 566"/>
                <a:gd name="T55" fmla="*/ 56 h 349"/>
                <a:gd name="T56" fmla="*/ 45 w 566"/>
                <a:gd name="T57" fmla="*/ 42 h 349"/>
                <a:gd name="T58" fmla="*/ 30 w 566"/>
                <a:gd name="T59" fmla="*/ 28 h 349"/>
                <a:gd name="T60" fmla="*/ 15 w 566"/>
                <a:gd name="T61" fmla="*/ 14 h 349"/>
                <a:gd name="T62" fmla="*/ 0 w 566"/>
                <a:gd name="T63" fmla="*/ 0 h 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6"/>
                <a:gd name="T97" fmla="*/ 0 h 349"/>
                <a:gd name="T98" fmla="*/ 566 w 566"/>
                <a:gd name="T99" fmla="*/ 349 h 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6" h="349">
                  <a:moveTo>
                    <a:pt x="565" y="348"/>
                  </a:moveTo>
                  <a:lnTo>
                    <a:pt x="525" y="333"/>
                  </a:lnTo>
                  <a:lnTo>
                    <a:pt x="505" y="326"/>
                  </a:lnTo>
                  <a:lnTo>
                    <a:pt x="486" y="318"/>
                  </a:lnTo>
                  <a:lnTo>
                    <a:pt x="466" y="310"/>
                  </a:lnTo>
                  <a:lnTo>
                    <a:pt x="447" y="301"/>
                  </a:lnTo>
                  <a:lnTo>
                    <a:pt x="428" y="292"/>
                  </a:lnTo>
                  <a:lnTo>
                    <a:pt x="408" y="284"/>
                  </a:lnTo>
                  <a:lnTo>
                    <a:pt x="390" y="274"/>
                  </a:lnTo>
                  <a:lnTo>
                    <a:pt x="371" y="265"/>
                  </a:lnTo>
                  <a:lnTo>
                    <a:pt x="352" y="256"/>
                  </a:lnTo>
                  <a:lnTo>
                    <a:pt x="334" y="246"/>
                  </a:lnTo>
                  <a:lnTo>
                    <a:pt x="316" y="236"/>
                  </a:lnTo>
                  <a:lnTo>
                    <a:pt x="298" y="225"/>
                  </a:lnTo>
                  <a:lnTo>
                    <a:pt x="280" y="215"/>
                  </a:lnTo>
                  <a:lnTo>
                    <a:pt x="262" y="204"/>
                  </a:lnTo>
                  <a:lnTo>
                    <a:pt x="244" y="193"/>
                  </a:lnTo>
                  <a:lnTo>
                    <a:pt x="226" y="182"/>
                  </a:lnTo>
                  <a:lnTo>
                    <a:pt x="209" y="170"/>
                  </a:lnTo>
                  <a:lnTo>
                    <a:pt x="192" y="158"/>
                  </a:lnTo>
                  <a:lnTo>
                    <a:pt x="175" y="146"/>
                  </a:lnTo>
                  <a:lnTo>
                    <a:pt x="158" y="134"/>
                  </a:lnTo>
                  <a:lnTo>
                    <a:pt x="142" y="122"/>
                  </a:lnTo>
                  <a:lnTo>
                    <a:pt x="125" y="109"/>
                  </a:lnTo>
                  <a:lnTo>
                    <a:pt x="109" y="96"/>
                  </a:lnTo>
                  <a:lnTo>
                    <a:pt x="92" y="83"/>
                  </a:lnTo>
                  <a:lnTo>
                    <a:pt x="77" y="70"/>
                  </a:lnTo>
                  <a:lnTo>
                    <a:pt x="61" y="56"/>
                  </a:lnTo>
                  <a:lnTo>
                    <a:pt x="45" y="42"/>
                  </a:lnTo>
                  <a:lnTo>
                    <a:pt x="30" y="28"/>
                  </a:lnTo>
                  <a:lnTo>
                    <a:pt x="15" y="14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" name="Group 28">
              <a:extLst>
                <a:ext uri="{FF2B5EF4-FFF2-40B4-BE49-F238E27FC236}">
                  <a16:creationId xmlns:a16="http://schemas.microsoft.com/office/drawing/2014/main" id="{E2222F2E-BC6C-45D5-99F7-5E13D6FC2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" y="2614"/>
              <a:ext cx="2035" cy="652"/>
              <a:chOff x="594" y="2614"/>
              <a:chExt cx="2035" cy="652"/>
            </a:xfrm>
          </p:grpSpPr>
          <p:sp>
            <p:nvSpPr>
              <p:cNvPr id="5159" name="Rectangle 29">
                <a:extLst>
                  <a:ext uri="{FF2B5EF4-FFF2-40B4-BE49-F238E27FC236}">
                    <a16:creationId xmlns:a16="http://schemas.microsoft.com/office/drawing/2014/main" id="{B621B667-A9D2-486B-B8A5-D11BF455C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" y="2752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7:</a:t>
                </a:r>
              </a:p>
            </p:txBody>
          </p:sp>
          <p:sp>
            <p:nvSpPr>
              <p:cNvPr id="5160" name="Rectangle 30">
                <a:extLst>
                  <a:ext uri="{FF2B5EF4-FFF2-40B4-BE49-F238E27FC236}">
                    <a16:creationId xmlns:a16="http://schemas.microsoft.com/office/drawing/2014/main" id="{70AF3ED4-E404-4F1F-8334-CE525C03B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614"/>
                <a:ext cx="1756" cy="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Identify Who Will </a:t>
                </a:r>
                <a:b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</a:b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Work on Improvement</a:t>
                </a:r>
              </a:p>
            </p:txBody>
          </p:sp>
        </p:grpSp>
        <p:sp>
          <p:nvSpPr>
            <p:cNvPr id="5143" name="Freeform 31">
              <a:extLst>
                <a:ext uri="{FF2B5EF4-FFF2-40B4-BE49-F238E27FC236}">
                  <a16:creationId xmlns:a16="http://schemas.microsoft.com/office/drawing/2014/main" id="{919E281A-4B87-42A0-BA26-A38AE63A2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2512"/>
              <a:ext cx="104" cy="260"/>
            </a:xfrm>
            <a:custGeom>
              <a:avLst/>
              <a:gdLst>
                <a:gd name="T0" fmla="*/ 103 w 104"/>
                <a:gd name="T1" fmla="*/ 259 h 260"/>
                <a:gd name="T2" fmla="*/ 95 w 104"/>
                <a:gd name="T3" fmla="*/ 244 h 260"/>
                <a:gd name="T4" fmla="*/ 91 w 104"/>
                <a:gd name="T5" fmla="*/ 236 h 260"/>
                <a:gd name="T6" fmla="*/ 88 w 104"/>
                <a:gd name="T7" fmla="*/ 228 h 260"/>
                <a:gd name="T8" fmla="*/ 84 w 104"/>
                <a:gd name="T9" fmla="*/ 220 h 260"/>
                <a:gd name="T10" fmla="*/ 80 w 104"/>
                <a:gd name="T11" fmla="*/ 212 h 260"/>
                <a:gd name="T12" fmla="*/ 77 w 104"/>
                <a:gd name="T13" fmla="*/ 204 h 260"/>
                <a:gd name="T14" fmla="*/ 73 w 104"/>
                <a:gd name="T15" fmla="*/ 196 h 260"/>
                <a:gd name="T16" fmla="*/ 69 w 104"/>
                <a:gd name="T17" fmla="*/ 188 h 260"/>
                <a:gd name="T18" fmla="*/ 66 w 104"/>
                <a:gd name="T19" fmla="*/ 180 h 260"/>
                <a:gd name="T20" fmla="*/ 63 w 104"/>
                <a:gd name="T21" fmla="*/ 172 h 260"/>
                <a:gd name="T22" fmla="*/ 59 w 104"/>
                <a:gd name="T23" fmla="*/ 164 h 260"/>
                <a:gd name="T24" fmla="*/ 56 w 104"/>
                <a:gd name="T25" fmla="*/ 156 h 260"/>
                <a:gd name="T26" fmla="*/ 52 w 104"/>
                <a:gd name="T27" fmla="*/ 148 h 260"/>
                <a:gd name="T28" fmla="*/ 49 w 104"/>
                <a:gd name="T29" fmla="*/ 140 h 260"/>
                <a:gd name="T30" fmla="*/ 46 w 104"/>
                <a:gd name="T31" fmla="*/ 132 h 260"/>
                <a:gd name="T32" fmla="*/ 43 w 104"/>
                <a:gd name="T33" fmla="*/ 124 h 260"/>
                <a:gd name="T34" fmla="*/ 39 w 104"/>
                <a:gd name="T35" fmla="*/ 116 h 260"/>
                <a:gd name="T36" fmla="*/ 36 w 104"/>
                <a:gd name="T37" fmla="*/ 108 h 260"/>
                <a:gd name="T38" fmla="*/ 33 w 104"/>
                <a:gd name="T39" fmla="*/ 99 h 260"/>
                <a:gd name="T40" fmla="*/ 30 w 104"/>
                <a:gd name="T41" fmla="*/ 91 h 260"/>
                <a:gd name="T42" fmla="*/ 27 w 104"/>
                <a:gd name="T43" fmla="*/ 83 h 260"/>
                <a:gd name="T44" fmla="*/ 24 w 104"/>
                <a:gd name="T45" fmla="*/ 75 h 260"/>
                <a:gd name="T46" fmla="*/ 21 w 104"/>
                <a:gd name="T47" fmla="*/ 66 h 260"/>
                <a:gd name="T48" fmla="*/ 19 w 104"/>
                <a:gd name="T49" fmla="*/ 58 h 260"/>
                <a:gd name="T50" fmla="*/ 16 w 104"/>
                <a:gd name="T51" fmla="*/ 50 h 260"/>
                <a:gd name="T52" fmla="*/ 13 w 104"/>
                <a:gd name="T53" fmla="*/ 42 h 260"/>
                <a:gd name="T54" fmla="*/ 10 w 104"/>
                <a:gd name="T55" fmla="*/ 33 h 260"/>
                <a:gd name="T56" fmla="*/ 7 w 104"/>
                <a:gd name="T57" fmla="*/ 25 h 260"/>
                <a:gd name="T58" fmla="*/ 5 w 104"/>
                <a:gd name="T59" fmla="*/ 16 h 260"/>
                <a:gd name="T60" fmla="*/ 2 w 104"/>
                <a:gd name="T61" fmla="*/ 8 h 260"/>
                <a:gd name="T62" fmla="*/ 0 w 104"/>
                <a:gd name="T63" fmla="*/ 0 h 2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4"/>
                <a:gd name="T97" fmla="*/ 0 h 260"/>
                <a:gd name="T98" fmla="*/ 104 w 104"/>
                <a:gd name="T99" fmla="*/ 260 h 2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4" h="260">
                  <a:moveTo>
                    <a:pt x="103" y="259"/>
                  </a:moveTo>
                  <a:lnTo>
                    <a:pt x="95" y="244"/>
                  </a:lnTo>
                  <a:lnTo>
                    <a:pt x="91" y="236"/>
                  </a:lnTo>
                  <a:lnTo>
                    <a:pt x="88" y="228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7" y="204"/>
                  </a:lnTo>
                  <a:lnTo>
                    <a:pt x="73" y="196"/>
                  </a:lnTo>
                  <a:lnTo>
                    <a:pt x="69" y="188"/>
                  </a:lnTo>
                  <a:lnTo>
                    <a:pt x="66" y="180"/>
                  </a:lnTo>
                  <a:lnTo>
                    <a:pt x="63" y="172"/>
                  </a:lnTo>
                  <a:lnTo>
                    <a:pt x="59" y="164"/>
                  </a:lnTo>
                  <a:lnTo>
                    <a:pt x="56" y="156"/>
                  </a:lnTo>
                  <a:lnTo>
                    <a:pt x="52" y="148"/>
                  </a:lnTo>
                  <a:lnTo>
                    <a:pt x="49" y="140"/>
                  </a:lnTo>
                  <a:lnTo>
                    <a:pt x="46" y="132"/>
                  </a:lnTo>
                  <a:lnTo>
                    <a:pt x="43" y="124"/>
                  </a:lnTo>
                  <a:lnTo>
                    <a:pt x="39" y="116"/>
                  </a:lnTo>
                  <a:lnTo>
                    <a:pt x="36" y="108"/>
                  </a:lnTo>
                  <a:lnTo>
                    <a:pt x="33" y="99"/>
                  </a:lnTo>
                  <a:lnTo>
                    <a:pt x="30" y="91"/>
                  </a:lnTo>
                  <a:lnTo>
                    <a:pt x="27" y="83"/>
                  </a:lnTo>
                  <a:lnTo>
                    <a:pt x="24" y="75"/>
                  </a:lnTo>
                  <a:lnTo>
                    <a:pt x="21" y="66"/>
                  </a:lnTo>
                  <a:lnTo>
                    <a:pt x="19" y="58"/>
                  </a:lnTo>
                  <a:lnTo>
                    <a:pt x="16" y="50"/>
                  </a:lnTo>
                  <a:lnTo>
                    <a:pt x="13" y="42"/>
                  </a:lnTo>
                  <a:lnTo>
                    <a:pt x="10" y="33"/>
                  </a:lnTo>
                  <a:lnTo>
                    <a:pt x="7" y="25"/>
                  </a:lnTo>
                  <a:lnTo>
                    <a:pt x="5" y="16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4" name="Group 32">
              <a:extLst>
                <a:ext uri="{FF2B5EF4-FFF2-40B4-BE49-F238E27FC236}">
                  <a16:creationId xmlns:a16="http://schemas.microsoft.com/office/drawing/2014/main" id="{4482A465-2E34-4AF3-A7ED-A078387632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" y="2227"/>
              <a:ext cx="2686" cy="454"/>
              <a:chOff x="487" y="2227"/>
              <a:chExt cx="2686" cy="454"/>
            </a:xfrm>
          </p:grpSpPr>
          <p:sp>
            <p:nvSpPr>
              <p:cNvPr id="5157" name="Rectangle 33">
                <a:extLst>
                  <a:ext uri="{FF2B5EF4-FFF2-40B4-BE49-F238E27FC236}">
                    <a16:creationId xmlns:a16="http://schemas.microsoft.com/office/drawing/2014/main" id="{C8F5C287-4CD8-415B-85D8-A05C34A4A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" y="2343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8:</a:t>
                </a:r>
              </a:p>
            </p:txBody>
          </p:sp>
          <p:sp>
            <p:nvSpPr>
              <p:cNvPr id="5158" name="Rectangle 34">
                <a:extLst>
                  <a:ext uri="{FF2B5EF4-FFF2-40B4-BE49-F238E27FC236}">
                    <a16:creationId xmlns:a16="http://schemas.microsoft.com/office/drawing/2014/main" id="{7811B70D-617C-4CCF-A58F-C3AB8A0A5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" y="2227"/>
                <a:ext cx="2324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Analyze &amp; Study Improv op</a:t>
                </a:r>
              </a:p>
            </p:txBody>
          </p:sp>
        </p:grpSp>
        <p:sp>
          <p:nvSpPr>
            <p:cNvPr id="5145" name="Freeform 35">
              <a:extLst>
                <a:ext uri="{FF2B5EF4-FFF2-40B4-BE49-F238E27FC236}">
                  <a16:creationId xmlns:a16="http://schemas.microsoft.com/office/drawing/2014/main" id="{069B5D2D-2009-4CFC-8AF0-8A106167C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1911"/>
              <a:ext cx="33" cy="442"/>
            </a:xfrm>
            <a:custGeom>
              <a:avLst/>
              <a:gdLst>
                <a:gd name="T0" fmla="*/ 17 w 33"/>
                <a:gd name="T1" fmla="*/ 441 h 442"/>
                <a:gd name="T2" fmla="*/ 14 w 33"/>
                <a:gd name="T3" fmla="*/ 429 h 442"/>
                <a:gd name="T4" fmla="*/ 13 w 33"/>
                <a:gd name="T5" fmla="*/ 423 h 442"/>
                <a:gd name="T6" fmla="*/ 13 w 33"/>
                <a:gd name="T7" fmla="*/ 418 h 442"/>
                <a:gd name="T8" fmla="*/ 11 w 33"/>
                <a:gd name="T9" fmla="*/ 412 h 442"/>
                <a:gd name="T10" fmla="*/ 11 w 33"/>
                <a:gd name="T11" fmla="*/ 407 h 442"/>
                <a:gd name="T12" fmla="*/ 10 w 33"/>
                <a:gd name="T13" fmla="*/ 401 h 442"/>
                <a:gd name="T14" fmla="*/ 9 w 33"/>
                <a:gd name="T15" fmla="*/ 395 h 442"/>
                <a:gd name="T16" fmla="*/ 8 w 33"/>
                <a:gd name="T17" fmla="*/ 389 h 442"/>
                <a:gd name="T18" fmla="*/ 7 w 33"/>
                <a:gd name="T19" fmla="*/ 384 h 442"/>
                <a:gd name="T20" fmla="*/ 7 w 33"/>
                <a:gd name="T21" fmla="*/ 378 h 442"/>
                <a:gd name="T22" fmla="*/ 6 w 33"/>
                <a:gd name="T23" fmla="*/ 372 h 442"/>
                <a:gd name="T24" fmla="*/ 5 w 33"/>
                <a:gd name="T25" fmla="*/ 367 h 442"/>
                <a:gd name="T26" fmla="*/ 5 w 33"/>
                <a:gd name="T27" fmla="*/ 361 h 442"/>
                <a:gd name="T28" fmla="*/ 4 w 33"/>
                <a:gd name="T29" fmla="*/ 355 h 442"/>
                <a:gd name="T30" fmla="*/ 4 w 33"/>
                <a:gd name="T31" fmla="*/ 349 h 442"/>
                <a:gd name="T32" fmla="*/ 3 w 33"/>
                <a:gd name="T33" fmla="*/ 343 h 442"/>
                <a:gd name="T34" fmla="*/ 3 w 33"/>
                <a:gd name="T35" fmla="*/ 338 h 442"/>
                <a:gd name="T36" fmla="*/ 2 w 33"/>
                <a:gd name="T37" fmla="*/ 332 h 442"/>
                <a:gd name="T38" fmla="*/ 2 w 33"/>
                <a:gd name="T39" fmla="*/ 326 h 442"/>
                <a:gd name="T40" fmla="*/ 1 w 33"/>
                <a:gd name="T41" fmla="*/ 320 h 442"/>
                <a:gd name="T42" fmla="*/ 1 w 33"/>
                <a:gd name="T43" fmla="*/ 314 h 442"/>
                <a:gd name="T44" fmla="*/ 1 w 33"/>
                <a:gd name="T45" fmla="*/ 309 h 442"/>
                <a:gd name="T46" fmla="*/ 1 w 33"/>
                <a:gd name="T47" fmla="*/ 303 h 442"/>
                <a:gd name="T48" fmla="*/ 0 w 33"/>
                <a:gd name="T49" fmla="*/ 297 h 442"/>
                <a:gd name="T50" fmla="*/ 0 w 33"/>
                <a:gd name="T51" fmla="*/ 291 h 442"/>
                <a:gd name="T52" fmla="*/ 0 w 33"/>
                <a:gd name="T53" fmla="*/ 285 h 442"/>
                <a:gd name="T54" fmla="*/ 0 w 33"/>
                <a:gd name="T55" fmla="*/ 279 h 442"/>
                <a:gd name="T56" fmla="*/ 0 w 33"/>
                <a:gd name="T57" fmla="*/ 273 h 442"/>
                <a:gd name="T58" fmla="*/ 0 w 33"/>
                <a:gd name="T59" fmla="*/ 267 h 442"/>
                <a:gd name="T60" fmla="*/ 0 w 33"/>
                <a:gd name="T61" fmla="*/ 261 h 442"/>
                <a:gd name="T62" fmla="*/ 0 w 33"/>
                <a:gd name="T63" fmla="*/ 256 h 442"/>
                <a:gd name="T64" fmla="*/ 0 w 33"/>
                <a:gd name="T65" fmla="*/ 239 h 442"/>
                <a:gd name="T66" fmla="*/ 0 w 33"/>
                <a:gd name="T67" fmla="*/ 231 h 442"/>
                <a:gd name="T68" fmla="*/ 0 w 33"/>
                <a:gd name="T69" fmla="*/ 223 h 442"/>
                <a:gd name="T70" fmla="*/ 0 w 33"/>
                <a:gd name="T71" fmla="*/ 215 h 442"/>
                <a:gd name="T72" fmla="*/ 1 w 33"/>
                <a:gd name="T73" fmla="*/ 206 h 442"/>
                <a:gd name="T74" fmla="*/ 1 w 33"/>
                <a:gd name="T75" fmla="*/ 198 h 442"/>
                <a:gd name="T76" fmla="*/ 2 w 33"/>
                <a:gd name="T77" fmla="*/ 190 h 442"/>
                <a:gd name="T78" fmla="*/ 2 w 33"/>
                <a:gd name="T79" fmla="*/ 182 h 442"/>
                <a:gd name="T80" fmla="*/ 3 w 33"/>
                <a:gd name="T81" fmla="*/ 174 h 442"/>
                <a:gd name="T82" fmla="*/ 3 w 33"/>
                <a:gd name="T83" fmla="*/ 166 h 442"/>
                <a:gd name="T84" fmla="*/ 4 w 33"/>
                <a:gd name="T85" fmla="*/ 157 h 442"/>
                <a:gd name="T86" fmla="*/ 5 w 33"/>
                <a:gd name="T87" fmla="*/ 149 h 442"/>
                <a:gd name="T88" fmla="*/ 6 w 33"/>
                <a:gd name="T89" fmla="*/ 141 h 442"/>
                <a:gd name="T90" fmla="*/ 7 w 33"/>
                <a:gd name="T91" fmla="*/ 133 h 442"/>
                <a:gd name="T92" fmla="*/ 8 w 33"/>
                <a:gd name="T93" fmla="*/ 125 h 442"/>
                <a:gd name="T94" fmla="*/ 9 w 33"/>
                <a:gd name="T95" fmla="*/ 117 h 442"/>
                <a:gd name="T96" fmla="*/ 10 w 33"/>
                <a:gd name="T97" fmla="*/ 109 h 442"/>
                <a:gd name="T98" fmla="*/ 11 w 33"/>
                <a:gd name="T99" fmla="*/ 101 h 442"/>
                <a:gd name="T100" fmla="*/ 13 w 33"/>
                <a:gd name="T101" fmla="*/ 93 h 442"/>
                <a:gd name="T102" fmla="*/ 14 w 33"/>
                <a:gd name="T103" fmla="*/ 85 h 442"/>
                <a:gd name="T104" fmla="*/ 15 w 33"/>
                <a:gd name="T105" fmla="*/ 78 h 442"/>
                <a:gd name="T106" fmla="*/ 17 w 33"/>
                <a:gd name="T107" fmla="*/ 70 h 442"/>
                <a:gd name="T108" fmla="*/ 18 w 33"/>
                <a:gd name="T109" fmla="*/ 62 h 442"/>
                <a:gd name="T110" fmla="*/ 19 w 33"/>
                <a:gd name="T111" fmla="*/ 54 h 442"/>
                <a:gd name="T112" fmla="*/ 21 w 33"/>
                <a:gd name="T113" fmla="*/ 46 h 442"/>
                <a:gd name="T114" fmla="*/ 23 w 33"/>
                <a:gd name="T115" fmla="*/ 39 h 442"/>
                <a:gd name="T116" fmla="*/ 25 w 33"/>
                <a:gd name="T117" fmla="*/ 31 h 442"/>
                <a:gd name="T118" fmla="*/ 26 w 33"/>
                <a:gd name="T119" fmla="*/ 23 h 442"/>
                <a:gd name="T120" fmla="*/ 28 w 33"/>
                <a:gd name="T121" fmla="*/ 15 h 442"/>
                <a:gd name="T122" fmla="*/ 30 w 33"/>
                <a:gd name="T123" fmla="*/ 8 h 442"/>
                <a:gd name="T124" fmla="*/ 32 w 33"/>
                <a:gd name="T125" fmla="*/ 0 h 4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"/>
                <a:gd name="T190" fmla="*/ 0 h 442"/>
                <a:gd name="T191" fmla="*/ 33 w 33"/>
                <a:gd name="T192" fmla="*/ 442 h 44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" h="442">
                  <a:moveTo>
                    <a:pt x="17" y="441"/>
                  </a:moveTo>
                  <a:lnTo>
                    <a:pt x="14" y="429"/>
                  </a:lnTo>
                  <a:lnTo>
                    <a:pt x="13" y="423"/>
                  </a:lnTo>
                  <a:lnTo>
                    <a:pt x="13" y="418"/>
                  </a:lnTo>
                  <a:lnTo>
                    <a:pt x="11" y="412"/>
                  </a:lnTo>
                  <a:lnTo>
                    <a:pt x="11" y="407"/>
                  </a:lnTo>
                  <a:lnTo>
                    <a:pt x="10" y="401"/>
                  </a:lnTo>
                  <a:lnTo>
                    <a:pt x="9" y="395"/>
                  </a:lnTo>
                  <a:lnTo>
                    <a:pt x="8" y="389"/>
                  </a:lnTo>
                  <a:lnTo>
                    <a:pt x="7" y="384"/>
                  </a:lnTo>
                  <a:lnTo>
                    <a:pt x="7" y="378"/>
                  </a:lnTo>
                  <a:lnTo>
                    <a:pt x="6" y="372"/>
                  </a:lnTo>
                  <a:lnTo>
                    <a:pt x="5" y="367"/>
                  </a:lnTo>
                  <a:lnTo>
                    <a:pt x="5" y="361"/>
                  </a:lnTo>
                  <a:lnTo>
                    <a:pt x="4" y="355"/>
                  </a:lnTo>
                  <a:lnTo>
                    <a:pt x="4" y="349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2" y="332"/>
                  </a:lnTo>
                  <a:lnTo>
                    <a:pt x="2" y="326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9"/>
                  </a:lnTo>
                  <a:lnTo>
                    <a:pt x="1" y="303"/>
                  </a:lnTo>
                  <a:lnTo>
                    <a:pt x="0" y="297"/>
                  </a:lnTo>
                  <a:lnTo>
                    <a:pt x="0" y="291"/>
                  </a:lnTo>
                  <a:lnTo>
                    <a:pt x="0" y="285"/>
                  </a:lnTo>
                  <a:lnTo>
                    <a:pt x="0" y="279"/>
                  </a:lnTo>
                  <a:lnTo>
                    <a:pt x="0" y="273"/>
                  </a:lnTo>
                  <a:lnTo>
                    <a:pt x="0" y="267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39"/>
                  </a:lnTo>
                  <a:lnTo>
                    <a:pt x="0" y="231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1" y="206"/>
                  </a:lnTo>
                  <a:lnTo>
                    <a:pt x="1" y="198"/>
                  </a:lnTo>
                  <a:lnTo>
                    <a:pt x="2" y="190"/>
                  </a:lnTo>
                  <a:lnTo>
                    <a:pt x="2" y="182"/>
                  </a:lnTo>
                  <a:lnTo>
                    <a:pt x="3" y="174"/>
                  </a:lnTo>
                  <a:lnTo>
                    <a:pt x="3" y="166"/>
                  </a:lnTo>
                  <a:lnTo>
                    <a:pt x="4" y="157"/>
                  </a:lnTo>
                  <a:lnTo>
                    <a:pt x="5" y="149"/>
                  </a:lnTo>
                  <a:lnTo>
                    <a:pt x="6" y="141"/>
                  </a:lnTo>
                  <a:lnTo>
                    <a:pt x="7" y="133"/>
                  </a:lnTo>
                  <a:lnTo>
                    <a:pt x="8" y="125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1" y="101"/>
                  </a:lnTo>
                  <a:lnTo>
                    <a:pt x="13" y="93"/>
                  </a:lnTo>
                  <a:lnTo>
                    <a:pt x="14" y="85"/>
                  </a:lnTo>
                  <a:lnTo>
                    <a:pt x="15" y="78"/>
                  </a:lnTo>
                  <a:lnTo>
                    <a:pt x="17" y="70"/>
                  </a:lnTo>
                  <a:lnTo>
                    <a:pt x="18" y="62"/>
                  </a:lnTo>
                  <a:lnTo>
                    <a:pt x="19" y="54"/>
                  </a:lnTo>
                  <a:lnTo>
                    <a:pt x="21" y="46"/>
                  </a:lnTo>
                  <a:lnTo>
                    <a:pt x="23" y="39"/>
                  </a:lnTo>
                  <a:lnTo>
                    <a:pt x="25" y="31"/>
                  </a:lnTo>
                  <a:lnTo>
                    <a:pt x="26" y="23"/>
                  </a:lnTo>
                  <a:lnTo>
                    <a:pt x="28" y="15"/>
                  </a:lnTo>
                  <a:lnTo>
                    <a:pt x="30" y="8"/>
                  </a:lnTo>
                  <a:lnTo>
                    <a:pt x="32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6" name="Group 36">
              <a:extLst>
                <a:ext uri="{FF2B5EF4-FFF2-40B4-BE49-F238E27FC236}">
                  <a16:creationId xmlns:a16="http://schemas.microsoft.com/office/drawing/2014/main" id="{45473A88-64B9-493A-9490-C806B09B2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6" y="1572"/>
              <a:ext cx="2507" cy="454"/>
              <a:chOff x="666" y="1572"/>
              <a:chExt cx="2507" cy="454"/>
            </a:xfrm>
          </p:grpSpPr>
          <p:sp>
            <p:nvSpPr>
              <p:cNvPr id="5155" name="Rectangle 37">
                <a:extLst>
                  <a:ext uri="{FF2B5EF4-FFF2-40B4-BE49-F238E27FC236}">
                    <a16:creationId xmlns:a16="http://schemas.microsoft.com/office/drawing/2014/main" id="{AF966853-E435-4556-9D6A-F106AEBE2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1737"/>
                <a:ext cx="4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9:</a:t>
                </a:r>
              </a:p>
            </p:txBody>
          </p:sp>
          <p:sp>
            <p:nvSpPr>
              <p:cNvPr id="5156" name="Rectangle 38">
                <a:extLst>
                  <a:ext uri="{FF2B5EF4-FFF2-40B4-BE49-F238E27FC236}">
                    <a16:creationId xmlns:a16="http://schemas.microsoft.com/office/drawing/2014/main" id="{8C43B5C2-0F5C-49FE-946F-26A996CF5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1572"/>
                <a:ext cx="2099" cy="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Choose &amp; Design Solution</a:t>
                </a:r>
              </a:p>
            </p:txBody>
          </p:sp>
        </p:grpSp>
        <p:sp>
          <p:nvSpPr>
            <p:cNvPr id="5147" name="Freeform 39">
              <a:extLst>
                <a:ext uri="{FF2B5EF4-FFF2-40B4-BE49-F238E27FC236}">
                  <a16:creationId xmlns:a16="http://schemas.microsoft.com/office/drawing/2014/main" id="{FF808935-B5AD-438F-8E9D-E97F56792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1232"/>
              <a:ext cx="348" cy="530"/>
            </a:xfrm>
            <a:custGeom>
              <a:avLst/>
              <a:gdLst>
                <a:gd name="T0" fmla="*/ 0 w 348"/>
                <a:gd name="T1" fmla="*/ 529 h 530"/>
                <a:gd name="T2" fmla="*/ 14 w 348"/>
                <a:gd name="T3" fmla="*/ 491 h 530"/>
                <a:gd name="T4" fmla="*/ 21 w 348"/>
                <a:gd name="T5" fmla="*/ 472 h 530"/>
                <a:gd name="T6" fmla="*/ 29 w 348"/>
                <a:gd name="T7" fmla="*/ 454 h 530"/>
                <a:gd name="T8" fmla="*/ 37 w 348"/>
                <a:gd name="T9" fmla="*/ 436 h 530"/>
                <a:gd name="T10" fmla="*/ 46 w 348"/>
                <a:gd name="T11" fmla="*/ 417 h 530"/>
                <a:gd name="T12" fmla="*/ 54 w 348"/>
                <a:gd name="T13" fmla="*/ 399 h 530"/>
                <a:gd name="T14" fmla="*/ 63 w 348"/>
                <a:gd name="T15" fmla="*/ 381 h 530"/>
                <a:gd name="T16" fmla="*/ 72 w 348"/>
                <a:gd name="T17" fmla="*/ 364 h 530"/>
                <a:gd name="T18" fmla="*/ 82 w 348"/>
                <a:gd name="T19" fmla="*/ 346 h 530"/>
                <a:gd name="T20" fmla="*/ 91 w 348"/>
                <a:gd name="T21" fmla="*/ 328 h 530"/>
                <a:gd name="T22" fmla="*/ 101 w 348"/>
                <a:gd name="T23" fmla="*/ 311 h 530"/>
                <a:gd name="T24" fmla="*/ 111 w 348"/>
                <a:gd name="T25" fmla="*/ 294 h 530"/>
                <a:gd name="T26" fmla="*/ 122 w 348"/>
                <a:gd name="T27" fmla="*/ 277 h 530"/>
                <a:gd name="T28" fmla="*/ 132 w 348"/>
                <a:gd name="T29" fmla="*/ 260 h 530"/>
                <a:gd name="T30" fmla="*/ 143 w 348"/>
                <a:gd name="T31" fmla="*/ 243 h 530"/>
                <a:gd name="T32" fmla="*/ 154 w 348"/>
                <a:gd name="T33" fmla="*/ 226 h 530"/>
                <a:gd name="T34" fmla="*/ 166 w 348"/>
                <a:gd name="T35" fmla="*/ 210 h 530"/>
                <a:gd name="T36" fmla="*/ 177 w 348"/>
                <a:gd name="T37" fmla="*/ 194 h 530"/>
                <a:gd name="T38" fmla="*/ 189 w 348"/>
                <a:gd name="T39" fmla="*/ 178 h 530"/>
                <a:gd name="T40" fmla="*/ 201 w 348"/>
                <a:gd name="T41" fmla="*/ 162 h 530"/>
                <a:gd name="T42" fmla="*/ 213 w 348"/>
                <a:gd name="T43" fmla="*/ 146 h 530"/>
                <a:gd name="T44" fmla="*/ 225 w 348"/>
                <a:gd name="T45" fmla="*/ 131 h 530"/>
                <a:gd name="T46" fmla="*/ 238 w 348"/>
                <a:gd name="T47" fmla="*/ 116 h 530"/>
                <a:gd name="T48" fmla="*/ 251 w 348"/>
                <a:gd name="T49" fmla="*/ 100 h 530"/>
                <a:gd name="T50" fmla="*/ 264 w 348"/>
                <a:gd name="T51" fmla="*/ 86 h 530"/>
                <a:gd name="T52" fmla="*/ 277 w 348"/>
                <a:gd name="T53" fmla="*/ 71 h 530"/>
                <a:gd name="T54" fmla="*/ 291 w 348"/>
                <a:gd name="T55" fmla="*/ 56 h 530"/>
                <a:gd name="T56" fmla="*/ 304 w 348"/>
                <a:gd name="T57" fmla="*/ 42 h 530"/>
                <a:gd name="T58" fmla="*/ 318 w 348"/>
                <a:gd name="T59" fmla="*/ 28 h 530"/>
                <a:gd name="T60" fmla="*/ 332 w 348"/>
                <a:gd name="T61" fmla="*/ 14 h 530"/>
                <a:gd name="T62" fmla="*/ 347 w 348"/>
                <a:gd name="T63" fmla="*/ 0 h 5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8"/>
                <a:gd name="T97" fmla="*/ 0 h 530"/>
                <a:gd name="T98" fmla="*/ 348 w 348"/>
                <a:gd name="T99" fmla="*/ 530 h 5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8" h="530">
                  <a:moveTo>
                    <a:pt x="0" y="529"/>
                  </a:moveTo>
                  <a:lnTo>
                    <a:pt x="14" y="491"/>
                  </a:lnTo>
                  <a:lnTo>
                    <a:pt x="21" y="472"/>
                  </a:lnTo>
                  <a:lnTo>
                    <a:pt x="29" y="454"/>
                  </a:lnTo>
                  <a:lnTo>
                    <a:pt x="37" y="436"/>
                  </a:lnTo>
                  <a:lnTo>
                    <a:pt x="46" y="417"/>
                  </a:lnTo>
                  <a:lnTo>
                    <a:pt x="54" y="399"/>
                  </a:lnTo>
                  <a:lnTo>
                    <a:pt x="63" y="381"/>
                  </a:lnTo>
                  <a:lnTo>
                    <a:pt x="72" y="364"/>
                  </a:lnTo>
                  <a:lnTo>
                    <a:pt x="82" y="346"/>
                  </a:lnTo>
                  <a:lnTo>
                    <a:pt x="91" y="328"/>
                  </a:lnTo>
                  <a:lnTo>
                    <a:pt x="101" y="311"/>
                  </a:lnTo>
                  <a:lnTo>
                    <a:pt x="111" y="294"/>
                  </a:lnTo>
                  <a:lnTo>
                    <a:pt x="122" y="277"/>
                  </a:lnTo>
                  <a:lnTo>
                    <a:pt x="132" y="260"/>
                  </a:lnTo>
                  <a:lnTo>
                    <a:pt x="143" y="243"/>
                  </a:lnTo>
                  <a:lnTo>
                    <a:pt x="154" y="226"/>
                  </a:lnTo>
                  <a:lnTo>
                    <a:pt x="166" y="210"/>
                  </a:lnTo>
                  <a:lnTo>
                    <a:pt x="177" y="194"/>
                  </a:lnTo>
                  <a:lnTo>
                    <a:pt x="189" y="178"/>
                  </a:lnTo>
                  <a:lnTo>
                    <a:pt x="201" y="162"/>
                  </a:lnTo>
                  <a:lnTo>
                    <a:pt x="213" y="146"/>
                  </a:lnTo>
                  <a:lnTo>
                    <a:pt x="225" y="131"/>
                  </a:lnTo>
                  <a:lnTo>
                    <a:pt x="238" y="116"/>
                  </a:lnTo>
                  <a:lnTo>
                    <a:pt x="251" y="100"/>
                  </a:lnTo>
                  <a:lnTo>
                    <a:pt x="264" y="86"/>
                  </a:lnTo>
                  <a:lnTo>
                    <a:pt x="277" y="71"/>
                  </a:lnTo>
                  <a:lnTo>
                    <a:pt x="291" y="56"/>
                  </a:lnTo>
                  <a:lnTo>
                    <a:pt x="304" y="42"/>
                  </a:lnTo>
                  <a:lnTo>
                    <a:pt x="318" y="28"/>
                  </a:lnTo>
                  <a:lnTo>
                    <a:pt x="332" y="14"/>
                  </a:lnTo>
                  <a:lnTo>
                    <a:pt x="34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8" name="Group 40">
              <a:extLst>
                <a:ext uri="{FF2B5EF4-FFF2-40B4-BE49-F238E27FC236}">
                  <a16:creationId xmlns:a16="http://schemas.microsoft.com/office/drawing/2014/main" id="{89E5184B-08E0-4BD5-B262-7E944A7D1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1" y="1037"/>
              <a:ext cx="2164" cy="255"/>
              <a:chOff x="1201" y="1037"/>
              <a:chExt cx="2164" cy="255"/>
            </a:xfrm>
          </p:grpSpPr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id="{732733FE-F96C-49ED-A87F-810103298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" y="1084"/>
                <a:ext cx="517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l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1500">
                    <a:latin typeface="Times New Roman" panose="02020603050405020304" pitchFamily="18" charset="0"/>
                  </a:rPr>
                  <a:t>Step 10:</a:t>
                </a:r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id="{A3D0EDAA-834C-473D-82AF-B14FF121A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1037"/>
                <a:ext cx="1846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rtl="0">
                  <a:lnSpc>
                    <a:spcPct val="85000"/>
                  </a:lnSpc>
                  <a:spcBef>
                    <a:spcPct val="30000"/>
                  </a:spcBef>
                  <a:buFontTx/>
                  <a:buNone/>
                </a:pPr>
                <a:r>
                  <a:rPr lang="en-US" altLang="en-US" sz="2400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Implement Solution</a:t>
                </a:r>
              </a:p>
            </p:txBody>
          </p:sp>
        </p:grpSp>
        <p:sp>
          <p:nvSpPr>
            <p:cNvPr id="5149" name="Freeform 43">
              <a:extLst>
                <a:ext uri="{FF2B5EF4-FFF2-40B4-BE49-F238E27FC236}">
                  <a16:creationId xmlns:a16="http://schemas.microsoft.com/office/drawing/2014/main" id="{D273E1AC-EAF2-40C8-BD01-46781C47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874"/>
              <a:ext cx="1036" cy="167"/>
            </a:xfrm>
            <a:custGeom>
              <a:avLst/>
              <a:gdLst>
                <a:gd name="T0" fmla="*/ 0 w 1036"/>
                <a:gd name="T1" fmla="*/ 166 h 167"/>
                <a:gd name="T2" fmla="*/ 62 w 1036"/>
                <a:gd name="T3" fmla="*/ 149 h 167"/>
                <a:gd name="T4" fmla="*/ 93 w 1036"/>
                <a:gd name="T5" fmla="*/ 141 h 167"/>
                <a:gd name="T6" fmla="*/ 124 w 1036"/>
                <a:gd name="T7" fmla="*/ 133 h 167"/>
                <a:gd name="T8" fmla="*/ 156 w 1036"/>
                <a:gd name="T9" fmla="*/ 125 h 167"/>
                <a:gd name="T10" fmla="*/ 188 w 1036"/>
                <a:gd name="T11" fmla="*/ 118 h 167"/>
                <a:gd name="T12" fmla="*/ 219 w 1036"/>
                <a:gd name="T13" fmla="*/ 110 h 167"/>
                <a:gd name="T14" fmla="*/ 251 w 1036"/>
                <a:gd name="T15" fmla="*/ 104 h 167"/>
                <a:gd name="T16" fmla="*/ 283 w 1036"/>
                <a:gd name="T17" fmla="*/ 97 h 167"/>
                <a:gd name="T18" fmla="*/ 315 w 1036"/>
                <a:gd name="T19" fmla="*/ 90 h 167"/>
                <a:gd name="T20" fmla="*/ 347 w 1036"/>
                <a:gd name="T21" fmla="*/ 84 h 167"/>
                <a:gd name="T22" fmla="*/ 379 w 1036"/>
                <a:gd name="T23" fmla="*/ 78 h 167"/>
                <a:gd name="T24" fmla="*/ 411 w 1036"/>
                <a:gd name="T25" fmla="*/ 72 h 167"/>
                <a:gd name="T26" fmla="*/ 443 w 1036"/>
                <a:gd name="T27" fmla="*/ 66 h 167"/>
                <a:gd name="T28" fmla="*/ 476 w 1036"/>
                <a:gd name="T29" fmla="*/ 60 h 167"/>
                <a:gd name="T30" fmla="*/ 508 w 1036"/>
                <a:gd name="T31" fmla="*/ 55 h 167"/>
                <a:gd name="T32" fmla="*/ 540 w 1036"/>
                <a:gd name="T33" fmla="*/ 50 h 167"/>
                <a:gd name="T34" fmla="*/ 573 w 1036"/>
                <a:gd name="T35" fmla="*/ 45 h 167"/>
                <a:gd name="T36" fmla="*/ 605 w 1036"/>
                <a:gd name="T37" fmla="*/ 40 h 167"/>
                <a:gd name="T38" fmla="*/ 638 w 1036"/>
                <a:gd name="T39" fmla="*/ 36 h 167"/>
                <a:gd name="T40" fmla="*/ 671 w 1036"/>
                <a:gd name="T41" fmla="*/ 32 h 167"/>
                <a:gd name="T42" fmla="*/ 704 w 1036"/>
                <a:gd name="T43" fmla="*/ 28 h 167"/>
                <a:gd name="T44" fmla="*/ 736 w 1036"/>
                <a:gd name="T45" fmla="*/ 24 h 167"/>
                <a:gd name="T46" fmla="*/ 769 w 1036"/>
                <a:gd name="T47" fmla="*/ 20 h 167"/>
                <a:gd name="T48" fmla="*/ 802 w 1036"/>
                <a:gd name="T49" fmla="*/ 17 h 167"/>
                <a:gd name="T50" fmla="*/ 835 w 1036"/>
                <a:gd name="T51" fmla="*/ 14 h 167"/>
                <a:gd name="T52" fmla="*/ 868 w 1036"/>
                <a:gd name="T53" fmla="*/ 11 h 167"/>
                <a:gd name="T54" fmla="*/ 902 w 1036"/>
                <a:gd name="T55" fmla="*/ 8 h 167"/>
                <a:gd name="T56" fmla="*/ 935 w 1036"/>
                <a:gd name="T57" fmla="*/ 6 h 167"/>
                <a:gd name="T58" fmla="*/ 968 w 1036"/>
                <a:gd name="T59" fmla="*/ 4 h 167"/>
                <a:gd name="T60" fmla="*/ 1001 w 1036"/>
                <a:gd name="T61" fmla="*/ 2 h 167"/>
                <a:gd name="T62" fmla="*/ 1035 w 1036"/>
                <a:gd name="T63" fmla="*/ 0 h 1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6"/>
                <a:gd name="T97" fmla="*/ 0 h 167"/>
                <a:gd name="T98" fmla="*/ 1036 w 1036"/>
                <a:gd name="T99" fmla="*/ 167 h 1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6" h="167">
                  <a:moveTo>
                    <a:pt x="0" y="166"/>
                  </a:moveTo>
                  <a:lnTo>
                    <a:pt x="62" y="149"/>
                  </a:lnTo>
                  <a:lnTo>
                    <a:pt x="93" y="141"/>
                  </a:lnTo>
                  <a:lnTo>
                    <a:pt x="124" y="133"/>
                  </a:lnTo>
                  <a:lnTo>
                    <a:pt x="156" y="125"/>
                  </a:lnTo>
                  <a:lnTo>
                    <a:pt x="188" y="118"/>
                  </a:lnTo>
                  <a:lnTo>
                    <a:pt x="219" y="110"/>
                  </a:lnTo>
                  <a:lnTo>
                    <a:pt x="251" y="104"/>
                  </a:lnTo>
                  <a:lnTo>
                    <a:pt x="283" y="97"/>
                  </a:lnTo>
                  <a:lnTo>
                    <a:pt x="315" y="90"/>
                  </a:lnTo>
                  <a:lnTo>
                    <a:pt x="347" y="84"/>
                  </a:lnTo>
                  <a:lnTo>
                    <a:pt x="379" y="78"/>
                  </a:lnTo>
                  <a:lnTo>
                    <a:pt x="411" y="72"/>
                  </a:lnTo>
                  <a:lnTo>
                    <a:pt x="443" y="66"/>
                  </a:lnTo>
                  <a:lnTo>
                    <a:pt x="476" y="60"/>
                  </a:lnTo>
                  <a:lnTo>
                    <a:pt x="508" y="55"/>
                  </a:lnTo>
                  <a:lnTo>
                    <a:pt x="540" y="50"/>
                  </a:lnTo>
                  <a:lnTo>
                    <a:pt x="573" y="45"/>
                  </a:lnTo>
                  <a:lnTo>
                    <a:pt x="605" y="40"/>
                  </a:lnTo>
                  <a:lnTo>
                    <a:pt x="638" y="36"/>
                  </a:lnTo>
                  <a:lnTo>
                    <a:pt x="671" y="32"/>
                  </a:lnTo>
                  <a:lnTo>
                    <a:pt x="704" y="28"/>
                  </a:lnTo>
                  <a:lnTo>
                    <a:pt x="736" y="24"/>
                  </a:lnTo>
                  <a:lnTo>
                    <a:pt x="769" y="20"/>
                  </a:lnTo>
                  <a:lnTo>
                    <a:pt x="802" y="17"/>
                  </a:lnTo>
                  <a:lnTo>
                    <a:pt x="835" y="14"/>
                  </a:lnTo>
                  <a:lnTo>
                    <a:pt x="868" y="11"/>
                  </a:lnTo>
                  <a:lnTo>
                    <a:pt x="902" y="8"/>
                  </a:lnTo>
                  <a:lnTo>
                    <a:pt x="935" y="6"/>
                  </a:lnTo>
                  <a:lnTo>
                    <a:pt x="968" y="4"/>
                  </a:lnTo>
                  <a:lnTo>
                    <a:pt x="1001" y="2"/>
                  </a:lnTo>
                  <a:lnTo>
                    <a:pt x="1035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44">
              <a:extLst>
                <a:ext uri="{FF2B5EF4-FFF2-40B4-BE49-F238E27FC236}">
                  <a16:creationId xmlns:a16="http://schemas.microsoft.com/office/drawing/2014/main" id="{3F106096-DEAF-4979-9D8D-78D3A4D7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980"/>
              <a:ext cx="1720" cy="351"/>
            </a:xfrm>
            <a:custGeom>
              <a:avLst/>
              <a:gdLst>
                <a:gd name="T0" fmla="*/ 0 w 1720"/>
                <a:gd name="T1" fmla="*/ 60 h 351"/>
                <a:gd name="T2" fmla="*/ 31 w 1720"/>
                <a:gd name="T3" fmla="*/ 53 h 351"/>
                <a:gd name="T4" fmla="*/ 47 w 1720"/>
                <a:gd name="T5" fmla="*/ 49 h 351"/>
                <a:gd name="T6" fmla="*/ 62 w 1720"/>
                <a:gd name="T7" fmla="*/ 46 h 351"/>
                <a:gd name="T8" fmla="*/ 78 w 1720"/>
                <a:gd name="T9" fmla="*/ 43 h 351"/>
                <a:gd name="T10" fmla="*/ 94 w 1720"/>
                <a:gd name="T11" fmla="*/ 40 h 351"/>
                <a:gd name="T12" fmla="*/ 109 w 1720"/>
                <a:gd name="T13" fmla="*/ 36 h 351"/>
                <a:gd name="T14" fmla="*/ 125 w 1720"/>
                <a:gd name="T15" fmla="*/ 34 h 351"/>
                <a:gd name="T16" fmla="*/ 141 w 1720"/>
                <a:gd name="T17" fmla="*/ 31 h 351"/>
                <a:gd name="T18" fmla="*/ 157 w 1720"/>
                <a:gd name="T19" fmla="*/ 28 h 351"/>
                <a:gd name="T20" fmla="*/ 173 w 1720"/>
                <a:gd name="T21" fmla="*/ 26 h 351"/>
                <a:gd name="T22" fmla="*/ 189 w 1720"/>
                <a:gd name="T23" fmla="*/ 24 h 351"/>
                <a:gd name="T24" fmla="*/ 205 w 1720"/>
                <a:gd name="T25" fmla="*/ 21 h 351"/>
                <a:gd name="T26" fmla="*/ 221 w 1720"/>
                <a:gd name="T27" fmla="*/ 19 h 351"/>
                <a:gd name="T28" fmla="*/ 237 w 1720"/>
                <a:gd name="T29" fmla="*/ 17 h 351"/>
                <a:gd name="T30" fmla="*/ 253 w 1720"/>
                <a:gd name="T31" fmla="*/ 15 h 351"/>
                <a:gd name="T32" fmla="*/ 269 w 1720"/>
                <a:gd name="T33" fmla="*/ 13 h 351"/>
                <a:gd name="T34" fmla="*/ 285 w 1720"/>
                <a:gd name="T35" fmla="*/ 12 h 351"/>
                <a:gd name="T36" fmla="*/ 301 w 1720"/>
                <a:gd name="T37" fmla="*/ 10 h 351"/>
                <a:gd name="T38" fmla="*/ 318 w 1720"/>
                <a:gd name="T39" fmla="*/ 8 h 351"/>
                <a:gd name="T40" fmla="*/ 334 w 1720"/>
                <a:gd name="T41" fmla="*/ 7 h 351"/>
                <a:gd name="T42" fmla="*/ 351 w 1720"/>
                <a:gd name="T43" fmla="*/ 6 h 351"/>
                <a:gd name="T44" fmla="*/ 367 w 1720"/>
                <a:gd name="T45" fmla="*/ 4 h 351"/>
                <a:gd name="T46" fmla="*/ 383 w 1720"/>
                <a:gd name="T47" fmla="*/ 4 h 351"/>
                <a:gd name="T48" fmla="*/ 399 w 1720"/>
                <a:gd name="T49" fmla="*/ 3 h 351"/>
                <a:gd name="T50" fmla="*/ 416 w 1720"/>
                <a:gd name="T51" fmla="*/ 2 h 351"/>
                <a:gd name="T52" fmla="*/ 433 w 1720"/>
                <a:gd name="T53" fmla="*/ 1 h 351"/>
                <a:gd name="T54" fmla="*/ 449 w 1720"/>
                <a:gd name="T55" fmla="*/ 1 h 351"/>
                <a:gd name="T56" fmla="*/ 465 w 1720"/>
                <a:gd name="T57" fmla="*/ 0 h 351"/>
                <a:gd name="T58" fmla="*/ 482 w 1720"/>
                <a:gd name="T59" fmla="*/ 0 h 351"/>
                <a:gd name="T60" fmla="*/ 499 w 1720"/>
                <a:gd name="T61" fmla="*/ 0 h 351"/>
                <a:gd name="T62" fmla="*/ 515 w 1720"/>
                <a:gd name="T63" fmla="*/ 0 h 351"/>
                <a:gd name="T64" fmla="*/ 598 w 1720"/>
                <a:gd name="T65" fmla="*/ 1 h 351"/>
                <a:gd name="T66" fmla="*/ 639 w 1720"/>
                <a:gd name="T67" fmla="*/ 3 h 351"/>
                <a:gd name="T68" fmla="*/ 680 w 1720"/>
                <a:gd name="T69" fmla="*/ 6 h 351"/>
                <a:gd name="T70" fmla="*/ 720 w 1720"/>
                <a:gd name="T71" fmla="*/ 9 h 351"/>
                <a:gd name="T72" fmla="*/ 761 w 1720"/>
                <a:gd name="T73" fmla="*/ 13 h 351"/>
                <a:gd name="T74" fmla="*/ 801 w 1720"/>
                <a:gd name="T75" fmla="*/ 18 h 351"/>
                <a:gd name="T76" fmla="*/ 841 w 1720"/>
                <a:gd name="T77" fmla="*/ 23 h 351"/>
                <a:gd name="T78" fmla="*/ 881 w 1720"/>
                <a:gd name="T79" fmla="*/ 30 h 351"/>
                <a:gd name="T80" fmla="*/ 921 w 1720"/>
                <a:gd name="T81" fmla="*/ 36 h 351"/>
                <a:gd name="T82" fmla="*/ 960 w 1720"/>
                <a:gd name="T83" fmla="*/ 44 h 351"/>
                <a:gd name="T84" fmla="*/ 999 w 1720"/>
                <a:gd name="T85" fmla="*/ 52 h 351"/>
                <a:gd name="T86" fmla="*/ 1038 w 1720"/>
                <a:gd name="T87" fmla="*/ 61 h 351"/>
                <a:gd name="T88" fmla="*/ 1076 w 1720"/>
                <a:gd name="T89" fmla="*/ 70 h 351"/>
                <a:gd name="T90" fmla="*/ 1115 w 1720"/>
                <a:gd name="T91" fmla="*/ 81 h 351"/>
                <a:gd name="T92" fmla="*/ 1153 w 1720"/>
                <a:gd name="T93" fmla="*/ 92 h 351"/>
                <a:gd name="T94" fmla="*/ 1190 w 1720"/>
                <a:gd name="T95" fmla="*/ 103 h 351"/>
                <a:gd name="T96" fmla="*/ 1228 w 1720"/>
                <a:gd name="T97" fmla="*/ 116 h 351"/>
                <a:gd name="T98" fmla="*/ 1265 w 1720"/>
                <a:gd name="T99" fmla="*/ 128 h 351"/>
                <a:gd name="T100" fmla="*/ 1302 w 1720"/>
                <a:gd name="T101" fmla="*/ 142 h 351"/>
                <a:gd name="T102" fmla="*/ 1338 w 1720"/>
                <a:gd name="T103" fmla="*/ 156 h 351"/>
                <a:gd name="T104" fmla="*/ 1375 w 1720"/>
                <a:gd name="T105" fmla="*/ 170 h 351"/>
                <a:gd name="T106" fmla="*/ 1411 w 1720"/>
                <a:gd name="T107" fmla="*/ 186 h 351"/>
                <a:gd name="T108" fmla="*/ 1446 w 1720"/>
                <a:gd name="T109" fmla="*/ 202 h 351"/>
                <a:gd name="T110" fmla="*/ 1481 w 1720"/>
                <a:gd name="T111" fmla="*/ 218 h 351"/>
                <a:gd name="T112" fmla="*/ 1516 w 1720"/>
                <a:gd name="T113" fmla="*/ 235 h 351"/>
                <a:gd name="T114" fmla="*/ 1551 w 1720"/>
                <a:gd name="T115" fmla="*/ 253 h 351"/>
                <a:gd name="T116" fmla="*/ 1585 w 1720"/>
                <a:gd name="T117" fmla="*/ 271 h 351"/>
                <a:gd name="T118" fmla="*/ 1619 w 1720"/>
                <a:gd name="T119" fmla="*/ 290 h 351"/>
                <a:gd name="T120" fmla="*/ 1653 w 1720"/>
                <a:gd name="T121" fmla="*/ 309 h 351"/>
                <a:gd name="T122" fmla="*/ 1686 w 1720"/>
                <a:gd name="T123" fmla="*/ 329 h 351"/>
                <a:gd name="T124" fmla="*/ 1719 w 1720"/>
                <a:gd name="T125" fmla="*/ 350 h 3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20"/>
                <a:gd name="T190" fmla="*/ 0 h 351"/>
                <a:gd name="T191" fmla="*/ 1720 w 1720"/>
                <a:gd name="T192" fmla="*/ 351 h 3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20" h="351">
                  <a:moveTo>
                    <a:pt x="0" y="60"/>
                  </a:moveTo>
                  <a:lnTo>
                    <a:pt x="31" y="53"/>
                  </a:lnTo>
                  <a:lnTo>
                    <a:pt x="47" y="49"/>
                  </a:lnTo>
                  <a:lnTo>
                    <a:pt x="62" y="46"/>
                  </a:lnTo>
                  <a:lnTo>
                    <a:pt x="78" y="43"/>
                  </a:lnTo>
                  <a:lnTo>
                    <a:pt x="94" y="40"/>
                  </a:lnTo>
                  <a:lnTo>
                    <a:pt x="109" y="36"/>
                  </a:lnTo>
                  <a:lnTo>
                    <a:pt x="125" y="34"/>
                  </a:lnTo>
                  <a:lnTo>
                    <a:pt x="141" y="31"/>
                  </a:lnTo>
                  <a:lnTo>
                    <a:pt x="157" y="28"/>
                  </a:lnTo>
                  <a:lnTo>
                    <a:pt x="173" y="26"/>
                  </a:lnTo>
                  <a:lnTo>
                    <a:pt x="189" y="24"/>
                  </a:lnTo>
                  <a:lnTo>
                    <a:pt x="205" y="21"/>
                  </a:lnTo>
                  <a:lnTo>
                    <a:pt x="221" y="19"/>
                  </a:lnTo>
                  <a:lnTo>
                    <a:pt x="237" y="17"/>
                  </a:lnTo>
                  <a:lnTo>
                    <a:pt x="253" y="15"/>
                  </a:lnTo>
                  <a:lnTo>
                    <a:pt x="269" y="13"/>
                  </a:lnTo>
                  <a:lnTo>
                    <a:pt x="285" y="12"/>
                  </a:lnTo>
                  <a:lnTo>
                    <a:pt x="301" y="10"/>
                  </a:lnTo>
                  <a:lnTo>
                    <a:pt x="318" y="8"/>
                  </a:lnTo>
                  <a:lnTo>
                    <a:pt x="334" y="7"/>
                  </a:lnTo>
                  <a:lnTo>
                    <a:pt x="351" y="6"/>
                  </a:lnTo>
                  <a:lnTo>
                    <a:pt x="367" y="4"/>
                  </a:lnTo>
                  <a:lnTo>
                    <a:pt x="383" y="4"/>
                  </a:lnTo>
                  <a:lnTo>
                    <a:pt x="399" y="3"/>
                  </a:lnTo>
                  <a:lnTo>
                    <a:pt x="416" y="2"/>
                  </a:lnTo>
                  <a:lnTo>
                    <a:pt x="433" y="1"/>
                  </a:lnTo>
                  <a:lnTo>
                    <a:pt x="449" y="1"/>
                  </a:lnTo>
                  <a:lnTo>
                    <a:pt x="465" y="0"/>
                  </a:lnTo>
                  <a:lnTo>
                    <a:pt x="482" y="0"/>
                  </a:lnTo>
                  <a:lnTo>
                    <a:pt x="499" y="0"/>
                  </a:lnTo>
                  <a:lnTo>
                    <a:pt x="515" y="0"/>
                  </a:lnTo>
                  <a:lnTo>
                    <a:pt x="598" y="1"/>
                  </a:lnTo>
                  <a:lnTo>
                    <a:pt x="639" y="3"/>
                  </a:lnTo>
                  <a:lnTo>
                    <a:pt x="680" y="6"/>
                  </a:lnTo>
                  <a:lnTo>
                    <a:pt x="720" y="9"/>
                  </a:lnTo>
                  <a:lnTo>
                    <a:pt x="761" y="13"/>
                  </a:lnTo>
                  <a:lnTo>
                    <a:pt x="801" y="18"/>
                  </a:lnTo>
                  <a:lnTo>
                    <a:pt x="841" y="23"/>
                  </a:lnTo>
                  <a:lnTo>
                    <a:pt x="881" y="30"/>
                  </a:lnTo>
                  <a:lnTo>
                    <a:pt x="921" y="36"/>
                  </a:lnTo>
                  <a:lnTo>
                    <a:pt x="960" y="44"/>
                  </a:lnTo>
                  <a:lnTo>
                    <a:pt x="999" y="52"/>
                  </a:lnTo>
                  <a:lnTo>
                    <a:pt x="1038" y="61"/>
                  </a:lnTo>
                  <a:lnTo>
                    <a:pt x="1076" y="70"/>
                  </a:lnTo>
                  <a:lnTo>
                    <a:pt x="1115" y="81"/>
                  </a:lnTo>
                  <a:lnTo>
                    <a:pt x="1153" y="92"/>
                  </a:lnTo>
                  <a:lnTo>
                    <a:pt x="1190" y="103"/>
                  </a:lnTo>
                  <a:lnTo>
                    <a:pt x="1228" y="116"/>
                  </a:lnTo>
                  <a:lnTo>
                    <a:pt x="1265" y="128"/>
                  </a:lnTo>
                  <a:lnTo>
                    <a:pt x="1302" y="142"/>
                  </a:lnTo>
                  <a:lnTo>
                    <a:pt x="1338" y="156"/>
                  </a:lnTo>
                  <a:lnTo>
                    <a:pt x="1375" y="170"/>
                  </a:lnTo>
                  <a:lnTo>
                    <a:pt x="1411" y="186"/>
                  </a:lnTo>
                  <a:lnTo>
                    <a:pt x="1446" y="202"/>
                  </a:lnTo>
                  <a:lnTo>
                    <a:pt x="1481" y="218"/>
                  </a:lnTo>
                  <a:lnTo>
                    <a:pt x="1516" y="235"/>
                  </a:lnTo>
                  <a:lnTo>
                    <a:pt x="1551" y="253"/>
                  </a:lnTo>
                  <a:lnTo>
                    <a:pt x="1585" y="271"/>
                  </a:lnTo>
                  <a:lnTo>
                    <a:pt x="1619" y="290"/>
                  </a:lnTo>
                  <a:lnTo>
                    <a:pt x="1653" y="309"/>
                  </a:lnTo>
                  <a:lnTo>
                    <a:pt x="1686" y="329"/>
                  </a:lnTo>
                  <a:lnTo>
                    <a:pt x="1719" y="35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45">
              <a:extLst>
                <a:ext uri="{FF2B5EF4-FFF2-40B4-BE49-F238E27FC236}">
                  <a16:creationId xmlns:a16="http://schemas.microsoft.com/office/drawing/2014/main" id="{937D519E-ED35-49E8-80E8-7A7594E93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968"/>
              <a:ext cx="1553" cy="923"/>
            </a:xfrm>
            <a:custGeom>
              <a:avLst/>
              <a:gdLst>
                <a:gd name="T0" fmla="*/ 0 w 1553"/>
                <a:gd name="T1" fmla="*/ 10 h 923"/>
                <a:gd name="T2" fmla="*/ 10 w 1553"/>
                <a:gd name="T3" fmla="*/ 8 h 923"/>
                <a:gd name="T4" fmla="*/ 15 w 1553"/>
                <a:gd name="T5" fmla="*/ 8 h 923"/>
                <a:gd name="T6" fmla="*/ 20 w 1553"/>
                <a:gd name="T7" fmla="*/ 7 h 923"/>
                <a:gd name="T8" fmla="*/ 26 w 1553"/>
                <a:gd name="T9" fmla="*/ 6 h 923"/>
                <a:gd name="T10" fmla="*/ 31 w 1553"/>
                <a:gd name="T11" fmla="*/ 6 h 923"/>
                <a:gd name="T12" fmla="*/ 36 w 1553"/>
                <a:gd name="T13" fmla="*/ 6 h 923"/>
                <a:gd name="T14" fmla="*/ 42 w 1553"/>
                <a:gd name="T15" fmla="*/ 5 h 923"/>
                <a:gd name="T16" fmla="*/ 47 w 1553"/>
                <a:gd name="T17" fmla="*/ 5 h 923"/>
                <a:gd name="T18" fmla="*/ 52 w 1553"/>
                <a:gd name="T19" fmla="*/ 4 h 923"/>
                <a:gd name="T20" fmla="*/ 58 w 1553"/>
                <a:gd name="T21" fmla="*/ 4 h 923"/>
                <a:gd name="T22" fmla="*/ 63 w 1553"/>
                <a:gd name="T23" fmla="*/ 4 h 923"/>
                <a:gd name="T24" fmla="*/ 68 w 1553"/>
                <a:gd name="T25" fmla="*/ 3 h 923"/>
                <a:gd name="T26" fmla="*/ 73 w 1553"/>
                <a:gd name="T27" fmla="*/ 3 h 923"/>
                <a:gd name="T28" fmla="*/ 79 w 1553"/>
                <a:gd name="T29" fmla="*/ 2 h 923"/>
                <a:gd name="T30" fmla="*/ 84 w 1553"/>
                <a:gd name="T31" fmla="*/ 2 h 923"/>
                <a:gd name="T32" fmla="*/ 89 w 1553"/>
                <a:gd name="T33" fmla="*/ 2 h 923"/>
                <a:gd name="T34" fmla="*/ 95 w 1553"/>
                <a:gd name="T35" fmla="*/ 1 h 923"/>
                <a:gd name="T36" fmla="*/ 100 w 1553"/>
                <a:gd name="T37" fmla="*/ 1 h 923"/>
                <a:gd name="T38" fmla="*/ 106 w 1553"/>
                <a:gd name="T39" fmla="*/ 1 h 923"/>
                <a:gd name="T40" fmla="*/ 111 w 1553"/>
                <a:gd name="T41" fmla="*/ 1 h 923"/>
                <a:gd name="T42" fmla="*/ 116 w 1553"/>
                <a:gd name="T43" fmla="*/ 0 h 923"/>
                <a:gd name="T44" fmla="*/ 122 w 1553"/>
                <a:gd name="T45" fmla="*/ 0 h 923"/>
                <a:gd name="T46" fmla="*/ 127 w 1553"/>
                <a:gd name="T47" fmla="*/ 0 h 923"/>
                <a:gd name="T48" fmla="*/ 132 w 1553"/>
                <a:gd name="T49" fmla="*/ 0 h 923"/>
                <a:gd name="T50" fmla="*/ 138 w 1553"/>
                <a:gd name="T51" fmla="*/ 0 h 923"/>
                <a:gd name="T52" fmla="*/ 143 w 1553"/>
                <a:gd name="T53" fmla="*/ 0 h 923"/>
                <a:gd name="T54" fmla="*/ 148 w 1553"/>
                <a:gd name="T55" fmla="*/ 0 h 923"/>
                <a:gd name="T56" fmla="*/ 154 w 1553"/>
                <a:gd name="T57" fmla="*/ 0 h 923"/>
                <a:gd name="T58" fmla="*/ 159 w 1553"/>
                <a:gd name="T59" fmla="*/ 0 h 923"/>
                <a:gd name="T60" fmla="*/ 165 w 1553"/>
                <a:gd name="T61" fmla="*/ 0 h 923"/>
                <a:gd name="T62" fmla="*/ 170 w 1553"/>
                <a:gd name="T63" fmla="*/ 0 h 923"/>
                <a:gd name="T64" fmla="*/ 286 w 1553"/>
                <a:gd name="T65" fmla="*/ 4 h 923"/>
                <a:gd name="T66" fmla="*/ 343 w 1553"/>
                <a:gd name="T67" fmla="*/ 9 h 923"/>
                <a:gd name="T68" fmla="*/ 399 w 1553"/>
                <a:gd name="T69" fmla="*/ 17 h 923"/>
                <a:gd name="T70" fmla="*/ 455 w 1553"/>
                <a:gd name="T71" fmla="*/ 26 h 923"/>
                <a:gd name="T72" fmla="*/ 510 w 1553"/>
                <a:gd name="T73" fmla="*/ 38 h 923"/>
                <a:gd name="T74" fmla="*/ 564 w 1553"/>
                <a:gd name="T75" fmla="*/ 52 h 923"/>
                <a:gd name="T76" fmla="*/ 617 w 1553"/>
                <a:gd name="T77" fmla="*/ 67 h 923"/>
                <a:gd name="T78" fmla="*/ 670 w 1553"/>
                <a:gd name="T79" fmla="*/ 85 h 923"/>
                <a:gd name="T80" fmla="*/ 721 w 1553"/>
                <a:gd name="T81" fmla="*/ 104 h 923"/>
                <a:gd name="T82" fmla="*/ 772 w 1553"/>
                <a:gd name="T83" fmla="*/ 126 h 923"/>
                <a:gd name="T84" fmla="*/ 822 w 1553"/>
                <a:gd name="T85" fmla="*/ 148 h 923"/>
                <a:gd name="T86" fmla="*/ 870 w 1553"/>
                <a:gd name="T87" fmla="*/ 173 h 923"/>
                <a:gd name="T88" fmla="*/ 918 w 1553"/>
                <a:gd name="T89" fmla="*/ 200 h 923"/>
                <a:gd name="T90" fmla="*/ 965 w 1553"/>
                <a:gd name="T91" fmla="*/ 228 h 923"/>
                <a:gd name="T92" fmla="*/ 1010 w 1553"/>
                <a:gd name="T93" fmla="*/ 258 h 923"/>
                <a:gd name="T94" fmla="*/ 1054 w 1553"/>
                <a:gd name="T95" fmla="*/ 289 h 923"/>
                <a:gd name="T96" fmla="*/ 1098 w 1553"/>
                <a:gd name="T97" fmla="*/ 322 h 923"/>
                <a:gd name="T98" fmla="*/ 1140 w 1553"/>
                <a:gd name="T99" fmla="*/ 356 h 923"/>
                <a:gd name="T100" fmla="*/ 1180 w 1553"/>
                <a:gd name="T101" fmla="*/ 392 h 923"/>
                <a:gd name="T102" fmla="*/ 1219 w 1553"/>
                <a:gd name="T103" fmla="*/ 429 h 923"/>
                <a:gd name="T104" fmla="*/ 1257 w 1553"/>
                <a:gd name="T105" fmla="*/ 468 h 923"/>
                <a:gd name="T106" fmla="*/ 1294 w 1553"/>
                <a:gd name="T107" fmla="*/ 508 h 923"/>
                <a:gd name="T108" fmla="*/ 1329 w 1553"/>
                <a:gd name="T109" fmla="*/ 549 h 923"/>
                <a:gd name="T110" fmla="*/ 1362 w 1553"/>
                <a:gd name="T111" fmla="*/ 592 h 923"/>
                <a:gd name="T112" fmla="*/ 1394 w 1553"/>
                <a:gd name="T113" fmla="*/ 636 h 923"/>
                <a:gd name="T114" fmla="*/ 1424 w 1553"/>
                <a:gd name="T115" fmla="*/ 680 h 923"/>
                <a:gd name="T116" fmla="*/ 1454 w 1553"/>
                <a:gd name="T117" fmla="*/ 727 h 923"/>
                <a:gd name="T118" fmla="*/ 1480 w 1553"/>
                <a:gd name="T119" fmla="*/ 774 h 923"/>
                <a:gd name="T120" fmla="*/ 1506 w 1553"/>
                <a:gd name="T121" fmla="*/ 822 h 923"/>
                <a:gd name="T122" fmla="*/ 1530 w 1553"/>
                <a:gd name="T123" fmla="*/ 872 h 923"/>
                <a:gd name="T124" fmla="*/ 1552 w 1553"/>
                <a:gd name="T125" fmla="*/ 922 h 9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53"/>
                <a:gd name="T190" fmla="*/ 0 h 923"/>
                <a:gd name="T191" fmla="*/ 1553 w 1553"/>
                <a:gd name="T192" fmla="*/ 923 h 9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53" h="923">
                  <a:moveTo>
                    <a:pt x="0" y="10"/>
                  </a:moveTo>
                  <a:lnTo>
                    <a:pt x="10" y="8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36" y="6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8" y="4"/>
                  </a:lnTo>
                  <a:lnTo>
                    <a:pt x="63" y="4"/>
                  </a:lnTo>
                  <a:lnTo>
                    <a:pt x="68" y="3"/>
                  </a:lnTo>
                  <a:lnTo>
                    <a:pt x="73" y="3"/>
                  </a:lnTo>
                  <a:lnTo>
                    <a:pt x="79" y="2"/>
                  </a:lnTo>
                  <a:lnTo>
                    <a:pt x="84" y="2"/>
                  </a:lnTo>
                  <a:lnTo>
                    <a:pt x="89" y="2"/>
                  </a:lnTo>
                  <a:lnTo>
                    <a:pt x="95" y="1"/>
                  </a:lnTo>
                  <a:lnTo>
                    <a:pt x="100" y="1"/>
                  </a:lnTo>
                  <a:lnTo>
                    <a:pt x="106" y="1"/>
                  </a:lnTo>
                  <a:lnTo>
                    <a:pt x="111" y="1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286" y="4"/>
                  </a:lnTo>
                  <a:lnTo>
                    <a:pt x="343" y="9"/>
                  </a:lnTo>
                  <a:lnTo>
                    <a:pt x="399" y="17"/>
                  </a:lnTo>
                  <a:lnTo>
                    <a:pt x="455" y="26"/>
                  </a:lnTo>
                  <a:lnTo>
                    <a:pt x="510" y="38"/>
                  </a:lnTo>
                  <a:lnTo>
                    <a:pt x="564" y="52"/>
                  </a:lnTo>
                  <a:lnTo>
                    <a:pt x="617" y="67"/>
                  </a:lnTo>
                  <a:lnTo>
                    <a:pt x="670" y="85"/>
                  </a:lnTo>
                  <a:lnTo>
                    <a:pt x="721" y="104"/>
                  </a:lnTo>
                  <a:lnTo>
                    <a:pt x="772" y="126"/>
                  </a:lnTo>
                  <a:lnTo>
                    <a:pt x="822" y="148"/>
                  </a:lnTo>
                  <a:lnTo>
                    <a:pt x="870" y="173"/>
                  </a:lnTo>
                  <a:lnTo>
                    <a:pt x="918" y="200"/>
                  </a:lnTo>
                  <a:lnTo>
                    <a:pt x="965" y="228"/>
                  </a:lnTo>
                  <a:lnTo>
                    <a:pt x="1010" y="258"/>
                  </a:lnTo>
                  <a:lnTo>
                    <a:pt x="1054" y="289"/>
                  </a:lnTo>
                  <a:lnTo>
                    <a:pt x="1098" y="322"/>
                  </a:lnTo>
                  <a:lnTo>
                    <a:pt x="1140" y="356"/>
                  </a:lnTo>
                  <a:lnTo>
                    <a:pt x="1180" y="392"/>
                  </a:lnTo>
                  <a:lnTo>
                    <a:pt x="1219" y="429"/>
                  </a:lnTo>
                  <a:lnTo>
                    <a:pt x="1257" y="468"/>
                  </a:lnTo>
                  <a:lnTo>
                    <a:pt x="1294" y="508"/>
                  </a:lnTo>
                  <a:lnTo>
                    <a:pt x="1329" y="549"/>
                  </a:lnTo>
                  <a:lnTo>
                    <a:pt x="1362" y="592"/>
                  </a:lnTo>
                  <a:lnTo>
                    <a:pt x="1394" y="636"/>
                  </a:lnTo>
                  <a:lnTo>
                    <a:pt x="1424" y="680"/>
                  </a:lnTo>
                  <a:lnTo>
                    <a:pt x="1454" y="727"/>
                  </a:lnTo>
                  <a:lnTo>
                    <a:pt x="1480" y="774"/>
                  </a:lnTo>
                  <a:lnTo>
                    <a:pt x="1506" y="822"/>
                  </a:lnTo>
                  <a:lnTo>
                    <a:pt x="1530" y="872"/>
                  </a:lnTo>
                  <a:lnTo>
                    <a:pt x="1552" y="922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46">
              <a:extLst>
                <a:ext uri="{FF2B5EF4-FFF2-40B4-BE49-F238E27FC236}">
                  <a16:creationId xmlns:a16="http://schemas.microsoft.com/office/drawing/2014/main" id="{A639774A-B85D-496D-9C05-A3AE70B41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247"/>
              <a:ext cx="1275" cy="1349"/>
            </a:xfrm>
            <a:custGeom>
              <a:avLst/>
              <a:gdLst>
                <a:gd name="T0" fmla="*/ 0 w 1275"/>
                <a:gd name="T1" fmla="*/ 0 h 1349"/>
                <a:gd name="T2" fmla="*/ 103 w 1275"/>
                <a:gd name="T3" fmla="*/ 58 h 1349"/>
                <a:gd name="T4" fmla="*/ 153 w 1275"/>
                <a:gd name="T5" fmla="*/ 89 h 1349"/>
                <a:gd name="T6" fmla="*/ 203 w 1275"/>
                <a:gd name="T7" fmla="*/ 121 h 1349"/>
                <a:gd name="T8" fmla="*/ 252 w 1275"/>
                <a:gd name="T9" fmla="*/ 153 h 1349"/>
                <a:gd name="T10" fmla="*/ 301 w 1275"/>
                <a:gd name="T11" fmla="*/ 187 h 1349"/>
                <a:gd name="T12" fmla="*/ 348 w 1275"/>
                <a:gd name="T13" fmla="*/ 221 h 1349"/>
                <a:gd name="T14" fmla="*/ 396 w 1275"/>
                <a:gd name="T15" fmla="*/ 257 h 1349"/>
                <a:gd name="T16" fmla="*/ 442 w 1275"/>
                <a:gd name="T17" fmla="*/ 293 h 1349"/>
                <a:gd name="T18" fmla="*/ 487 w 1275"/>
                <a:gd name="T19" fmla="*/ 330 h 1349"/>
                <a:gd name="T20" fmla="*/ 532 w 1275"/>
                <a:gd name="T21" fmla="*/ 368 h 1349"/>
                <a:gd name="T22" fmla="*/ 576 w 1275"/>
                <a:gd name="T23" fmla="*/ 407 h 1349"/>
                <a:gd name="T24" fmla="*/ 620 w 1275"/>
                <a:gd name="T25" fmla="*/ 447 h 1349"/>
                <a:gd name="T26" fmla="*/ 662 w 1275"/>
                <a:gd name="T27" fmla="*/ 487 h 1349"/>
                <a:gd name="T28" fmla="*/ 704 w 1275"/>
                <a:gd name="T29" fmla="*/ 529 h 1349"/>
                <a:gd name="T30" fmla="*/ 744 w 1275"/>
                <a:gd name="T31" fmla="*/ 571 h 1349"/>
                <a:gd name="T32" fmla="*/ 784 w 1275"/>
                <a:gd name="T33" fmla="*/ 614 h 1349"/>
                <a:gd name="T34" fmla="*/ 823 w 1275"/>
                <a:gd name="T35" fmla="*/ 658 h 1349"/>
                <a:gd name="T36" fmla="*/ 862 w 1275"/>
                <a:gd name="T37" fmla="*/ 703 h 1349"/>
                <a:gd name="T38" fmla="*/ 899 w 1275"/>
                <a:gd name="T39" fmla="*/ 748 h 1349"/>
                <a:gd name="T40" fmla="*/ 935 w 1275"/>
                <a:gd name="T41" fmla="*/ 794 h 1349"/>
                <a:gd name="T42" fmla="*/ 971 w 1275"/>
                <a:gd name="T43" fmla="*/ 841 h 1349"/>
                <a:gd name="T44" fmla="*/ 1006 w 1275"/>
                <a:gd name="T45" fmla="*/ 889 h 1349"/>
                <a:gd name="T46" fmla="*/ 1039 w 1275"/>
                <a:gd name="T47" fmla="*/ 937 h 1349"/>
                <a:gd name="T48" fmla="*/ 1072 w 1275"/>
                <a:gd name="T49" fmla="*/ 986 h 1349"/>
                <a:gd name="T50" fmla="*/ 1104 w 1275"/>
                <a:gd name="T51" fmla="*/ 1036 h 1349"/>
                <a:gd name="T52" fmla="*/ 1134 w 1275"/>
                <a:gd name="T53" fmla="*/ 1086 h 1349"/>
                <a:gd name="T54" fmla="*/ 1164 w 1275"/>
                <a:gd name="T55" fmla="*/ 1137 h 1349"/>
                <a:gd name="T56" fmla="*/ 1193 w 1275"/>
                <a:gd name="T57" fmla="*/ 1189 h 1349"/>
                <a:gd name="T58" fmla="*/ 1221 w 1275"/>
                <a:gd name="T59" fmla="*/ 1241 h 1349"/>
                <a:gd name="T60" fmla="*/ 1248 w 1275"/>
                <a:gd name="T61" fmla="*/ 1294 h 1349"/>
                <a:gd name="T62" fmla="*/ 1274 w 1275"/>
                <a:gd name="T63" fmla="*/ 1348 h 13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5"/>
                <a:gd name="T97" fmla="*/ 0 h 1349"/>
                <a:gd name="T98" fmla="*/ 1275 w 1275"/>
                <a:gd name="T99" fmla="*/ 1349 h 13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5" h="1349">
                  <a:moveTo>
                    <a:pt x="0" y="0"/>
                  </a:moveTo>
                  <a:lnTo>
                    <a:pt x="103" y="58"/>
                  </a:lnTo>
                  <a:lnTo>
                    <a:pt x="153" y="89"/>
                  </a:lnTo>
                  <a:lnTo>
                    <a:pt x="203" y="121"/>
                  </a:lnTo>
                  <a:lnTo>
                    <a:pt x="252" y="153"/>
                  </a:lnTo>
                  <a:lnTo>
                    <a:pt x="301" y="187"/>
                  </a:lnTo>
                  <a:lnTo>
                    <a:pt x="348" y="221"/>
                  </a:lnTo>
                  <a:lnTo>
                    <a:pt x="396" y="257"/>
                  </a:lnTo>
                  <a:lnTo>
                    <a:pt x="442" y="293"/>
                  </a:lnTo>
                  <a:lnTo>
                    <a:pt x="487" y="330"/>
                  </a:lnTo>
                  <a:lnTo>
                    <a:pt x="532" y="368"/>
                  </a:lnTo>
                  <a:lnTo>
                    <a:pt x="576" y="407"/>
                  </a:lnTo>
                  <a:lnTo>
                    <a:pt x="620" y="447"/>
                  </a:lnTo>
                  <a:lnTo>
                    <a:pt x="662" y="487"/>
                  </a:lnTo>
                  <a:lnTo>
                    <a:pt x="704" y="529"/>
                  </a:lnTo>
                  <a:lnTo>
                    <a:pt x="744" y="571"/>
                  </a:lnTo>
                  <a:lnTo>
                    <a:pt x="784" y="614"/>
                  </a:lnTo>
                  <a:lnTo>
                    <a:pt x="823" y="658"/>
                  </a:lnTo>
                  <a:lnTo>
                    <a:pt x="862" y="703"/>
                  </a:lnTo>
                  <a:lnTo>
                    <a:pt x="899" y="748"/>
                  </a:lnTo>
                  <a:lnTo>
                    <a:pt x="935" y="794"/>
                  </a:lnTo>
                  <a:lnTo>
                    <a:pt x="971" y="841"/>
                  </a:lnTo>
                  <a:lnTo>
                    <a:pt x="1006" y="889"/>
                  </a:lnTo>
                  <a:lnTo>
                    <a:pt x="1039" y="937"/>
                  </a:lnTo>
                  <a:lnTo>
                    <a:pt x="1072" y="986"/>
                  </a:lnTo>
                  <a:lnTo>
                    <a:pt x="1104" y="1036"/>
                  </a:lnTo>
                  <a:lnTo>
                    <a:pt x="1134" y="1086"/>
                  </a:lnTo>
                  <a:lnTo>
                    <a:pt x="1164" y="1137"/>
                  </a:lnTo>
                  <a:lnTo>
                    <a:pt x="1193" y="1189"/>
                  </a:lnTo>
                  <a:lnTo>
                    <a:pt x="1221" y="1241"/>
                  </a:lnTo>
                  <a:lnTo>
                    <a:pt x="1248" y="1294"/>
                  </a:lnTo>
                  <a:lnTo>
                    <a:pt x="1274" y="1348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Rectangle 47">
            <a:extLst>
              <a:ext uri="{FF2B5EF4-FFF2-40B4-BE49-F238E27FC236}">
                <a16:creationId xmlns:a16="http://schemas.microsoft.com/office/drawing/2014/main" id="{A22886B1-EA0F-49D6-BD29-D10630ADC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614398"/>
            <a:ext cx="2066925" cy="6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en-US" altLang="en-US" sz="23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QUALITY </a:t>
            </a:r>
            <a:br>
              <a:rPr lang="en-US" altLang="en-US" sz="23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en-US" sz="23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ASSURANCE</a:t>
            </a:r>
          </a:p>
        </p:txBody>
      </p:sp>
      <p:sp>
        <p:nvSpPr>
          <p:cNvPr id="5127" name="Rectangle 48">
            <a:extLst>
              <a:ext uri="{FF2B5EF4-FFF2-40B4-BE49-F238E27FC236}">
                <a16:creationId xmlns:a16="http://schemas.microsoft.com/office/drawing/2014/main" id="{20DCA117-A54A-4678-8950-11EAF5C0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6010185"/>
            <a:ext cx="2841625" cy="66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QUALITY </a:t>
            </a:r>
            <a:b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IMPROVEMENT</a:t>
            </a:r>
          </a:p>
        </p:txBody>
      </p:sp>
      <p:sp>
        <p:nvSpPr>
          <p:cNvPr id="5128" name="Rectangle 49">
            <a:extLst>
              <a:ext uri="{FF2B5EF4-FFF2-40B4-BE49-F238E27FC236}">
                <a16:creationId xmlns:a16="http://schemas.microsoft.com/office/drawing/2014/main" id="{6B4F8810-5425-4E48-92A2-4BCD4CD6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227" y="5807633"/>
            <a:ext cx="2538973" cy="66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lnSpc>
                <a:spcPct val="85000"/>
              </a:lnSpc>
              <a:spcBef>
                <a:spcPct val="30000"/>
              </a:spcBef>
              <a:buFontTx/>
              <a:buNone/>
            </a:pP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QUALITY </a:t>
            </a:r>
            <a:b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en-US" sz="2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CONTROL</a:t>
            </a:r>
          </a:p>
        </p:txBody>
      </p:sp>
      <p:sp>
        <p:nvSpPr>
          <p:cNvPr id="5129" name="Text Box 50">
            <a:extLst>
              <a:ext uri="{FF2B5EF4-FFF2-40B4-BE49-F238E27FC236}">
                <a16:creationId xmlns:a16="http://schemas.microsoft.com/office/drawing/2014/main" id="{091093C5-83EC-45C3-A6AC-11CC5D18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4054667"/>
            <a:ext cx="2524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QUALITY 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MANAGEMENT SYSTEM/ CQI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621924"/>
          </a:xfrm>
        </p:spPr>
        <p:txBody>
          <a:bodyPr anchor="t">
            <a:normAutofit/>
          </a:bodyPr>
          <a:lstStyle/>
          <a:p>
            <a:r>
              <a:rPr lang="en-US" altLang="en-US" sz="3600" b="1" dirty="0"/>
              <a:t>Continuous Quality Improvement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600200"/>
            <a:ext cx="10702380" cy="4551218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Identify customers/services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Identify and </a:t>
            </a:r>
            <a:r>
              <a:rPr lang="en-US" altLang="en-US" sz="2800" u="sng" dirty="0"/>
              <a:t>measure</a:t>
            </a:r>
            <a:r>
              <a:rPr lang="en-US" altLang="en-US" sz="2800" dirty="0"/>
              <a:t> improvement needs (KPIs)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dirty="0"/>
              <a:t>Identify critical processes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en-US" dirty="0"/>
              <a:t>Identify quality indicators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Examine problems and analyze the causes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Auditing processes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Decide on solutions and action plans to achieve them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Implement proposed solutions, measure and evaluate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Adopt and standardize improved processes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/>
              <a:t>Users questionnaires and complaints analysis, quality audits, service experience measures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Mitigating risks through Risk management process and safety practices.</a:t>
            </a:r>
            <a:endParaRPr lang="en-US" altLang="en-US" sz="2800" dirty="0"/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564774"/>
          </a:xfrm>
        </p:spPr>
        <p:txBody>
          <a:bodyPr anchor="t">
            <a:noAutofit/>
          </a:bodyPr>
          <a:lstStyle/>
          <a:p>
            <a:r>
              <a:rPr lang="en-GB" altLang="en-US" sz="3600" b="1" dirty="0" err="1"/>
              <a:t>Temos</a:t>
            </a:r>
            <a:r>
              <a:rPr lang="en-GB" altLang="en-US" sz="3600" b="1" dirty="0"/>
              <a:t> CE Standards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612900"/>
            <a:ext cx="10702380" cy="4538518"/>
          </a:xfrm>
        </p:spPr>
        <p:txBody>
          <a:bodyPr>
            <a:normAutofit fontScale="92500" lnSpcReduction="10000"/>
          </a:bodyPr>
          <a:lstStyle/>
          <a:p>
            <a:pPr algn="l">
              <a:buFontTx/>
              <a:buNone/>
            </a:pPr>
            <a:r>
              <a:rPr lang="en-US" altLang="en-US" sz="2400" dirty="0"/>
              <a:t>1. Inventory of all medical equipment is</a:t>
            </a:r>
          </a:p>
          <a:p>
            <a:pPr algn="l">
              <a:buFontTx/>
              <a:buNone/>
            </a:pPr>
            <a:r>
              <a:rPr lang="en-US" altLang="en-US" sz="2400" dirty="0"/>
              <a:t>         available with automated information system</a:t>
            </a:r>
            <a:r>
              <a:rPr lang="en-GB" altLang="en-US" sz="2400" dirty="0"/>
              <a:t>  </a:t>
            </a:r>
          </a:p>
          <a:p>
            <a:pPr algn="l">
              <a:buFontTx/>
              <a:buNone/>
            </a:pPr>
            <a:r>
              <a:rPr lang="en-GB" altLang="en-US" sz="2400" dirty="0"/>
              <a:t>2. </a:t>
            </a:r>
            <a:r>
              <a:rPr lang="en-US" altLang="en-US" sz="2400" dirty="0"/>
              <a:t>Equipment is checked and inspected and</a:t>
            </a:r>
          </a:p>
          <a:p>
            <a:pPr algn="l">
              <a:buFontTx/>
              <a:buNone/>
            </a:pPr>
            <a:r>
              <a:rPr lang="en-US" altLang="en-US" sz="2400" dirty="0"/>
              <a:t>        users are trained before operation</a:t>
            </a:r>
          </a:p>
          <a:p>
            <a:pPr algn="l">
              <a:buFontTx/>
              <a:buNone/>
            </a:pPr>
            <a:r>
              <a:rPr lang="en-GB" altLang="en-US" sz="2400" dirty="0"/>
              <a:t>3. Medical Equipment is regularly inspected, tagged</a:t>
            </a:r>
          </a:p>
          <a:p>
            <a:pPr algn="l">
              <a:buFontTx/>
              <a:buNone/>
            </a:pPr>
            <a:r>
              <a:rPr lang="en-GB" altLang="en-US" sz="2400" dirty="0"/>
              <a:t>         with valid dates. </a:t>
            </a:r>
          </a:p>
          <a:p>
            <a:pPr algn="l">
              <a:buFontTx/>
              <a:buNone/>
            </a:pPr>
            <a:r>
              <a:rPr lang="en-GB" altLang="en-US" sz="2400" dirty="0"/>
              <a:t>4.</a:t>
            </a:r>
            <a:r>
              <a:rPr lang="en-US" altLang="en-US" sz="2400" dirty="0"/>
              <a:t> Work services are documented, monitored</a:t>
            </a:r>
          </a:p>
          <a:p>
            <a:pPr algn="l">
              <a:buFontTx/>
              <a:buNone/>
            </a:pPr>
            <a:r>
              <a:rPr lang="en-US" altLang="en-US" sz="2400" dirty="0"/>
              <a:t>         and audited 100% for critical technologies.</a:t>
            </a:r>
            <a:r>
              <a:rPr lang="en-GB" altLang="en-US" sz="2400" dirty="0"/>
              <a:t>.</a:t>
            </a:r>
          </a:p>
          <a:p>
            <a:pPr algn="l">
              <a:buFontTx/>
              <a:buNone/>
            </a:pPr>
            <a:r>
              <a:rPr lang="en-GB" altLang="en-US" sz="2400" dirty="0"/>
              <a:t>5. There is a preventive maintenance program.</a:t>
            </a:r>
          </a:p>
          <a:p>
            <a:pPr algn="l">
              <a:buFontTx/>
              <a:buNone/>
            </a:pPr>
            <a:r>
              <a:rPr lang="en-GB" altLang="en-US" sz="2400" dirty="0"/>
              <a:t>6.</a:t>
            </a:r>
            <a:r>
              <a:rPr lang="en-US" altLang="en-US" sz="2400" dirty="0"/>
              <a:t> Adequate number of staff members, qualified</a:t>
            </a:r>
          </a:p>
          <a:p>
            <a:pPr algn="l">
              <a:buFontTx/>
              <a:buNone/>
            </a:pPr>
            <a:r>
              <a:rPr lang="en-US" altLang="en-US" sz="2400" dirty="0"/>
              <a:t>          and trained</a:t>
            </a:r>
            <a:endParaRPr lang="en-GB" altLang="en-US" sz="2400" dirty="0"/>
          </a:p>
          <a:p>
            <a:pPr marL="0" indent="0">
              <a:buNone/>
            </a:pPr>
            <a:endParaRPr lang="es-MX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05FB-0D82-43CD-9F83-F2ACAC40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CE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AE19-1D4F-4002-B060-13C05432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85000" lnSpcReduction="20000"/>
          </a:bodyPr>
          <a:lstStyle/>
          <a:p>
            <a:pPr algn="l">
              <a:buFontTx/>
              <a:buNone/>
            </a:pPr>
            <a:r>
              <a:rPr lang="en-GB" altLang="en-US" sz="3200" dirty="0"/>
              <a:t>7</a:t>
            </a:r>
            <a:r>
              <a:rPr lang="en-GB" altLang="en-US" sz="2800" dirty="0"/>
              <a:t>. </a:t>
            </a:r>
            <a:r>
              <a:rPr lang="en-US" altLang="en-US" sz="2800" dirty="0"/>
              <a:t>Data is collected and monitored through KPIs</a:t>
            </a:r>
            <a:r>
              <a:rPr lang="en-GB" altLang="en-US" sz="2800" dirty="0"/>
              <a:t> </a:t>
            </a:r>
          </a:p>
          <a:p>
            <a:pPr algn="l">
              <a:buFontTx/>
              <a:buNone/>
            </a:pPr>
            <a:r>
              <a:rPr lang="en-US" altLang="en-US" sz="2800" dirty="0"/>
              <a:t>8. Documentations is collected for the purpose of</a:t>
            </a:r>
          </a:p>
          <a:p>
            <a:pPr algn="l">
              <a:buFontTx/>
              <a:buNone/>
            </a:pPr>
            <a:r>
              <a:rPr lang="en-US" altLang="en-US" sz="2800" dirty="0"/>
              <a:t>         planning and improvement. </a:t>
            </a:r>
            <a:endParaRPr lang="en-GB" altLang="en-US" sz="2800" dirty="0"/>
          </a:p>
          <a:p>
            <a:pPr algn="l">
              <a:buFontTx/>
              <a:buNone/>
            </a:pPr>
            <a:r>
              <a:rPr lang="en-GB" altLang="en-US" sz="2800" dirty="0"/>
              <a:t>9. </a:t>
            </a:r>
            <a:r>
              <a:rPr lang="en-US" altLang="en-US" sz="2800" dirty="0"/>
              <a:t>There is a product recall system in place and policy</a:t>
            </a:r>
          </a:p>
          <a:p>
            <a:pPr algn="l">
              <a:buFontTx/>
              <a:buNone/>
            </a:pPr>
            <a:r>
              <a:rPr lang="en-US" altLang="en-US" sz="2800" dirty="0"/>
              <a:t>         dealing with any recall.             </a:t>
            </a:r>
            <a:endParaRPr lang="en-GB" altLang="en-US" sz="2800" dirty="0"/>
          </a:p>
          <a:p>
            <a:pPr algn="l">
              <a:buFontTx/>
              <a:buNone/>
            </a:pPr>
            <a:r>
              <a:rPr lang="en-GB" altLang="en-US" sz="2800" dirty="0"/>
              <a:t>10. Policies and procedures are available and cover</a:t>
            </a:r>
          </a:p>
          <a:p>
            <a:pPr algn="l">
              <a:buFontTx/>
              <a:buNone/>
            </a:pPr>
            <a:r>
              <a:rPr lang="en-GB" altLang="en-US" sz="2800" dirty="0"/>
              <a:t>            all services of a CE department.</a:t>
            </a:r>
          </a:p>
          <a:p>
            <a:pPr algn="l">
              <a:buFontTx/>
              <a:buNone/>
            </a:pPr>
            <a:r>
              <a:rPr lang="en-GB" altLang="en-US" sz="2800" dirty="0"/>
              <a:t>11. </a:t>
            </a:r>
            <a:r>
              <a:rPr lang="en-US" altLang="en-US" sz="2800" dirty="0"/>
              <a:t>Availability of needed medical  devices in critical</a:t>
            </a:r>
          </a:p>
          <a:p>
            <a:pPr algn="l">
              <a:buFontTx/>
              <a:buNone/>
            </a:pPr>
            <a:r>
              <a:rPr lang="en-US" altLang="en-US" sz="2800" dirty="0"/>
              <a:t>            areas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GB" altLang="en-US" sz="2800" dirty="0"/>
              <a:t>12. Critical equipment: </a:t>
            </a:r>
            <a:r>
              <a:rPr lang="en-US" altLang="en-US" sz="2800" dirty="0"/>
              <a:t>Defibrillators, ventilators, anesthesia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en-US" sz="2800" dirty="0"/>
              <a:t>           equipment etc. have implemented users inspection and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en-US" sz="2800" dirty="0"/>
              <a:t>           cleaning procedures.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8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14EB-213B-459A-B6DB-DD427B24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Temos</a:t>
            </a:r>
            <a:r>
              <a:rPr lang="en-US" dirty="0"/>
              <a:t> CE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E3E1-5C49-4514-845B-917287D3A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29163"/>
          </a:xfrm>
        </p:spPr>
        <p:txBody>
          <a:bodyPr>
            <a:normAutofit fontScale="85000" lnSpcReduction="20000"/>
          </a:bodyPr>
          <a:lstStyle/>
          <a:p>
            <a:pPr algn="l">
              <a:buFontTx/>
              <a:buNone/>
            </a:pPr>
            <a:r>
              <a:rPr lang="en-GB" altLang="en-US" sz="3200" dirty="0"/>
              <a:t>13</a:t>
            </a:r>
            <a:r>
              <a:rPr lang="en-GB" altLang="en-US" sz="2800" dirty="0"/>
              <a:t>. </a:t>
            </a:r>
            <a:r>
              <a:rPr lang="en-US" altLang="en-US" sz="2800" dirty="0"/>
              <a:t>Service contract management and follow up including</a:t>
            </a:r>
          </a:p>
          <a:p>
            <a:pPr algn="l">
              <a:buFontTx/>
              <a:buNone/>
            </a:pPr>
            <a:r>
              <a:rPr lang="en-US" altLang="en-US" sz="2800" dirty="0"/>
              <a:t>              remote services for major  digital systems are in place.</a:t>
            </a:r>
            <a:r>
              <a:rPr lang="en-GB" altLang="en-US" sz="2800" dirty="0"/>
              <a:t> </a:t>
            </a:r>
          </a:p>
          <a:p>
            <a:pPr algn="l">
              <a:buFontTx/>
              <a:buNone/>
            </a:pPr>
            <a:r>
              <a:rPr lang="en-GB" altLang="en-US" sz="2800" dirty="0"/>
              <a:t>14. </a:t>
            </a:r>
            <a:r>
              <a:rPr lang="en-US" altLang="en-US" sz="2800" dirty="0"/>
              <a:t>Safety inspection and QC protocols are available and</a:t>
            </a:r>
          </a:p>
          <a:p>
            <a:pPr algn="l">
              <a:buFontTx/>
              <a:buNone/>
            </a:pPr>
            <a:r>
              <a:rPr lang="en-US" altLang="en-US" sz="2800" dirty="0"/>
              <a:t>            implemented in Radiology and nuclear services.</a:t>
            </a:r>
            <a:r>
              <a:rPr lang="en-GB" altLang="en-US" sz="2800" dirty="0"/>
              <a:t> </a:t>
            </a:r>
            <a:endParaRPr lang="en-US" altLang="en-US" sz="2800" dirty="0"/>
          </a:p>
          <a:p>
            <a:pPr algn="l">
              <a:buFontTx/>
              <a:buNone/>
            </a:pPr>
            <a:r>
              <a:rPr lang="en-GB" altLang="en-US" sz="2800" dirty="0"/>
              <a:t>15. </a:t>
            </a:r>
            <a:r>
              <a:rPr lang="en-US" altLang="en-US" sz="2800" dirty="0"/>
              <a:t>Test equipment management certification protocols are</a:t>
            </a:r>
          </a:p>
          <a:p>
            <a:pPr algn="l">
              <a:buFontTx/>
              <a:buNone/>
            </a:pPr>
            <a:r>
              <a:rPr lang="en-US" altLang="en-US" sz="2800" dirty="0"/>
              <a:t>             available and implemented</a:t>
            </a:r>
          </a:p>
          <a:p>
            <a:pPr algn="l">
              <a:buFontTx/>
              <a:buNone/>
            </a:pPr>
            <a:r>
              <a:rPr lang="en-GB" altLang="en-US" sz="2800" dirty="0"/>
              <a:t>16. Disposal evaluation and equipment retirement protocols</a:t>
            </a:r>
          </a:p>
          <a:p>
            <a:pPr algn="l">
              <a:buFontTx/>
              <a:buNone/>
            </a:pPr>
            <a:r>
              <a:rPr lang="en-GB" altLang="en-US" sz="2800" dirty="0"/>
              <a:t>           are available and implemented. </a:t>
            </a:r>
          </a:p>
          <a:p>
            <a:pPr algn="l">
              <a:buFontTx/>
              <a:buNone/>
            </a:pPr>
            <a:r>
              <a:rPr lang="en-GB" altLang="en-US" sz="2800" dirty="0"/>
              <a:t>17. Sterilization of medical devices protocols and on</a:t>
            </a:r>
          </a:p>
          <a:p>
            <a:pPr algn="l" rtl="0">
              <a:buFontTx/>
              <a:buNone/>
            </a:pPr>
            <a:r>
              <a:rPr lang="en-GB" altLang="en-US" sz="2800" dirty="0"/>
              <a:t>            processing of single use devices are available.</a:t>
            </a:r>
          </a:p>
          <a:p>
            <a:pPr algn="l" rtl="0">
              <a:buFontTx/>
              <a:buNone/>
            </a:pPr>
            <a:r>
              <a:rPr lang="en-US" altLang="en-US" sz="2800" dirty="0"/>
              <a:t>18. Protocol is available for Technical terms and conditions</a:t>
            </a:r>
          </a:p>
          <a:p>
            <a:pPr algn="l" rtl="0">
              <a:buFontTx/>
              <a:buNone/>
            </a:pPr>
            <a:r>
              <a:rPr lang="en-US" altLang="en-US" sz="2800" dirty="0"/>
              <a:t>19. Clinical Audits are conducted for CQI</a:t>
            </a:r>
            <a:endParaRPr lang="en-GB" altLang="en-US" sz="2800" dirty="0"/>
          </a:p>
          <a:p>
            <a:pPr algn="l" rtl="0">
              <a:buFontTx/>
              <a:buNone/>
            </a:pPr>
            <a:endParaRPr lang="en-GB" alt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1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:\Außenauftritt und Marketing\Bilder &amp; Logos\Temos Logos\°TEMOS LOGOS 2014\Temos logos for print media\Temos International company logo_CYMK.jpg">
            <a:extLst>
              <a:ext uri="{FF2B5EF4-FFF2-40B4-BE49-F238E27FC236}">
                <a16:creationId xmlns:a16="http://schemas.microsoft.com/office/drawing/2014/main" id="{7BA523CB-AD94-4DB3-AC34-9CCBB2A6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6289675"/>
            <a:ext cx="18161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hteck 2">
            <a:extLst>
              <a:ext uri="{FF2B5EF4-FFF2-40B4-BE49-F238E27FC236}">
                <a16:creationId xmlns:a16="http://schemas.microsoft.com/office/drawing/2014/main" id="{050B5BCD-B471-43C3-A793-D7A17D25C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4" y="1531938"/>
            <a:ext cx="8783637" cy="4894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rgbClr val="123B78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+mj-lt"/>
              </a:rPr>
              <a:t>Hygiene and cleaning</a:t>
            </a:r>
            <a:r>
              <a:rPr lang="en-US" altLang="en-US" sz="2400" dirty="0">
                <a:latin typeface="+mj-lt"/>
              </a:rPr>
              <a:t>					             35</a:t>
            </a:r>
            <a:endParaRPr lang="de-DE" altLang="en-US" sz="2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+mj-lt"/>
              </a:rPr>
              <a:t>Maintenance of equipment					33</a:t>
            </a:r>
            <a:endParaRPr lang="de-DE" altLang="en-US" sz="2400" b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Infection prevention and control				28</a:t>
            </a:r>
            <a:endParaRPr lang="de-DE" altLang="en-US" sz="2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+mj-lt"/>
              </a:rPr>
              <a:t>Staff training (different areas)				             22</a:t>
            </a:r>
            <a:endParaRPr lang="de-DE" altLang="en-US" sz="2400" b="1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Security and evacuation system				21</a:t>
            </a:r>
            <a:endParaRPr lang="de-DE" altLang="en-US" sz="2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Medication handling incl. narcotics, HAM, LASAD	             17</a:t>
            </a:r>
            <a:endParaRPr lang="de-DE" altLang="en-US" sz="2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Fire and smoke detection 					16</a:t>
            </a:r>
            <a:endParaRPr lang="de-DE" altLang="en-US" sz="2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Emergency exit signs						15</a:t>
            </a:r>
            <a:endParaRPr lang="de-DE" altLang="en-US" sz="2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latin typeface="+mj-lt"/>
              </a:rPr>
              <a:t>Defibrillators							14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en-US" sz="2400" u="sng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*Data from 40 hospital’s  onsite surveys/reports from Europe,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latin typeface="+mj-lt"/>
              </a:rPr>
              <a:t>  Middle East and Far East from 2012-2018</a:t>
            </a:r>
            <a:endParaRPr lang="de-DE" altLang="en-US" sz="2400" dirty="0">
              <a:latin typeface="+mj-lt"/>
            </a:endParaRP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ED29AD70-FBFB-4D8B-9F6A-DE02ADF5C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1951"/>
            <a:ext cx="8737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endParaRPr lang="de-DE" alt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de-DE" altLang="en-US" sz="4000" b="1" dirty="0">
                <a:cs typeface="Calibri" panose="020F0502020204030204" pitchFamily="34" charset="0"/>
              </a:rPr>
              <a:t>Findings from actual surveys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de-DE" altLang="en-US" sz="4400" dirty="0">
              <a:latin typeface="Forte" panose="03060902040502070203" pitchFamily="66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ABFA9C9-9F98-476A-863A-682BE4628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885950"/>
          </a:xfrm>
        </p:spPr>
        <p:txBody>
          <a:bodyPr rtlCol="1">
            <a:normAutofit fontScale="90000"/>
          </a:bodyPr>
          <a:lstStyle/>
          <a:p>
            <a:pPr>
              <a:defRPr/>
            </a:pPr>
            <a:r>
              <a:rPr lang="en-US" sz="4800" b="1" dirty="0">
                <a:latin typeface="Book Antiqua" pitchFamily="18" charset="0"/>
              </a:rPr>
              <a:t> </a:t>
            </a:r>
            <a:r>
              <a:rPr lang="en-US" sz="3600" b="1" dirty="0">
                <a:latin typeface="Book Antiqua" pitchFamily="18" charset="0"/>
              </a:rPr>
              <a:t> </a:t>
            </a:r>
            <a:r>
              <a:rPr lang="en-US" sz="2000" b="1" dirty="0">
                <a:latin typeface="Book Antiqua" pitchFamily="18" charset="0"/>
              </a:rPr>
              <a:t> </a:t>
            </a:r>
            <a:br>
              <a:rPr lang="en-US" sz="2000" b="1" dirty="0">
                <a:latin typeface="Book Antiqua" pitchFamily="18" charset="0"/>
              </a:rPr>
            </a:br>
            <a:r>
              <a:rPr lang="en-US" sz="2000" b="1" dirty="0">
                <a:latin typeface="Book Antiqua" pitchFamily="18" charset="0"/>
              </a:rPr>
              <a:t>                             </a:t>
            </a:r>
            <a:r>
              <a:rPr lang="en-US" b="1" dirty="0">
                <a:latin typeface="Book Antiqua" pitchFamily="18" charset="0"/>
              </a:rPr>
              <a:t>CE Challenges found</a:t>
            </a:r>
            <a:br>
              <a:rPr lang="en-US" b="1" dirty="0">
                <a:latin typeface="Book Antiqua" pitchFamily="18" charset="0"/>
              </a:rPr>
            </a:br>
            <a:endParaRPr lang="en-US" b="1" dirty="0">
              <a:latin typeface="Book Antiqua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3B71AE0-B411-4948-9F3D-A629EE0EB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2133601"/>
            <a:ext cx="7848600" cy="3992563"/>
          </a:xfrm>
        </p:spPr>
        <p:txBody>
          <a:bodyPr/>
          <a:lstStyle/>
          <a:p>
            <a:pPr algn="l" rtl="0" eaLnBrk="1" hangingPunct="1"/>
            <a:r>
              <a:rPr lang="en-US" altLang="en-US" dirty="0">
                <a:latin typeface="Book Antiqua" panose="02040602050305030304" pitchFamily="18" charset="0"/>
              </a:rPr>
              <a:t>Utilization of equipment </a:t>
            </a:r>
          </a:p>
          <a:p>
            <a:pPr algn="l" rtl="0" eaLnBrk="1" hangingPunct="1"/>
            <a:r>
              <a:rPr lang="en-US" altLang="en-US" dirty="0">
                <a:latin typeface="Book Antiqua" panose="02040602050305030304" pitchFamily="18" charset="0"/>
              </a:rPr>
              <a:t> HTA non existent in many countries</a:t>
            </a:r>
          </a:p>
          <a:p>
            <a:pPr algn="l" rtl="0" eaLnBrk="1" hangingPunct="1"/>
            <a:r>
              <a:rPr lang="en-US" altLang="en-US" dirty="0">
                <a:latin typeface="Book Antiqua" panose="02040602050305030304" pitchFamily="18" charset="0"/>
              </a:rPr>
              <a:t>Resources /support/appropriation</a:t>
            </a:r>
          </a:p>
          <a:p>
            <a:pPr algn="l" rtl="0" eaLnBrk="1" hangingPunct="1"/>
            <a:r>
              <a:rPr lang="en-US" altLang="en-US" dirty="0">
                <a:latin typeface="Book Antiqua" panose="02040602050305030304" pitchFamily="18" charset="0"/>
              </a:rPr>
              <a:t>Healthcare Technology Management process  </a:t>
            </a:r>
          </a:p>
          <a:p>
            <a:pPr algn="l" rtl="0" eaLnBrk="1" hangingPunct="1"/>
            <a:r>
              <a:rPr lang="en-US" altLang="en-US" dirty="0">
                <a:latin typeface="Book Antiqua" panose="02040602050305030304" pitchFamily="18" charset="0"/>
              </a:rPr>
              <a:t>Awareness of clinicians </a:t>
            </a:r>
          </a:p>
          <a:p>
            <a:pPr algn="l" rtl="0" eaLnBrk="1" hangingPunct="1"/>
            <a:r>
              <a:rPr lang="en-US" altLang="en-US" dirty="0">
                <a:latin typeface="Book Antiqua" panose="02040602050305030304" pitchFamily="18" charset="0"/>
              </a:rPr>
              <a:t>Others ….</a:t>
            </a:r>
          </a:p>
          <a:p>
            <a:pPr algn="l" rtl="0" eaLnBrk="1" hangingPunct="1">
              <a:buFontTx/>
              <a:buNone/>
            </a:pPr>
            <a:endParaRPr lang="en-US" altLang="en-US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2C15B93-C408-490F-922B-9F6653021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990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B963ACB-4967-4422-B8AE-5528D320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7375"/>
          </a:xfrm>
        </p:spPr>
        <p:txBody>
          <a:bodyPr/>
          <a:lstStyle/>
          <a:p>
            <a:r>
              <a:rPr lang="en-US" altLang="en-US" sz="4000" b="1" dirty="0"/>
              <a:t>                               Conclusion</a:t>
            </a:r>
          </a:p>
        </p:txBody>
      </p:sp>
      <p:sp>
        <p:nvSpPr>
          <p:cNvPr id="93187" name="Content Placeholder 2">
            <a:extLst>
              <a:ext uri="{FF2B5EF4-FFF2-40B4-BE49-F238E27FC236}">
                <a16:creationId xmlns:a16="http://schemas.microsoft.com/office/drawing/2014/main" id="{FFED598D-CA8C-438E-BB99-98B447AEE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/>
              <a:t>      </a:t>
            </a:r>
          </a:p>
          <a:p>
            <a:pPr algn="l" rtl="0">
              <a:defRPr/>
            </a:pPr>
            <a:r>
              <a:rPr lang="en-US" dirty="0"/>
              <a:t>Clinical Engineering standards for optimum services are essential toward improving healthcare services for optimum quality and safety practices.</a:t>
            </a:r>
          </a:p>
          <a:p>
            <a:pPr algn="l" rtl="0">
              <a:defRPr/>
            </a:pPr>
            <a:r>
              <a:rPr lang="en-US" dirty="0"/>
              <a:t>We found that successful in-house and 3</a:t>
            </a:r>
            <a:r>
              <a:rPr lang="en-US" baseline="30000" dirty="0"/>
              <a:t>rd</a:t>
            </a:r>
            <a:r>
              <a:rPr lang="en-US" dirty="0"/>
              <a:t> party Clinical Engineering services are keeping up with trends and CQI. They are also partnering with all stakeholders for high quality service delivery and mitigation of risk strategies – all of which helps achieve the highest score in accreditation assessments.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798</Words>
  <Application>Microsoft Office PowerPoint</Application>
  <PresentationFormat>Widescreen</PresentationFormat>
  <Paragraphs>130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Hebrew</vt:lpstr>
      <vt:lpstr>Book Antiqua</vt:lpstr>
      <vt:lpstr>Calibri</vt:lpstr>
      <vt:lpstr>Calibri Light</vt:lpstr>
      <vt:lpstr>Forte</vt:lpstr>
      <vt:lpstr>Poppins</vt:lpstr>
      <vt:lpstr>Poppins Light</vt:lpstr>
      <vt:lpstr>Poppins Medium</vt:lpstr>
      <vt:lpstr>Times New Roman</vt:lpstr>
      <vt:lpstr>Tema de Office</vt:lpstr>
      <vt:lpstr>Clinical Engineering Support toward Optimum Quality and Safety in Hospitals   </vt:lpstr>
      <vt:lpstr>PowerPoint Presentation</vt:lpstr>
      <vt:lpstr>Continuous Quality Improvement</vt:lpstr>
      <vt:lpstr>Temos CE Standards</vt:lpstr>
      <vt:lpstr>Temos CE standards</vt:lpstr>
      <vt:lpstr>Temos CE standards</vt:lpstr>
      <vt:lpstr>PowerPoint Presentation</vt:lpstr>
      <vt:lpstr>                                 CE Challenges found </vt:lpstr>
      <vt:lpstr>                               Conclusion</vt:lpstr>
      <vt:lpstr>                                         Dr. Hashem Al Fadel                                 hashem.alfadel@gmail.com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Rayan Al Fadel</cp:lastModifiedBy>
  <cp:revision>19</cp:revision>
  <dcterms:created xsi:type="dcterms:W3CDTF">2021-09-01T19:24:00Z</dcterms:created>
  <dcterms:modified xsi:type="dcterms:W3CDTF">2021-10-04T21:10:22Z</dcterms:modified>
</cp:coreProperties>
</file>