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2" r:id="rId4"/>
    <p:sldId id="263" r:id="rId5"/>
    <p:sldId id="264" r:id="rId6"/>
    <p:sldId id="265" r:id="rId7"/>
    <p:sldId id="269" r:id="rId8"/>
    <p:sldId id="266" r:id="rId9"/>
    <p:sldId id="267" r:id="rId10"/>
    <p:sldId id="268" r:id="rId11"/>
    <p:sldId id="270" r:id="rId12"/>
    <p:sldId id="261"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9"/>
    <p:restoredTop sz="94718"/>
  </p:normalViewPr>
  <p:slideViewPr>
    <p:cSldViewPr snapToGrid="0" snapToObjects="1">
      <p:cViewPr varScale="1">
        <p:scale>
          <a:sx n="65" d="100"/>
          <a:sy n="65" d="100"/>
        </p:scale>
        <p:origin x="48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6D2DF-6710-450B-87D0-5C432920D0AB}" type="doc">
      <dgm:prSet loTypeId="urn:microsoft.com/office/officeart/2005/8/layout/hierarchy4" loCatId="hierarchy" qsTypeId="urn:microsoft.com/office/officeart/2005/8/quickstyle/simple1" qsCatId="simple" csTypeId="urn:microsoft.com/office/officeart/2005/8/colors/accent0_3" csCatId="mainScheme" phldr="1"/>
      <dgm:spPr/>
      <dgm:t>
        <a:bodyPr/>
        <a:lstStyle/>
        <a:p>
          <a:endParaRPr lang="pt-BR"/>
        </a:p>
      </dgm:t>
    </dgm:pt>
    <dgm:pt modelId="{08DF0C8A-9055-48A7-B8BD-141076BD8380}">
      <dgm:prSet custT="1"/>
      <dgm:spPr>
        <a:solidFill>
          <a:schemeClr val="accent5">
            <a:lumMod val="20000"/>
            <a:lumOff val="80000"/>
          </a:schemeClr>
        </a:solidFill>
      </dgm:spPr>
      <dgm:t>
        <a:bodyPr/>
        <a:lstStyle/>
        <a:p>
          <a:pPr rtl="0"/>
          <a:r>
            <a:rPr lang="en-US" sz="1800" b="1" dirty="0" smtClean="0">
              <a:solidFill>
                <a:schemeClr val="tx2">
                  <a:lumMod val="75000"/>
                </a:schemeClr>
              </a:solidFill>
            </a:rPr>
            <a:t>Clinical engineering without management software;</a:t>
          </a:r>
          <a:endParaRPr lang="pt-BR" sz="1800" b="1" dirty="0">
            <a:solidFill>
              <a:schemeClr val="tx2">
                <a:lumMod val="75000"/>
              </a:schemeClr>
            </a:solidFill>
          </a:endParaRPr>
        </a:p>
      </dgm:t>
    </dgm:pt>
    <dgm:pt modelId="{1EA271DB-01A2-4A7F-A0C0-A75716A44061}" type="parTrans" cxnId="{EFC26643-C65D-4972-8381-70CEF68AA17D}">
      <dgm:prSet/>
      <dgm:spPr/>
      <dgm:t>
        <a:bodyPr/>
        <a:lstStyle/>
        <a:p>
          <a:endParaRPr lang="pt-BR" sz="2800"/>
        </a:p>
      </dgm:t>
    </dgm:pt>
    <dgm:pt modelId="{08E164B9-D062-43D0-B392-43ADBF79D360}" type="sibTrans" cxnId="{EFC26643-C65D-4972-8381-70CEF68AA17D}">
      <dgm:prSet/>
      <dgm:spPr/>
      <dgm:t>
        <a:bodyPr/>
        <a:lstStyle/>
        <a:p>
          <a:endParaRPr lang="pt-BR" sz="2800"/>
        </a:p>
      </dgm:t>
    </dgm:pt>
    <dgm:pt modelId="{82C8847C-0F3C-460D-A646-85B7A0E105F5}">
      <dgm:prSet custT="1"/>
      <dgm:spPr>
        <a:solidFill>
          <a:schemeClr val="accent5">
            <a:lumMod val="20000"/>
            <a:lumOff val="80000"/>
          </a:schemeClr>
        </a:solidFill>
      </dgm:spPr>
      <dgm:t>
        <a:bodyPr/>
        <a:lstStyle/>
        <a:p>
          <a:pPr rtl="0"/>
          <a:r>
            <a:rPr lang="en-US" sz="1800" b="1" smtClean="0">
              <a:solidFill>
                <a:schemeClr val="tx2">
                  <a:lumMod val="75000"/>
                </a:schemeClr>
              </a:solidFill>
            </a:rPr>
            <a:t>Reduced teams;</a:t>
          </a:r>
          <a:endParaRPr lang="pt-BR" sz="1800" b="1">
            <a:solidFill>
              <a:schemeClr val="tx2">
                <a:lumMod val="75000"/>
              </a:schemeClr>
            </a:solidFill>
          </a:endParaRPr>
        </a:p>
      </dgm:t>
    </dgm:pt>
    <dgm:pt modelId="{2E129C72-27BF-42B9-9B76-E796DC505DBD}" type="parTrans" cxnId="{3C408EE2-8312-4A0A-B5F9-3CA308A23720}">
      <dgm:prSet/>
      <dgm:spPr/>
      <dgm:t>
        <a:bodyPr/>
        <a:lstStyle/>
        <a:p>
          <a:endParaRPr lang="pt-BR" sz="2800"/>
        </a:p>
      </dgm:t>
    </dgm:pt>
    <dgm:pt modelId="{7C69CC2C-5419-4AC2-8B1B-5ED5ABFD96E3}" type="sibTrans" cxnId="{3C408EE2-8312-4A0A-B5F9-3CA308A23720}">
      <dgm:prSet/>
      <dgm:spPr/>
      <dgm:t>
        <a:bodyPr/>
        <a:lstStyle/>
        <a:p>
          <a:endParaRPr lang="pt-BR" sz="2800"/>
        </a:p>
      </dgm:t>
    </dgm:pt>
    <dgm:pt modelId="{5AC18281-7C79-40FD-9F45-6F8B60EC02DA}">
      <dgm:prSet custT="1"/>
      <dgm:spPr>
        <a:solidFill>
          <a:schemeClr val="accent5">
            <a:lumMod val="20000"/>
            <a:lumOff val="80000"/>
          </a:schemeClr>
        </a:solidFill>
      </dgm:spPr>
      <dgm:t>
        <a:bodyPr/>
        <a:lstStyle/>
        <a:p>
          <a:pPr rtl="0"/>
          <a:r>
            <a:rPr lang="en-US" sz="1800" b="1" dirty="0" smtClean="0">
              <a:solidFill>
                <a:schemeClr val="tx2">
                  <a:lumMod val="75000"/>
                </a:schemeClr>
              </a:solidFill>
            </a:rPr>
            <a:t>Apprehensive teams with consulting;</a:t>
          </a:r>
          <a:endParaRPr lang="pt-BR" sz="1800" b="1" dirty="0">
            <a:solidFill>
              <a:schemeClr val="tx2">
                <a:lumMod val="75000"/>
              </a:schemeClr>
            </a:solidFill>
          </a:endParaRPr>
        </a:p>
      </dgm:t>
    </dgm:pt>
    <dgm:pt modelId="{9C1655A5-741E-4230-9F8A-A3B25020A154}" type="parTrans" cxnId="{EF71965F-6CE5-49A9-B06F-B9E494E95183}">
      <dgm:prSet/>
      <dgm:spPr/>
      <dgm:t>
        <a:bodyPr/>
        <a:lstStyle/>
        <a:p>
          <a:endParaRPr lang="pt-BR" sz="2800"/>
        </a:p>
      </dgm:t>
    </dgm:pt>
    <dgm:pt modelId="{60E13361-943E-42A5-BE80-BF7D20DDD7FF}" type="sibTrans" cxnId="{EF71965F-6CE5-49A9-B06F-B9E494E95183}">
      <dgm:prSet/>
      <dgm:spPr/>
      <dgm:t>
        <a:bodyPr/>
        <a:lstStyle/>
        <a:p>
          <a:endParaRPr lang="pt-BR" sz="2800"/>
        </a:p>
      </dgm:t>
    </dgm:pt>
    <dgm:pt modelId="{5CED6C24-B202-44DC-AFB0-AFC2EA97ED3E}">
      <dgm:prSet custT="1"/>
      <dgm:spPr>
        <a:solidFill>
          <a:schemeClr val="accent5">
            <a:lumMod val="20000"/>
            <a:lumOff val="80000"/>
          </a:schemeClr>
        </a:solidFill>
      </dgm:spPr>
      <dgm:t>
        <a:bodyPr/>
        <a:lstStyle/>
        <a:p>
          <a:pPr rtl="0"/>
          <a:r>
            <a:rPr lang="en-US" sz="1800" b="1" dirty="0" smtClean="0">
              <a:solidFill>
                <a:schemeClr val="tx2">
                  <a:lumMod val="75000"/>
                </a:schemeClr>
              </a:solidFill>
            </a:rPr>
            <a:t>Difficulties in eating, distance between cities, hospital, center, transport;</a:t>
          </a:r>
          <a:endParaRPr lang="pt-BR" sz="1800" b="1" dirty="0">
            <a:solidFill>
              <a:schemeClr val="tx2">
                <a:lumMod val="75000"/>
              </a:schemeClr>
            </a:solidFill>
          </a:endParaRPr>
        </a:p>
      </dgm:t>
    </dgm:pt>
    <dgm:pt modelId="{17725FCF-AD98-434B-B1EB-80869EBD730F}" type="parTrans" cxnId="{B1A37E81-5860-4150-8CE5-895E8AC68F41}">
      <dgm:prSet/>
      <dgm:spPr/>
      <dgm:t>
        <a:bodyPr/>
        <a:lstStyle/>
        <a:p>
          <a:endParaRPr lang="pt-BR" sz="2800"/>
        </a:p>
      </dgm:t>
    </dgm:pt>
    <dgm:pt modelId="{4E7C6AE7-DEFE-4D54-B937-3624A699BA1E}" type="sibTrans" cxnId="{B1A37E81-5860-4150-8CE5-895E8AC68F41}">
      <dgm:prSet/>
      <dgm:spPr/>
      <dgm:t>
        <a:bodyPr/>
        <a:lstStyle/>
        <a:p>
          <a:endParaRPr lang="pt-BR" sz="2800"/>
        </a:p>
      </dgm:t>
    </dgm:pt>
    <dgm:pt modelId="{48053E10-B7B1-44B6-97CC-C82B52A9B2B3}">
      <dgm:prSet custT="1"/>
      <dgm:spPr>
        <a:solidFill>
          <a:schemeClr val="accent5">
            <a:lumMod val="20000"/>
            <a:lumOff val="80000"/>
          </a:schemeClr>
        </a:solidFill>
      </dgm:spPr>
      <dgm:t>
        <a:bodyPr/>
        <a:lstStyle/>
        <a:p>
          <a:pPr rtl="0"/>
          <a:r>
            <a:rPr lang="en-US" sz="1800" b="1" dirty="0" smtClean="0">
              <a:solidFill>
                <a:schemeClr val="tx2">
                  <a:lumMod val="75000"/>
                </a:schemeClr>
              </a:solidFill>
            </a:rPr>
            <a:t>Poor infrastructure conditions in some places</a:t>
          </a:r>
          <a:endParaRPr lang="pt-BR" sz="1800" b="1" dirty="0">
            <a:solidFill>
              <a:schemeClr val="tx2">
                <a:lumMod val="75000"/>
              </a:schemeClr>
            </a:solidFill>
          </a:endParaRPr>
        </a:p>
      </dgm:t>
    </dgm:pt>
    <dgm:pt modelId="{F213241D-783B-4AAE-B2A0-08F6E66B67E1}" type="parTrans" cxnId="{084FB639-B61C-4C09-A2D5-DB2EE1C7D09D}">
      <dgm:prSet/>
      <dgm:spPr/>
      <dgm:t>
        <a:bodyPr/>
        <a:lstStyle/>
        <a:p>
          <a:endParaRPr lang="pt-BR" sz="2800"/>
        </a:p>
      </dgm:t>
    </dgm:pt>
    <dgm:pt modelId="{8BB91FC8-EB76-493F-8F1D-469359C60F17}" type="sibTrans" cxnId="{084FB639-B61C-4C09-A2D5-DB2EE1C7D09D}">
      <dgm:prSet/>
      <dgm:spPr/>
      <dgm:t>
        <a:bodyPr/>
        <a:lstStyle/>
        <a:p>
          <a:endParaRPr lang="pt-BR" sz="2800"/>
        </a:p>
      </dgm:t>
    </dgm:pt>
    <dgm:pt modelId="{CFF6D601-7E13-4E0D-9E13-2C123218E064}">
      <dgm:prSet custT="1"/>
      <dgm:spPr>
        <a:solidFill>
          <a:schemeClr val="accent5">
            <a:lumMod val="20000"/>
            <a:lumOff val="80000"/>
          </a:schemeClr>
        </a:solidFill>
      </dgm:spPr>
      <dgm:t>
        <a:bodyPr/>
        <a:lstStyle/>
        <a:p>
          <a:r>
            <a:rPr lang="en-US" sz="1800" b="1" dirty="0" smtClean="0">
              <a:solidFill>
                <a:schemeClr val="tx2">
                  <a:lumMod val="75000"/>
                </a:schemeClr>
              </a:solidFill>
            </a:rPr>
            <a:t>Bureaucracy and delay to repair </a:t>
          </a:r>
          <a:r>
            <a:rPr lang="en-US" sz="1800" b="1" dirty="0" err="1" smtClean="0">
              <a:solidFill>
                <a:schemeClr val="tx2">
                  <a:lumMod val="75000"/>
                </a:schemeClr>
              </a:solidFill>
            </a:rPr>
            <a:t>equipments</a:t>
          </a:r>
          <a:endParaRPr lang="pt-BR" sz="1800" b="1" dirty="0">
            <a:solidFill>
              <a:schemeClr val="tx2">
                <a:lumMod val="75000"/>
              </a:schemeClr>
            </a:solidFill>
          </a:endParaRPr>
        </a:p>
      </dgm:t>
    </dgm:pt>
    <dgm:pt modelId="{B5DF760D-829F-4C69-8B3A-B96575ABF8F0}" type="parTrans" cxnId="{39424D94-84FB-434F-B209-3769194D7892}">
      <dgm:prSet/>
      <dgm:spPr/>
      <dgm:t>
        <a:bodyPr/>
        <a:lstStyle/>
        <a:p>
          <a:endParaRPr lang="pt-BR"/>
        </a:p>
      </dgm:t>
    </dgm:pt>
    <dgm:pt modelId="{D4618627-264E-4F57-8308-A2642A18690E}" type="sibTrans" cxnId="{39424D94-84FB-434F-B209-3769194D7892}">
      <dgm:prSet/>
      <dgm:spPr/>
      <dgm:t>
        <a:bodyPr/>
        <a:lstStyle/>
        <a:p>
          <a:endParaRPr lang="pt-BR"/>
        </a:p>
      </dgm:t>
    </dgm:pt>
    <dgm:pt modelId="{905081E0-AC04-43FE-8FC9-B562B4214260}" type="pres">
      <dgm:prSet presAssocID="{8886D2DF-6710-450B-87D0-5C432920D0AB}" presName="Name0" presStyleCnt="0">
        <dgm:presLayoutVars>
          <dgm:chPref val="1"/>
          <dgm:dir/>
          <dgm:animOne val="branch"/>
          <dgm:animLvl val="lvl"/>
          <dgm:resizeHandles/>
        </dgm:presLayoutVars>
      </dgm:prSet>
      <dgm:spPr/>
      <dgm:t>
        <a:bodyPr/>
        <a:lstStyle/>
        <a:p>
          <a:endParaRPr lang="pt-BR"/>
        </a:p>
      </dgm:t>
    </dgm:pt>
    <dgm:pt modelId="{929CC733-1436-4D0C-811D-35F14298DD02}" type="pres">
      <dgm:prSet presAssocID="{08DF0C8A-9055-48A7-B8BD-141076BD8380}" presName="vertOne" presStyleCnt="0"/>
      <dgm:spPr/>
    </dgm:pt>
    <dgm:pt modelId="{52D77F3E-A98C-4B82-A2F5-4190E3C302CF}" type="pres">
      <dgm:prSet presAssocID="{08DF0C8A-9055-48A7-B8BD-141076BD8380}" presName="txOne" presStyleLbl="node0" presStyleIdx="0" presStyleCnt="6">
        <dgm:presLayoutVars>
          <dgm:chPref val="3"/>
        </dgm:presLayoutVars>
      </dgm:prSet>
      <dgm:spPr/>
      <dgm:t>
        <a:bodyPr/>
        <a:lstStyle/>
        <a:p>
          <a:endParaRPr lang="pt-BR"/>
        </a:p>
      </dgm:t>
    </dgm:pt>
    <dgm:pt modelId="{62F4922E-6DCC-4DB4-8549-DC6F20FB67DF}" type="pres">
      <dgm:prSet presAssocID="{08DF0C8A-9055-48A7-B8BD-141076BD8380}" presName="horzOne" presStyleCnt="0"/>
      <dgm:spPr/>
    </dgm:pt>
    <dgm:pt modelId="{49009A52-8510-45B2-8245-8E2BBFCC0C51}" type="pres">
      <dgm:prSet presAssocID="{08E164B9-D062-43D0-B392-43ADBF79D360}" presName="sibSpaceOne" presStyleCnt="0"/>
      <dgm:spPr/>
    </dgm:pt>
    <dgm:pt modelId="{393E85F0-C55B-42E4-8851-2A12F52ED95C}" type="pres">
      <dgm:prSet presAssocID="{82C8847C-0F3C-460D-A646-85B7A0E105F5}" presName="vertOne" presStyleCnt="0"/>
      <dgm:spPr/>
    </dgm:pt>
    <dgm:pt modelId="{E5A5850A-F798-4AFD-B5B4-A1A1C7D15BB2}" type="pres">
      <dgm:prSet presAssocID="{82C8847C-0F3C-460D-A646-85B7A0E105F5}" presName="txOne" presStyleLbl="node0" presStyleIdx="1" presStyleCnt="6">
        <dgm:presLayoutVars>
          <dgm:chPref val="3"/>
        </dgm:presLayoutVars>
      </dgm:prSet>
      <dgm:spPr/>
      <dgm:t>
        <a:bodyPr/>
        <a:lstStyle/>
        <a:p>
          <a:endParaRPr lang="pt-BR"/>
        </a:p>
      </dgm:t>
    </dgm:pt>
    <dgm:pt modelId="{AEE118F8-EC91-4054-9B3C-8EC42063B814}" type="pres">
      <dgm:prSet presAssocID="{82C8847C-0F3C-460D-A646-85B7A0E105F5}" presName="horzOne" presStyleCnt="0"/>
      <dgm:spPr/>
    </dgm:pt>
    <dgm:pt modelId="{F54E0276-5D86-461E-8C2D-89E040C322D2}" type="pres">
      <dgm:prSet presAssocID="{7C69CC2C-5419-4AC2-8B1B-5ED5ABFD96E3}" presName="sibSpaceOne" presStyleCnt="0"/>
      <dgm:spPr/>
    </dgm:pt>
    <dgm:pt modelId="{5B158FD5-F610-4218-8E2A-ED5392C4F289}" type="pres">
      <dgm:prSet presAssocID="{5AC18281-7C79-40FD-9F45-6F8B60EC02DA}" presName="vertOne" presStyleCnt="0"/>
      <dgm:spPr/>
    </dgm:pt>
    <dgm:pt modelId="{CCB34911-9AD3-4057-8CFB-000360CE52D3}" type="pres">
      <dgm:prSet presAssocID="{5AC18281-7C79-40FD-9F45-6F8B60EC02DA}" presName="txOne" presStyleLbl="node0" presStyleIdx="2" presStyleCnt="6">
        <dgm:presLayoutVars>
          <dgm:chPref val="3"/>
        </dgm:presLayoutVars>
      </dgm:prSet>
      <dgm:spPr/>
      <dgm:t>
        <a:bodyPr/>
        <a:lstStyle/>
        <a:p>
          <a:endParaRPr lang="pt-BR"/>
        </a:p>
      </dgm:t>
    </dgm:pt>
    <dgm:pt modelId="{C364E6EE-4E43-4292-876B-508764160743}" type="pres">
      <dgm:prSet presAssocID="{5AC18281-7C79-40FD-9F45-6F8B60EC02DA}" presName="horzOne" presStyleCnt="0"/>
      <dgm:spPr/>
    </dgm:pt>
    <dgm:pt modelId="{2C79D154-125A-4F96-9FFE-2306036C95EF}" type="pres">
      <dgm:prSet presAssocID="{60E13361-943E-42A5-BE80-BF7D20DDD7FF}" presName="sibSpaceOne" presStyleCnt="0"/>
      <dgm:spPr/>
    </dgm:pt>
    <dgm:pt modelId="{1314C094-25A0-49DA-963E-F9F6C6A896FA}" type="pres">
      <dgm:prSet presAssocID="{5CED6C24-B202-44DC-AFB0-AFC2EA97ED3E}" presName="vertOne" presStyleCnt="0"/>
      <dgm:spPr/>
    </dgm:pt>
    <dgm:pt modelId="{EAB012B6-4693-422E-BAEF-16B5216D378D}" type="pres">
      <dgm:prSet presAssocID="{5CED6C24-B202-44DC-AFB0-AFC2EA97ED3E}" presName="txOne" presStyleLbl="node0" presStyleIdx="3" presStyleCnt="6">
        <dgm:presLayoutVars>
          <dgm:chPref val="3"/>
        </dgm:presLayoutVars>
      </dgm:prSet>
      <dgm:spPr/>
      <dgm:t>
        <a:bodyPr/>
        <a:lstStyle/>
        <a:p>
          <a:endParaRPr lang="pt-BR"/>
        </a:p>
      </dgm:t>
    </dgm:pt>
    <dgm:pt modelId="{3BFDD7C0-3B75-4A12-8383-D1A4B2750F78}" type="pres">
      <dgm:prSet presAssocID="{5CED6C24-B202-44DC-AFB0-AFC2EA97ED3E}" presName="horzOne" presStyleCnt="0"/>
      <dgm:spPr/>
    </dgm:pt>
    <dgm:pt modelId="{5D5FEFE8-F74B-45F7-B8B1-D7369DFA7D43}" type="pres">
      <dgm:prSet presAssocID="{4E7C6AE7-DEFE-4D54-B937-3624A699BA1E}" presName="sibSpaceOne" presStyleCnt="0"/>
      <dgm:spPr/>
    </dgm:pt>
    <dgm:pt modelId="{6E57CC88-502E-49D8-8E61-BA1E9A4EA571}" type="pres">
      <dgm:prSet presAssocID="{48053E10-B7B1-44B6-97CC-C82B52A9B2B3}" presName="vertOne" presStyleCnt="0"/>
      <dgm:spPr/>
    </dgm:pt>
    <dgm:pt modelId="{F8AF6E31-F9CF-4918-BDD3-1642DAEB7A43}" type="pres">
      <dgm:prSet presAssocID="{48053E10-B7B1-44B6-97CC-C82B52A9B2B3}" presName="txOne" presStyleLbl="node0" presStyleIdx="4" presStyleCnt="6">
        <dgm:presLayoutVars>
          <dgm:chPref val="3"/>
        </dgm:presLayoutVars>
      </dgm:prSet>
      <dgm:spPr/>
      <dgm:t>
        <a:bodyPr/>
        <a:lstStyle/>
        <a:p>
          <a:endParaRPr lang="pt-BR"/>
        </a:p>
      </dgm:t>
    </dgm:pt>
    <dgm:pt modelId="{00CB65F7-4CC3-445B-9F40-1B47CF3EAC9D}" type="pres">
      <dgm:prSet presAssocID="{48053E10-B7B1-44B6-97CC-C82B52A9B2B3}" presName="horzOne" presStyleCnt="0"/>
      <dgm:spPr/>
    </dgm:pt>
    <dgm:pt modelId="{1574DD80-D521-4F32-87D3-125E2A6A8F61}" type="pres">
      <dgm:prSet presAssocID="{8BB91FC8-EB76-493F-8F1D-469359C60F17}" presName="sibSpaceOne" presStyleCnt="0"/>
      <dgm:spPr/>
    </dgm:pt>
    <dgm:pt modelId="{FAE3E534-A38A-47DF-A2E1-ACC0EC31A837}" type="pres">
      <dgm:prSet presAssocID="{CFF6D601-7E13-4E0D-9E13-2C123218E064}" presName="vertOne" presStyleCnt="0"/>
      <dgm:spPr/>
    </dgm:pt>
    <dgm:pt modelId="{0B11F5AC-1B98-420C-8A34-5DB55533597E}" type="pres">
      <dgm:prSet presAssocID="{CFF6D601-7E13-4E0D-9E13-2C123218E064}" presName="txOne" presStyleLbl="node0" presStyleIdx="5" presStyleCnt="6">
        <dgm:presLayoutVars>
          <dgm:chPref val="3"/>
        </dgm:presLayoutVars>
      </dgm:prSet>
      <dgm:spPr/>
      <dgm:t>
        <a:bodyPr/>
        <a:lstStyle/>
        <a:p>
          <a:endParaRPr lang="pt-BR"/>
        </a:p>
      </dgm:t>
    </dgm:pt>
    <dgm:pt modelId="{DB1DD05B-917C-49E4-B230-0CEA744EEBF6}" type="pres">
      <dgm:prSet presAssocID="{CFF6D601-7E13-4E0D-9E13-2C123218E064}" presName="horzOne" presStyleCnt="0"/>
      <dgm:spPr/>
    </dgm:pt>
  </dgm:ptLst>
  <dgm:cxnLst>
    <dgm:cxn modelId="{39424D94-84FB-434F-B209-3769194D7892}" srcId="{8886D2DF-6710-450B-87D0-5C432920D0AB}" destId="{CFF6D601-7E13-4E0D-9E13-2C123218E064}" srcOrd="5" destOrd="0" parTransId="{B5DF760D-829F-4C69-8B3A-B96575ABF8F0}" sibTransId="{D4618627-264E-4F57-8308-A2642A18690E}"/>
    <dgm:cxn modelId="{EFC26643-C65D-4972-8381-70CEF68AA17D}" srcId="{8886D2DF-6710-450B-87D0-5C432920D0AB}" destId="{08DF0C8A-9055-48A7-B8BD-141076BD8380}" srcOrd="0" destOrd="0" parTransId="{1EA271DB-01A2-4A7F-A0C0-A75716A44061}" sibTransId="{08E164B9-D062-43D0-B392-43ADBF79D360}"/>
    <dgm:cxn modelId="{EF71965F-6CE5-49A9-B06F-B9E494E95183}" srcId="{8886D2DF-6710-450B-87D0-5C432920D0AB}" destId="{5AC18281-7C79-40FD-9F45-6F8B60EC02DA}" srcOrd="2" destOrd="0" parTransId="{9C1655A5-741E-4230-9F8A-A3B25020A154}" sibTransId="{60E13361-943E-42A5-BE80-BF7D20DDD7FF}"/>
    <dgm:cxn modelId="{7160A598-5845-4DF6-8847-3FD9D6A277E0}" type="presOf" srcId="{08DF0C8A-9055-48A7-B8BD-141076BD8380}" destId="{52D77F3E-A98C-4B82-A2F5-4190E3C302CF}" srcOrd="0" destOrd="0" presId="urn:microsoft.com/office/officeart/2005/8/layout/hierarchy4"/>
    <dgm:cxn modelId="{3EF747F1-515B-42C6-8B6E-7C537C9E3A1B}" type="presOf" srcId="{8886D2DF-6710-450B-87D0-5C432920D0AB}" destId="{905081E0-AC04-43FE-8FC9-B562B4214260}" srcOrd="0" destOrd="0" presId="urn:microsoft.com/office/officeart/2005/8/layout/hierarchy4"/>
    <dgm:cxn modelId="{BE5011BA-1F96-4D46-AEB4-71B8157207A7}" type="presOf" srcId="{48053E10-B7B1-44B6-97CC-C82B52A9B2B3}" destId="{F8AF6E31-F9CF-4918-BDD3-1642DAEB7A43}" srcOrd="0" destOrd="0" presId="urn:microsoft.com/office/officeart/2005/8/layout/hierarchy4"/>
    <dgm:cxn modelId="{9D1C1900-247E-4A92-A1DA-5240897DFA0B}" type="presOf" srcId="{CFF6D601-7E13-4E0D-9E13-2C123218E064}" destId="{0B11F5AC-1B98-420C-8A34-5DB55533597E}" srcOrd="0" destOrd="0" presId="urn:microsoft.com/office/officeart/2005/8/layout/hierarchy4"/>
    <dgm:cxn modelId="{B1A37E81-5860-4150-8CE5-895E8AC68F41}" srcId="{8886D2DF-6710-450B-87D0-5C432920D0AB}" destId="{5CED6C24-B202-44DC-AFB0-AFC2EA97ED3E}" srcOrd="3" destOrd="0" parTransId="{17725FCF-AD98-434B-B1EB-80869EBD730F}" sibTransId="{4E7C6AE7-DEFE-4D54-B937-3624A699BA1E}"/>
    <dgm:cxn modelId="{C3E8E84B-AB3A-4D05-90A2-83FA1E9BB98C}" type="presOf" srcId="{5AC18281-7C79-40FD-9F45-6F8B60EC02DA}" destId="{CCB34911-9AD3-4057-8CFB-000360CE52D3}" srcOrd="0" destOrd="0" presId="urn:microsoft.com/office/officeart/2005/8/layout/hierarchy4"/>
    <dgm:cxn modelId="{919E8971-0CC5-4846-828F-5DF2F9D95252}" type="presOf" srcId="{5CED6C24-B202-44DC-AFB0-AFC2EA97ED3E}" destId="{EAB012B6-4693-422E-BAEF-16B5216D378D}" srcOrd="0" destOrd="0" presId="urn:microsoft.com/office/officeart/2005/8/layout/hierarchy4"/>
    <dgm:cxn modelId="{81D4A5B5-CBCC-44F8-AF6B-3C20D431081B}" type="presOf" srcId="{82C8847C-0F3C-460D-A646-85B7A0E105F5}" destId="{E5A5850A-F798-4AFD-B5B4-A1A1C7D15BB2}" srcOrd="0" destOrd="0" presId="urn:microsoft.com/office/officeart/2005/8/layout/hierarchy4"/>
    <dgm:cxn modelId="{3C408EE2-8312-4A0A-B5F9-3CA308A23720}" srcId="{8886D2DF-6710-450B-87D0-5C432920D0AB}" destId="{82C8847C-0F3C-460D-A646-85B7A0E105F5}" srcOrd="1" destOrd="0" parTransId="{2E129C72-27BF-42B9-9B76-E796DC505DBD}" sibTransId="{7C69CC2C-5419-4AC2-8B1B-5ED5ABFD96E3}"/>
    <dgm:cxn modelId="{084FB639-B61C-4C09-A2D5-DB2EE1C7D09D}" srcId="{8886D2DF-6710-450B-87D0-5C432920D0AB}" destId="{48053E10-B7B1-44B6-97CC-C82B52A9B2B3}" srcOrd="4" destOrd="0" parTransId="{F213241D-783B-4AAE-B2A0-08F6E66B67E1}" sibTransId="{8BB91FC8-EB76-493F-8F1D-469359C60F17}"/>
    <dgm:cxn modelId="{9060D3EB-1FDF-4EA3-B19F-FD1656C5B5E4}" type="presParOf" srcId="{905081E0-AC04-43FE-8FC9-B562B4214260}" destId="{929CC733-1436-4D0C-811D-35F14298DD02}" srcOrd="0" destOrd="0" presId="urn:microsoft.com/office/officeart/2005/8/layout/hierarchy4"/>
    <dgm:cxn modelId="{46417EC4-E458-4514-9CE0-FA5EC82B87CE}" type="presParOf" srcId="{929CC733-1436-4D0C-811D-35F14298DD02}" destId="{52D77F3E-A98C-4B82-A2F5-4190E3C302CF}" srcOrd="0" destOrd="0" presId="urn:microsoft.com/office/officeart/2005/8/layout/hierarchy4"/>
    <dgm:cxn modelId="{32211FE9-32C4-4662-98E0-91603FBEF2FF}" type="presParOf" srcId="{929CC733-1436-4D0C-811D-35F14298DD02}" destId="{62F4922E-6DCC-4DB4-8549-DC6F20FB67DF}" srcOrd="1" destOrd="0" presId="urn:microsoft.com/office/officeart/2005/8/layout/hierarchy4"/>
    <dgm:cxn modelId="{774F79B5-951B-4A19-93F2-38CE4F3E3281}" type="presParOf" srcId="{905081E0-AC04-43FE-8FC9-B562B4214260}" destId="{49009A52-8510-45B2-8245-8E2BBFCC0C51}" srcOrd="1" destOrd="0" presId="urn:microsoft.com/office/officeart/2005/8/layout/hierarchy4"/>
    <dgm:cxn modelId="{82FE21F5-E454-4B56-9C63-CAD7415F0F0D}" type="presParOf" srcId="{905081E0-AC04-43FE-8FC9-B562B4214260}" destId="{393E85F0-C55B-42E4-8851-2A12F52ED95C}" srcOrd="2" destOrd="0" presId="urn:microsoft.com/office/officeart/2005/8/layout/hierarchy4"/>
    <dgm:cxn modelId="{B0ED7612-D410-4678-A0A1-E9735498140F}" type="presParOf" srcId="{393E85F0-C55B-42E4-8851-2A12F52ED95C}" destId="{E5A5850A-F798-4AFD-B5B4-A1A1C7D15BB2}" srcOrd="0" destOrd="0" presId="urn:microsoft.com/office/officeart/2005/8/layout/hierarchy4"/>
    <dgm:cxn modelId="{EB419E4A-34C4-4542-B47D-94FFC365DF4E}" type="presParOf" srcId="{393E85F0-C55B-42E4-8851-2A12F52ED95C}" destId="{AEE118F8-EC91-4054-9B3C-8EC42063B814}" srcOrd="1" destOrd="0" presId="urn:microsoft.com/office/officeart/2005/8/layout/hierarchy4"/>
    <dgm:cxn modelId="{2FFADD20-1864-4843-8CBB-B980706A307B}" type="presParOf" srcId="{905081E0-AC04-43FE-8FC9-B562B4214260}" destId="{F54E0276-5D86-461E-8C2D-89E040C322D2}" srcOrd="3" destOrd="0" presId="urn:microsoft.com/office/officeart/2005/8/layout/hierarchy4"/>
    <dgm:cxn modelId="{0DCB5EC4-77DC-4811-9ABE-17D227D0FC9B}" type="presParOf" srcId="{905081E0-AC04-43FE-8FC9-B562B4214260}" destId="{5B158FD5-F610-4218-8E2A-ED5392C4F289}" srcOrd="4" destOrd="0" presId="urn:microsoft.com/office/officeart/2005/8/layout/hierarchy4"/>
    <dgm:cxn modelId="{48C51950-4689-45BB-86AC-ADA6E0B492D7}" type="presParOf" srcId="{5B158FD5-F610-4218-8E2A-ED5392C4F289}" destId="{CCB34911-9AD3-4057-8CFB-000360CE52D3}" srcOrd="0" destOrd="0" presId="urn:microsoft.com/office/officeart/2005/8/layout/hierarchy4"/>
    <dgm:cxn modelId="{72035B81-87FA-4F2F-A8E9-DD580F397B4C}" type="presParOf" srcId="{5B158FD5-F610-4218-8E2A-ED5392C4F289}" destId="{C364E6EE-4E43-4292-876B-508764160743}" srcOrd="1" destOrd="0" presId="urn:microsoft.com/office/officeart/2005/8/layout/hierarchy4"/>
    <dgm:cxn modelId="{67F3698F-AF5F-4ADB-9086-C12FE090729E}" type="presParOf" srcId="{905081E0-AC04-43FE-8FC9-B562B4214260}" destId="{2C79D154-125A-4F96-9FFE-2306036C95EF}" srcOrd="5" destOrd="0" presId="urn:microsoft.com/office/officeart/2005/8/layout/hierarchy4"/>
    <dgm:cxn modelId="{68357B69-83D5-4B51-B93D-0CF324BA973E}" type="presParOf" srcId="{905081E0-AC04-43FE-8FC9-B562B4214260}" destId="{1314C094-25A0-49DA-963E-F9F6C6A896FA}" srcOrd="6" destOrd="0" presId="urn:microsoft.com/office/officeart/2005/8/layout/hierarchy4"/>
    <dgm:cxn modelId="{3CE798AD-5CF2-4B23-BC7B-CA04141C13FF}" type="presParOf" srcId="{1314C094-25A0-49DA-963E-F9F6C6A896FA}" destId="{EAB012B6-4693-422E-BAEF-16B5216D378D}" srcOrd="0" destOrd="0" presId="urn:microsoft.com/office/officeart/2005/8/layout/hierarchy4"/>
    <dgm:cxn modelId="{F4C840E6-D208-46D5-BC1E-602B417FDBA9}" type="presParOf" srcId="{1314C094-25A0-49DA-963E-F9F6C6A896FA}" destId="{3BFDD7C0-3B75-4A12-8383-D1A4B2750F78}" srcOrd="1" destOrd="0" presId="urn:microsoft.com/office/officeart/2005/8/layout/hierarchy4"/>
    <dgm:cxn modelId="{0906C500-475C-42B1-A9BC-FC35FDDC86B4}" type="presParOf" srcId="{905081E0-AC04-43FE-8FC9-B562B4214260}" destId="{5D5FEFE8-F74B-45F7-B8B1-D7369DFA7D43}" srcOrd="7" destOrd="0" presId="urn:microsoft.com/office/officeart/2005/8/layout/hierarchy4"/>
    <dgm:cxn modelId="{5E70AD3D-D965-4901-8072-64842D264654}" type="presParOf" srcId="{905081E0-AC04-43FE-8FC9-B562B4214260}" destId="{6E57CC88-502E-49D8-8E61-BA1E9A4EA571}" srcOrd="8" destOrd="0" presId="urn:microsoft.com/office/officeart/2005/8/layout/hierarchy4"/>
    <dgm:cxn modelId="{FA7C64F4-ED40-4BFE-9107-E8D60073D181}" type="presParOf" srcId="{6E57CC88-502E-49D8-8E61-BA1E9A4EA571}" destId="{F8AF6E31-F9CF-4918-BDD3-1642DAEB7A43}" srcOrd="0" destOrd="0" presId="urn:microsoft.com/office/officeart/2005/8/layout/hierarchy4"/>
    <dgm:cxn modelId="{C8D7A469-2734-4086-B786-BE687D1B3C0D}" type="presParOf" srcId="{6E57CC88-502E-49D8-8E61-BA1E9A4EA571}" destId="{00CB65F7-4CC3-445B-9F40-1B47CF3EAC9D}" srcOrd="1" destOrd="0" presId="urn:microsoft.com/office/officeart/2005/8/layout/hierarchy4"/>
    <dgm:cxn modelId="{93A14D8C-6E4D-4D8F-8AF8-D58FA9221AC6}" type="presParOf" srcId="{905081E0-AC04-43FE-8FC9-B562B4214260}" destId="{1574DD80-D521-4F32-87D3-125E2A6A8F61}" srcOrd="9" destOrd="0" presId="urn:microsoft.com/office/officeart/2005/8/layout/hierarchy4"/>
    <dgm:cxn modelId="{A8EC65F0-5FCE-454E-9AA0-E3F19B293429}" type="presParOf" srcId="{905081E0-AC04-43FE-8FC9-B562B4214260}" destId="{FAE3E534-A38A-47DF-A2E1-ACC0EC31A837}" srcOrd="10" destOrd="0" presId="urn:microsoft.com/office/officeart/2005/8/layout/hierarchy4"/>
    <dgm:cxn modelId="{404BB6F9-D6DA-4178-9397-4A8ACE3570C3}" type="presParOf" srcId="{FAE3E534-A38A-47DF-A2E1-ACC0EC31A837}" destId="{0B11F5AC-1B98-420C-8A34-5DB55533597E}" srcOrd="0" destOrd="0" presId="urn:microsoft.com/office/officeart/2005/8/layout/hierarchy4"/>
    <dgm:cxn modelId="{CC30C44F-0801-455F-8F79-1D36795F1A25}" type="presParOf" srcId="{FAE3E534-A38A-47DF-A2E1-ACC0EC31A837}" destId="{DB1DD05B-917C-49E4-B230-0CEA744EEBF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51155-861F-4474-93F8-F314898E04A4}" type="doc">
      <dgm:prSet loTypeId="urn:microsoft.com/office/officeart/2005/8/layout/hProcess11" loCatId="process" qsTypeId="urn:microsoft.com/office/officeart/2005/8/quickstyle/simple1" qsCatId="simple" csTypeId="urn:microsoft.com/office/officeart/2005/8/colors/accent3_1" csCatId="accent3" phldr="1"/>
      <dgm:spPr/>
      <dgm:t>
        <a:bodyPr/>
        <a:lstStyle/>
        <a:p>
          <a:endParaRPr lang="pt-BR"/>
        </a:p>
      </dgm:t>
    </dgm:pt>
    <dgm:pt modelId="{B2CF7F7C-48CA-43C0-BFFE-3154E4A90766}">
      <dgm:prSet custT="1"/>
      <dgm:spPr/>
      <dgm:t>
        <a:bodyPr/>
        <a:lstStyle/>
        <a:p>
          <a:pPr rtl="0"/>
          <a:r>
            <a:rPr lang="en-US" sz="2800" b="1" dirty="0" smtClean="0">
              <a:solidFill>
                <a:srgbClr val="0070C0"/>
              </a:solidFill>
            </a:rPr>
            <a:t>See different realities</a:t>
          </a:r>
          <a:endParaRPr lang="pt-BR" sz="2800" b="1" dirty="0">
            <a:solidFill>
              <a:srgbClr val="0070C0"/>
            </a:solidFill>
          </a:endParaRPr>
        </a:p>
      </dgm:t>
    </dgm:pt>
    <dgm:pt modelId="{02E180A6-0C67-40A8-ADFE-6A82F684046B}" type="parTrans" cxnId="{93604409-47CC-4126-BE6C-CFDECEA826AB}">
      <dgm:prSet/>
      <dgm:spPr/>
      <dgm:t>
        <a:bodyPr/>
        <a:lstStyle/>
        <a:p>
          <a:endParaRPr lang="pt-BR" sz="2400"/>
        </a:p>
      </dgm:t>
    </dgm:pt>
    <dgm:pt modelId="{1F1EF124-C425-45A6-8052-2043847E928F}" type="sibTrans" cxnId="{93604409-47CC-4126-BE6C-CFDECEA826AB}">
      <dgm:prSet/>
      <dgm:spPr/>
      <dgm:t>
        <a:bodyPr/>
        <a:lstStyle/>
        <a:p>
          <a:endParaRPr lang="pt-BR" sz="2400"/>
        </a:p>
      </dgm:t>
    </dgm:pt>
    <dgm:pt modelId="{BEADB161-9B8C-4A70-8979-C3F9829167E9}">
      <dgm:prSet custT="1"/>
      <dgm:spPr/>
      <dgm:t>
        <a:bodyPr/>
        <a:lstStyle/>
        <a:p>
          <a:pPr rtl="0"/>
          <a:r>
            <a:rPr lang="en-US" sz="2800" b="1" dirty="0" smtClean="0">
              <a:solidFill>
                <a:srgbClr val="0070C0"/>
              </a:solidFill>
            </a:rPr>
            <a:t>Propose management improvements</a:t>
          </a:r>
          <a:endParaRPr lang="pt-BR" sz="2800" b="1" dirty="0">
            <a:solidFill>
              <a:srgbClr val="0070C0"/>
            </a:solidFill>
          </a:endParaRPr>
        </a:p>
      </dgm:t>
    </dgm:pt>
    <dgm:pt modelId="{B72D913B-352E-4164-9E8A-CDB94F5877C6}" type="parTrans" cxnId="{449B57DE-773A-4C1C-988A-E6480EDA4B8D}">
      <dgm:prSet/>
      <dgm:spPr/>
      <dgm:t>
        <a:bodyPr/>
        <a:lstStyle/>
        <a:p>
          <a:endParaRPr lang="pt-BR" sz="2400"/>
        </a:p>
      </dgm:t>
    </dgm:pt>
    <dgm:pt modelId="{1399A2FC-70F4-4CB1-A746-3D0256635C16}" type="sibTrans" cxnId="{449B57DE-773A-4C1C-988A-E6480EDA4B8D}">
      <dgm:prSet/>
      <dgm:spPr/>
      <dgm:t>
        <a:bodyPr/>
        <a:lstStyle/>
        <a:p>
          <a:endParaRPr lang="pt-BR" sz="2400"/>
        </a:p>
      </dgm:t>
    </dgm:pt>
    <dgm:pt modelId="{0522A3BE-EA0B-4539-80C8-0F9A388F338C}">
      <dgm:prSet custT="1"/>
      <dgm:spPr/>
      <dgm:t>
        <a:bodyPr/>
        <a:lstStyle/>
        <a:p>
          <a:pPr rtl="0"/>
          <a:r>
            <a:rPr lang="en-US" sz="2800" b="1" dirty="0" smtClean="0">
              <a:solidFill>
                <a:srgbClr val="0070C0"/>
              </a:solidFill>
            </a:rPr>
            <a:t>Strengthen the partnership of private hospitals by supporting public hospitals in opportunities to improve their processes and infrastructure. </a:t>
          </a:r>
          <a:endParaRPr lang="pt-BR" sz="2800" b="1" dirty="0">
            <a:solidFill>
              <a:srgbClr val="0070C0"/>
            </a:solidFill>
          </a:endParaRPr>
        </a:p>
      </dgm:t>
    </dgm:pt>
    <dgm:pt modelId="{33D85FA9-7C5B-47D0-BB3F-35887332BADF}" type="parTrans" cxnId="{88176CC3-FE48-49D4-BFC8-68826B2CE86E}">
      <dgm:prSet/>
      <dgm:spPr/>
      <dgm:t>
        <a:bodyPr/>
        <a:lstStyle/>
        <a:p>
          <a:endParaRPr lang="pt-BR" sz="2400"/>
        </a:p>
      </dgm:t>
    </dgm:pt>
    <dgm:pt modelId="{45D22914-E18F-4CC8-B8E7-86C59665B094}" type="sibTrans" cxnId="{88176CC3-FE48-49D4-BFC8-68826B2CE86E}">
      <dgm:prSet/>
      <dgm:spPr/>
      <dgm:t>
        <a:bodyPr/>
        <a:lstStyle/>
        <a:p>
          <a:endParaRPr lang="pt-BR" sz="2400"/>
        </a:p>
      </dgm:t>
    </dgm:pt>
    <dgm:pt modelId="{9948805C-D97B-4C8A-80BF-2DEC8AD274F2}" type="pres">
      <dgm:prSet presAssocID="{D0651155-861F-4474-93F8-F314898E04A4}" presName="Name0" presStyleCnt="0">
        <dgm:presLayoutVars>
          <dgm:dir/>
          <dgm:resizeHandles val="exact"/>
        </dgm:presLayoutVars>
      </dgm:prSet>
      <dgm:spPr/>
      <dgm:t>
        <a:bodyPr/>
        <a:lstStyle/>
        <a:p>
          <a:endParaRPr lang="pt-BR"/>
        </a:p>
      </dgm:t>
    </dgm:pt>
    <dgm:pt modelId="{9E0AD2D3-3E0C-40F6-B11A-9476CA4451C1}" type="pres">
      <dgm:prSet presAssocID="{D0651155-861F-4474-93F8-F314898E04A4}" presName="arrow" presStyleLbl="bgShp" presStyleIdx="0" presStyleCnt="1"/>
      <dgm:spPr/>
    </dgm:pt>
    <dgm:pt modelId="{457D190E-13BD-485B-B8FB-DF2A0A5FB97B}" type="pres">
      <dgm:prSet presAssocID="{D0651155-861F-4474-93F8-F314898E04A4}" presName="points" presStyleCnt="0"/>
      <dgm:spPr/>
    </dgm:pt>
    <dgm:pt modelId="{58C64BCC-3632-4192-B2F5-B0D074F9CDDE}" type="pres">
      <dgm:prSet presAssocID="{B2CF7F7C-48CA-43C0-BFFE-3154E4A90766}" presName="compositeA" presStyleCnt="0"/>
      <dgm:spPr/>
    </dgm:pt>
    <dgm:pt modelId="{CDF2B5E8-BDBC-4CE4-8D85-3CDA2BEB68DA}" type="pres">
      <dgm:prSet presAssocID="{B2CF7F7C-48CA-43C0-BFFE-3154E4A90766}" presName="textA" presStyleLbl="revTx" presStyleIdx="0" presStyleCnt="3">
        <dgm:presLayoutVars>
          <dgm:bulletEnabled val="1"/>
        </dgm:presLayoutVars>
      </dgm:prSet>
      <dgm:spPr/>
      <dgm:t>
        <a:bodyPr/>
        <a:lstStyle/>
        <a:p>
          <a:endParaRPr lang="pt-BR"/>
        </a:p>
      </dgm:t>
    </dgm:pt>
    <dgm:pt modelId="{7D3C5F74-F6CC-4B6C-B9A6-7BD13757A5D7}" type="pres">
      <dgm:prSet presAssocID="{B2CF7F7C-48CA-43C0-BFFE-3154E4A90766}" presName="circleA" presStyleLbl="node1" presStyleIdx="0" presStyleCnt="3"/>
      <dgm:spPr/>
    </dgm:pt>
    <dgm:pt modelId="{9A7AEF0C-A9DE-4623-9FF6-E6E1E0ED1324}" type="pres">
      <dgm:prSet presAssocID="{B2CF7F7C-48CA-43C0-BFFE-3154E4A90766}" presName="spaceA" presStyleCnt="0"/>
      <dgm:spPr/>
    </dgm:pt>
    <dgm:pt modelId="{D9883A96-0D23-4B02-817E-4FF13C7D591A}" type="pres">
      <dgm:prSet presAssocID="{1F1EF124-C425-45A6-8052-2043847E928F}" presName="space" presStyleCnt="0"/>
      <dgm:spPr/>
    </dgm:pt>
    <dgm:pt modelId="{60E6063A-387E-49FB-9BD4-72C9473BB426}" type="pres">
      <dgm:prSet presAssocID="{BEADB161-9B8C-4A70-8979-C3F9829167E9}" presName="compositeB" presStyleCnt="0"/>
      <dgm:spPr/>
    </dgm:pt>
    <dgm:pt modelId="{F937E7F0-49BA-4E67-9A21-CA285B44835C}" type="pres">
      <dgm:prSet presAssocID="{BEADB161-9B8C-4A70-8979-C3F9829167E9}" presName="textB" presStyleLbl="revTx" presStyleIdx="1" presStyleCnt="3" custScaleX="129503">
        <dgm:presLayoutVars>
          <dgm:bulletEnabled val="1"/>
        </dgm:presLayoutVars>
      </dgm:prSet>
      <dgm:spPr/>
      <dgm:t>
        <a:bodyPr/>
        <a:lstStyle/>
        <a:p>
          <a:endParaRPr lang="pt-BR"/>
        </a:p>
      </dgm:t>
    </dgm:pt>
    <dgm:pt modelId="{0E4643A7-8B64-41F5-A6CF-B2317DCC7874}" type="pres">
      <dgm:prSet presAssocID="{BEADB161-9B8C-4A70-8979-C3F9829167E9}" presName="circleB" presStyleLbl="node1" presStyleIdx="1" presStyleCnt="3"/>
      <dgm:spPr/>
    </dgm:pt>
    <dgm:pt modelId="{9BD5B23C-662A-48CD-A8E0-37CF916CAD0E}" type="pres">
      <dgm:prSet presAssocID="{BEADB161-9B8C-4A70-8979-C3F9829167E9}" presName="spaceB" presStyleCnt="0"/>
      <dgm:spPr/>
    </dgm:pt>
    <dgm:pt modelId="{06759E1A-F7D3-4289-AF2D-540F39CE14B0}" type="pres">
      <dgm:prSet presAssocID="{1399A2FC-70F4-4CB1-A746-3D0256635C16}" presName="space" presStyleCnt="0"/>
      <dgm:spPr/>
    </dgm:pt>
    <dgm:pt modelId="{4D2EA46B-027A-48E6-8C74-DD906C2382C4}" type="pres">
      <dgm:prSet presAssocID="{0522A3BE-EA0B-4539-80C8-0F9A388F338C}" presName="compositeA" presStyleCnt="0"/>
      <dgm:spPr/>
    </dgm:pt>
    <dgm:pt modelId="{9C457A53-DD11-4886-899B-CEDD5974C4CE}" type="pres">
      <dgm:prSet presAssocID="{0522A3BE-EA0B-4539-80C8-0F9A388F338C}" presName="textA" presStyleLbl="revTx" presStyleIdx="2" presStyleCnt="3" custScaleX="203134">
        <dgm:presLayoutVars>
          <dgm:bulletEnabled val="1"/>
        </dgm:presLayoutVars>
      </dgm:prSet>
      <dgm:spPr/>
      <dgm:t>
        <a:bodyPr/>
        <a:lstStyle/>
        <a:p>
          <a:endParaRPr lang="pt-BR"/>
        </a:p>
      </dgm:t>
    </dgm:pt>
    <dgm:pt modelId="{AD88D5E3-8C07-4DD7-99B6-9FD2A0A6246F}" type="pres">
      <dgm:prSet presAssocID="{0522A3BE-EA0B-4539-80C8-0F9A388F338C}" presName="circleA" presStyleLbl="node1" presStyleIdx="2" presStyleCnt="3"/>
      <dgm:spPr/>
    </dgm:pt>
    <dgm:pt modelId="{50CF1943-CBD9-49EE-AE72-07283E413824}" type="pres">
      <dgm:prSet presAssocID="{0522A3BE-EA0B-4539-80C8-0F9A388F338C}" presName="spaceA" presStyleCnt="0"/>
      <dgm:spPr/>
    </dgm:pt>
  </dgm:ptLst>
  <dgm:cxnLst>
    <dgm:cxn modelId="{90499429-ADD3-4947-88FB-19F555BAAE88}" type="presOf" srcId="{B2CF7F7C-48CA-43C0-BFFE-3154E4A90766}" destId="{CDF2B5E8-BDBC-4CE4-8D85-3CDA2BEB68DA}" srcOrd="0" destOrd="0" presId="urn:microsoft.com/office/officeart/2005/8/layout/hProcess11"/>
    <dgm:cxn modelId="{9E55E45F-9979-49AE-8490-6FF23742B232}" type="presOf" srcId="{D0651155-861F-4474-93F8-F314898E04A4}" destId="{9948805C-D97B-4C8A-80BF-2DEC8AD274F2}" srcOrd="0" destOrd="0" presId="urn:microsoft.com/office/officeart/2005/8/layout/hProcess11"/>
    <dgm:cxn modelId="{88176CC3-FE48-49D4-BFC8-68826B2CE86E}" srcId="{D0651155-861F-4474-93F8-F314898E04A4}" destId="{0522A3BE-EA0B-4539-80C8-0F9A388F338C}" srcOrd="2" destOrd="0" parTransId="{33D85FA9-7C5B-47D0-BB3F-35887332BADF}" sibTransId="{45D22914-E18F-4CC8-B8E7-86C59665B094}"/>
    <dgm:cxn modelId="{38F6865F-6AED-4C6C-8D10-0B0865A52755}" type="presOf" srcId="{BEADB161-9B8C-4A70-8979-C3F9829167E9}" destId="{F937E7F0-49BA-4E67-9A21-CA285B44835C}" srcOrd="0" destOrd="0" presId="urn:microsoft.com/office/officeart/2005/8/layout/hProcess11"/>
    <dgm:cxn modelId="{6F0DA31B-84E4-4965-A686-2C15A3C40FBF}" type="presOf" srcId="{0522A3BE-EA0B-4539-80C8-0F9A388F338C}" destId="{9C457A53-DD11-4886-899B-CEDD5974C4CE}" srcOrd="0" destOrd="0" presId="urn:microsoft.com/office/officeart/2005/8/layout/hProcess11"/>
    <dgm:cxn modelId="{93604409-47CC-4126-BE6C-CFDECEA826AB}" srcId="{D0651155-861F-4474-93F8-F314898E04A4}" destId="{B2CF7F7C-48CA-43C0-BFFE-3154E4A90766}" srcOrd="0" destOrd="0" parTransId="{02E180A6-0C67-40A8-ADFE-6A82F684046B}" sibTransId="{1F1EF124-C425-45A6-8052-2043847E928F}"/>
    <dgm:cxn modelId="{449B57DE-773A-4C1C-988A-E6480EDA4B8D}" srcId="{D0651155-861F-4474-93F8-F314898E04A4}" destId="{BEADB161-9B8C-4A70-8979-C3F9829167E9}" srcOrd="1" destOrd="0" parTransId="{B72D913B-352E-4164-9E8A-CDB94F5877C6}" sibTransId="{1399A2FC-70F4-4CB1-A746-3D0256635C16}"/>
    <dgm:cxn modelId="{D32F9949-44DD-45B2-A57B-1B4B31862327}" type="presParOf" srcId="{9948805C-D97B-4C8A-80BF-2DEC8AD274F2}" destId="{9E0AD2D3-3E0C-40F6-B11A-9476CA4451C1}" srcOrd="0" destOrd="0" presId="urn:microsoft.com/office/officeart/2005/8/layout/hProcess11"/>
    <dgm:cxn modelId="{7B268E79-EBC9-4988-8BD1-8DF365CDBBF3}" type="presParOf" srcId="{9948805C-D97B-4C8A-80BF-2DEC8AD274F2}" destId="{457D190E-13BD-485B-B8FB-DF2A0A5FB97B}" srcOrd="1" destOrd="0" presId="urn:microsoft.com/office/officeart/2005/8/layout/hProcess11"/>
    <dgm:cxn modelId="{F7FAE142-5145-41F0-B8C4-46FB02E7F7D8}" type="presParOf" srcId="{457D190E-13BD-485B-B8FB-DF2A0A5FB97B}" destId="{58C64BCC-3632-4192-B2F5-B0D074F9CDDE}" srcOrd="0" destOrd="0" presId="urn:microsoft.com/office/officeart/2005/8/layout/hProcess11"/>
    <dgm:cxn modelId="{FB503266-2051-45A2-8730-F535BE8B7539}" type="presParOf" srcId="{58C64BCC-3632-4192-B2F5-B0D074F9CDDE}" destId="{CDF2B5E8-BDBC-4CE4-8D85-3CDA2BEB68DA}" srcOrd="0" destOrd="0" presId="urn:microsoft.com/office/officeart/2005/8/layout/hProcess11"/>
    <dgm:cxn modelId="{CF891BA2-C720-4E20-9959-9D4007CF768C}" type="presParOf" srcId="{58C64BCC-3632-4192-B2F5-B0D074F9CDDE}" destId="{7D3C5F74-F6CC-4B6C-B9A6-7BD13757A5D7}" srcOrd="1" destOrd="0" presId="urn:microsoft.com/office/officeart/2005/8/layout/hProcess11"/>
    <dgm:cxn modelId="{8D27676E-8C8F-4FB1-89D3-0DD50EB1D41B}" type="presParOf" srcId="{58C64BCC-3632-4192-B2F5-B0D074F9CDDE}" destId="{9A7AEF0C-A9DE-4623-9FF6-E6E1E0ED1324}" srcOrd="2" destOrd="0" presId="urn:microsoft.com/office/officeart/2005/8/layout/hProcess11"/>
    <dgm:cxn modelId="{F7550BAA-CAD2-4B46-8C2E-4C4E5384550E}" type="presParOf" srcId="{457D190E-13BD-485B-B8FB-DF2A0A5FB97B}" destId="{D9883A96-0D23-4B02-817E-4FF13C7D591A}" srcOrd="1" destOrd="0" presId="urn:microsoft.com/office/officeart/2005/8/layout/hProcess11"/>
    <dgm:cxn modelId="{A6DF71CE-3341-4B80-8993-8CD12C952E93}" type="presParOf" srcId="{457D190E-13BD-485B-B8FB-DF2A0A5FB97B}" destId="{60E6063A-387E-49FB-9BD4-72C9473BB426}" srcOrd="2" destOrd="0" presId="urn:microsoft.com/office/officeart/2005/8/layout/hProcess11"/>
    <dgm:cxn modelId="{10A44DBE-1554-478B-885A-73190BB9712C}" type="presParOf" srcId="{60E6063A-387E-49FB-9BD4-72C9473BB426}" destId="{F937E7F0-49BA-4E67-9A21-CA285B44835C}" srcOrd="0" destOrd="0" presId="urn:microsoft.com/office/officeart/2005/8/layout/hProcess11"/>
    <dgm:cxn modelId="{9E756CE0-409E-4C46-864D-988B0C2D9E30}" type="presParOf" srcId="{60E6063A-387E-49FB-9BD4-72C9473BB426}" destId="{0E4643A7-8B64-41F5-A6CF-B2317DCC7874}" srcOrd="1" destOrd="0" presId="urn:microsoft.com/office/officeart/2005/8/layout/hProcess11"/>
    <dgm:cxn modelId="{74A8269A-6802-4D2B-B4EE-55E06B2FA6A1}" type="presParOf" srcId="{60E6063A-387E-49FB-9BD4-72C9473BB426}" destId="{9BD5B23C-662A-48CD-A8E0-37CF916CAD0E}" srcOrd="2" destOrd="0" presId="urn:microsoft.com/office/officeart/2005/8/layout/hProcess11"/>
    <dgm:cxn modelId="{9EE15CB4-CDEB-4705-B874-6E2E532F8652}" type="presParOf" srcId="{457D190E-13BD-485B-B8FB-DF2A0A5FB97B}" destId="{06759E1A-F7D3-4289-AF2D-540F39CE14B0}" srcOrd="3" destOrd="0" presId="urn:microsoft.com/office/officeart/2005/8/layout/hProcess11"/>
    <dgm:cxn modelId="{BAC04519-5F13-4054-90A6-75B6EAD9BFE2}" type="presParOf" srcId="{457D190E-13BD-485B-B8FB-DF2A0A5FB97B}" destId="{4D2EA46B-027A-48E6-8C74-DD906C2382C4}" srcOrd="4" destOrd="0" presId="urn:microsoft.com/office/officeart/2005/8/layout/hProcess11"/>
    <dgm:cxn modelId="{3B140BBE-75E0-4C17-B8D7-CEADBBAF909C}" type="presParOf" srcId="{4D2EA46B-027A-48E6-8C74-DD906C2382C4}" destId="{9C457A53-DD11-4886-899B-CEDD5974C4CE}" srcOrd="0" destOrd="0" presId="urn:microsoft.com/office/officeart/2005/8/layout/hProcess11"/>
    <dgm:cxn modelId="{3C483FC7-CE3E-4B71-9838-B593B4F96518}" type="presParOf" srcId="{4D2EA46B-027A-48E6-8C74-DD906C2382C4}" destId="{AD88D5E3-8C07-4DD7-99B6-9FD2A0A6246F}" srcOrd="1" destOrd="0" presId="urn:microsoft.com/office/officeart/2005/8/layout/hProcess11"/>
    <dgm:cxn modelId="{FE7D5C8B-9C5A-4DA0-B6A2-52CE3789B3A3}" type="presParOf" srcId="{4D2EA46B-027A-48E6-8C74-DD906C2382C4}" destId="{50CF1943-CBD9-49EE-AE72-07283E41382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77F3E-A98C-4B82-A2F5-4190E3C302CF}">
      <dsp:nvSpPr>
        <dsp:cNvPr id="0" name=""/>
        <dsp:cNvSpPr/>
      </dsp:nvSpPr>
      <dsp:spPr>
        <a:xfrm>
          <a:off x="7956" y="0"/>
          <a:ext cx="1675248" cy="2400914"/>
        </a:xfrm>
        <a:prstGeom prst="roundRect">
          <a:avLst>
            <a:gd name="adj" fmla="val 10000"/>
          </a:avLst>
        </a:prstGeom>
        <a:solidFill>
          <a:schemeClr val="accent5">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2">
                  <a:lumMod val="75000"/>
                </a:schemeClr>
              </a:solidFill>
            </a:rPr>
            <a:t>Clinical engineering without management software;</a:t>
          </a:r>
          <a:endParaRPr lang="pt-BR" sz="1800" b="1" kern="1200" dirty="0">
            <a:solidFill>
              <a:schemeClr val="tx2">
                <a:lumMod val="75000"/>
              </a:schemeClr>
            </a:solidFill>
          </a:endParaRPr>
        </a:p>
      </dsp:txBody>
      <dsp:txXfrm>
        <a:off x="57022" y="49066"/>
        <a:ext cx="1577116" cy="2302782"/>
      </dsp:txXfrm>
    </dsp:sp>
    <dsp:sp modelId="{E5A5850A-F798-4AFD-B5B4-A1A1C7D15BB2}">
      <dsp:nvSpPr>
        <dsp:cNvPr id="0" name=""/>
        <dsp:cNvSpPr/>
      </dsp:nvSpPr>
      <dsp:spPr>
        <a:xfrm>
          <a:off x="1964645" y="0"/>
          <a:ext cx="1675248" cy="2400914"/>
        </a:xfrm>
        <a:prstGeom prst="roundRect">
          <a:avLst>
            <a:gd name="adj" fmla="val 10000"/>
          </a:avLst>
        </a:prstGeom>
        <a:solidFill>
          <a:schemeClr val="accent5">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solidFill>
                <a:schemeClr val="tx2">
                  <a:lumMod val="75000"/>
                </a:schemeClr>
              </a:solidFill>
            </a:rPr>
            <a:t>Reduced teams;</a:t>
          </a:r>
          <a:endParaRPr lang="pt-BR" sz="1800" b="1" kern="1200">
            <a:solidFill>
              <a:schemeClr val="tx2">
                <a:lumMod val="75000"/>
              </a:schemeClr>
            </a:solidFill>
          </a:endParaRPr>
        </a:p>
      </dsp:txBody>
      <dsp:txXfrm>
        <a:off x="2013711" y="49066"/>
        <a:ext cx="1577116" cy="2302782"/>
      </dsp:txXfrm>
    </dsp:sp>
    <dsp:sp modelId="{CCB34911-9AD3-4057-8CFB-000360CE52D3}">
      <dsp:nvSpPr>
        <dsp:cNvPr id="0" name=""/>
        <dsp:cNvSpPr/>
      </dsp:nvSpPr>
      <dsp:spPr>
        <a:xfrm>
          <a:off x="3921335" y="0"/>
          <a:ext cx="1675248" cy="2400914"/>
        </a:xfrm>
        <a:prstGeom prst="roundRect">
          <a:avLst>
            <a:gd name="adj" fmla="val 10000"/>
          </a:avLst>
        </a:prstGeom>
        <a:solidFill>
          <a:schemeClr val="accent5">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2">
                  <a:lumMod val="75000"/>
                </a:schemeClr>
              </a:solidFill>
            </a:rPr>
            <a:t>Apprehensive teams with consulting;</a:t>
          </a:r>
          <a:endParaRPr lang="pt-BR" sz="1800" b="1" kern="1200" dirty="0">
            <a:solidFill>
              <a:schemeClr val="tx2">
                <a:lumMod val="75000"/>
              </a:schemeClr>
            </a:solidFill>
          </a:endParaRPr>
        </a:p>
      </dsp:txBody>
      <dsp:txXfrm>
        <a:off x="3970401" y="49066"/>
        <a:ext cx="1577116" cy="2302782"/>
      </dsp:txXfrm>
    </dsp:sp>
    <dsp:sp modelId="{EAB012B6-4693-422E-BAEF-16B5216D378D}">
      <dsp:nvSpPr>
        <dsp:cNvPr id="0" name=""/>
        <dsp:cNvSpPr/>
      </dsp:nvSpPr>
      <dsp:spPr>
        <a:xfrm>
          <a:off x="5878025" y="0"/>
          <a:ext cx="1675248" cy="2400914"/>
        </a:xfrm>
        <a:prstGeom prst="roundRect">
          <a:avLst>
            <a:gd name="adj" fmla="val 10000"/>
          </a:avLst>
        </a:prstGeom>
        <a:solidFill>
          <a:schemeClr val="accent5">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2">
                  <a:lumMod val="75000"/>
                </a:schemeClr>
              </a:solidFill>
            </a:rPr>
            <a:t>Difficulties in eating, distance between cities, hospital, center, transport;</a:t>
          </a:r>
          <a:endParaRPr lang="pt-BR" sz="1800" b="1" kern="1200" dirty="0">
            <a:solidFill>
              <a:schemeClr val="tx2">
                <a:lumMod val="75000"/>
              </a:schemeClr>
            </a:solidFill>
          </a:endParaRPr>
        </a:p>
      </dsp:txBody>
      <dsp:txXfrm>
        <a:off x="5927091" y="49066"/>
        <a:ext cx="1577116" cy="2302782"/>
      </dsp:txXfrm>
    </dsp:sp>
    <dsp:sp modelId="{F8AF6E31-F9CF-4918-BDD3-1642DAEB7A43}">
      <dsp:nvSpPr>
        <dsp:cNvPr id="0" name=""/>
        <dsp:cNvSpPr/>
      </dsp:nvSpPr>
      <dsp:spPr>
        <a:xfrm>
          <a:off x="7834715" y="0"/>
          <a:ext cx="1675248" cy="2400914"/>
        </a:xfrm>
        <a:prstGeom prst="roundRect">
          <a:avLst>
            <a:gd name="adj" fmla="val 10000"/>
          </a:avLst>
        </a:prstGeom>
        <a:solidFill>
          <a:schemeClr val="accent5">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dirty="0" smtClean="0">
              <a:solidFill>
                <a:schemeClr val="tx2">
                  <a:lumMod val="75000"/>
                </a:schemeClr>
              </a:solidFill>
            </a:rPr>
            <a:t>Poor infrastructure conditions in some places</a:t>
          </a:r>
          <a:endParaRPr lang="pt-BR" sz="1800" b="1" kern="1200" dirty="0">
            <a:solidFill>
              <a:schemeClr val="tx2">
                <a:lumMod val="75000"/>
              </a:schemeClr>
            </a:solidFill>
          </a:endParaRPr>
        </a:p>
      </dsp:txBody>
      <dsp:txXfrm>
        <a:off x="7883781" y="49066"/>
        <a:ext cx="1577116" cy="2302782"/>
      </dsp:txXfrm>
    </dsp:sp>
    <dsp:sp modelId="{0B11F5AC-1B98-420C-8A34-5DB55533597E}">
      <dsp:nvSpPr>
        <dsp:cNvPr id="0" name=""/>
        <dsp:cNvSpPr/>
      </dsp:nvSpPr>
      <dsp:spPr>
        <a:xfrm>
          <a:off x="9791405" y="0"/>
          <a:ext cx="1675248" cy="2400914"/>
        </a:xfrm>
        <a:prstGeom prst="roundRect">
          <a:avLst>
            <a:gd name="adj" fmla="val 10000"/>
          </a:avLst>
        </a:prstGeom>
        <a:solidFill>
          <a:schemeClr val="accent5">
            <a:lumMod val="20000"/>
            <a:lumOff val="8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2">
                  <a:lumMod val="75000"/>
                </a:schemeClr>
              </a:solidFill>
            </a:rPr>
            <a:t>Bureaucracy and delay to repair </a:t>
          </a:r>
          <a:r>
            <a:rPr lang="en-US" sz="1800" b="1" kern="1200" dirty="0" err="1" smtClean="0">
              <a:solidFill>
                <a:schemeClr val="tx2">
                  <a:lumMod val="75000"/>
                </a:schemeClr>
              </a:solidFill>
            </a:rPr>
            <a:t>equipments</a:t>
          </a:r>
          <a:endParaRPr lang="pt-BR" sz="1800" b="1" kern="1200" dirty="0">
            <a:solidFill>
              <a:schemeClr val="tx2">
                <a:lumMod val="75000"/>
              </a:schemeClr>
            </a:solidFill>
          </a:endParaRPr>
        </a:p>
      </dsp:txBody>
      <dsp:txXfrm>
        <a:off x="9840471" y="49066"/>
        <a:ext cx="1577116" cy="2302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AD2D3-3E0C-40F6-B11A-9476CA4451C1}">
      <dsp:nvSpPr>
        <dsp:cNvPr id="0" name=""/>
        <dsp:cNvSpPr/>
      </dsp:nvSpPr>
      <dsp:spPr>
        <a:xfrm>
          <a:off x="0" y="1040674"/>
          <a:ext cx="11195081" cy="1387566"/>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F2B5E8-BDBC-4CE4-8D85-3CDA2BEB68DA}">
      <dsp:nvSpPr>
        <dsp:cNvPr id="0" name=""/>
        <dsp:cNvSpPr/>
      </dsp:nvSpPr>
      <dsp:spPr>
        <a:xfrm>
          <a:off x="1977" y="0"/>
          <a:ext cx="2275367" cy="138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rtl="0">
            <a:lnSpc>
              <a:spcPct val="90000"/>
            </a:lnSpc>
            <a:spcBef>
              <a:spcPct val="0"/>
            </a:spcBef>
            <a:spcAft>
              <a:spcPct val="35000"/>
            </a:spcAft>
          </a:pPr>
          <a:r>
            <a:rPr lang="en-US" sz="2800" b="1" kern="1200" dirty="0" smtClean="0">
              <a:solidFill>
                <a:srgbClr val="0070C0"/>
              </a:solidFill>
            </a:rPr>
            <a:t>See different realities</a:t>
          </a:r>
          <a:endParaRPr lang="pt-BR" sz="2800" b="1" kern="1200" dirty="0">
            <a:solidFill>
              <a:srgbClr val="0070C0"/>
            </a:solidFill>
          </a:endParaRPr>
        </a:p>
      </dsp:txBody>
      <dsp:txXfrm>
        <a:off x="1977" y="0"/>
        <a:ext cx="2275367" cy="1387566"/>
      </dsp:txXfrm>
    </dsp:sp>
    <dsp:sp modelId="{7D3C5F74-F6CC-4B6C-B9A6-7BD13757A5D7}">
      <dsp:nvSpPr>
        <dsp:cNvPr id="0" name=""/>
        <dsp:cNvSpPr/>
      </dsp:nvSpPr>
      <dsp:spPr>
        <a:xfrm>
          <a:off x="966215" y="1561012"/>
          <a:ext cx="346891" cy="34689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7E7F0-49BA-4E67-9A21-CA285B44835C}">
      <dsp:nvSpPr>
        <dsp:cNvPr id="0" name=""/>
        <dsp:cNvSpPr/>
      </dsp:nvSpPr>
      <dsp:spPr>
        <a:xfrm>
          <a:off x="2391113" y="2081349"/>
          <a:ext cx="2946669" cy="138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en-US" sz="2800" b="1" kern="1200" dirty="0" smtClean="0">
              <a:solidFill>
                <a:srgbClr val="0070C0"/>
              </a:solidFill>
            </a:rPr>
            <a:t>Propose management improvements</a:t>
          </a:r>
          <a:endParaRPr lang="pt-BR" sz="2800" b="1" kern="1200" dirty="0">
            <a:solidFill>
              <a:srgbClr val="0070C0"/>
            </a:solidFill>
          </a:endParaRPr>
        </a:p>
      </dsp:txBody>
      <dsp:txXfrm>
        <a:off x="2391113" y="2081349"/>
        <a:ext cx="2946669" cy="1387566"/>
      </dsp:txXfrm>
    </dsp:sp>
    <dsp:sp modelId="{0E4643A7-8B64-41F5-A6CF-B2317DCC7874}">
      <dsp:nvSpPr>
        <dsp:cNvPr id="0" name=""/>
        <dsp:cNvSpPr/>
      </dsp:nvSpPr>
      <dsp:spPr>
        <a:xfrm>
          <a:off x="3691001" y="1561012"/>
          <a:ext cx="346891" cy="34689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57A53-DD11-4886-899B-CEDD5974C4CE}">
      <dsp:nvSpPr>
        <dsp:cNvPr id="0" name=""/>
        <dsp:cNvSpPr/>
      </dsp:nvSpPr>
      <dsp:spPr>
        <a:xfrm>
          <a:off x="5451550" y="0"/>
          <a:ext cx="4622044" cy="1387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lvl="0" algn="ctr" defTabSz="1244600" rtl="0">
            <a:lnSpc>
              <a:spcPct val="90000"/>
            </a:lnSpc>
            <a:spcBef>
              <a:spcPct val="0"/>
            </a:spcBef>
            <a:spcAft>
              <a:spcPct val="35000"/>
            </a:spcAft>
          </a:pPr>
          <a:r>
            <a:rPr lang="en-US" sz="2800" b="1" kern="1200" dirty="0" smtClean="0">
              <a:solidFill>
                <a:srgbClr val="0070C0"/>
              </a:solidFill>
            </a:rPr>
            <a:t>Strengthen the partnership of private hospitals by supporting public hospitals in opportunities to improve their processes and infrastructure. </a:t>
          </a:r>
          <a:endParaRPr lang="pt-BR" sz="2800" b="1" kern="1200" dirty="0">
            <a:solidFill>
              <a:srgbClr val="0070C0"/>
            </a:solidFill>
          </a:endParaRPr>
        </a:p>
      </dsp:txBody>
      <dsp:txXfrm>
        <a:off x="5451550" y="0"/>
        <a:ext cx="4622044" cy="1387566"/>
      </dsp:txXfrm>
    </dsp:sp>
    <dsp:sp modelId="{AD88D5E3-8C07-4DD7-99B6-9FD2A0A6246F}">
      <dsp:nvSpPr>
        <dsp:cNvPr id="0" name=""/>
        <dsp:cNvSpPr/>
      </dsp:nvSpPr>
      <dsp:spPr>
        <a:xfrm>
          <a:off x="7589127" y="1561012"/>
          <a:ext cx="346891" cy="34689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8B0ED1-768B-0C47-8169-E96E9DCEF8D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7F1A172-18CD-BE4D-BD81-AEACD188C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A4A5C318-3091-6A43-8B9D-07DB1CFFB095}"/>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5" name="Marcador de pie de página 4">
            <a:extLst>
              <a:ext uri="{FF2B5EF4-FFF2-40B4-BE49-F238E27FC236}">
                <a16:creationId xmlns:a16="http://schemas.microsoft.com/office/drawing/2014/main" id="{2F0FC366-2E97-594D-ABB6-77A3183357F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598242A-B6D5-CE46-9354-6607AEB6092A}"/>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124055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3B12BC-05F4-2743-865B-A567C30AD6E2}"/>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7DE5064-9233-E945-BC86-54A956BD3DF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187379F0-76E8-394A-A7ED-7FA3A2854377}"/>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5" name="Marcador de pie de página 4">
            <a:extLst>
              <a:ext uri="{FF2B5EF4-FFF2-40B4-BE49-F238E27FC236}">
                <a16:creationId xmlns:a16="http://schemas.microsoft.com/office/drawing/2014/main" id="{F9222A6B-83D9-AC4E-A42A-A53C690BE52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9F21101-8F6B-4A42-AF7E-9B3AA50561EA}"/>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135986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2BF40B-B617-744F-A388-2A08555BBA08}"/>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2E98FCCC-680F-894C-96DB-2FA3A0D0C28E}"/>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119397A-43C4-6C4C-9C87-4FD3D72BB521}"/>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5" name="Marcador de pie de página 4">
            <a:extLst>
              <a:ext uri="{FF2B5EF4-FFF2-40B4-BE49-F238E27FC236}">
                <a16:creationId xmlns:a16="http://schemas.microsoft.com/office/drawing/2014/main" id="{0EB716AD-B236-BC40-BF4D-E35EFD65E8B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89F753A-F82A-764A-AB8E-989B9CCEA259}"/>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2710085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A25E2-BA5E-3843-B28B-5F67E27EB3E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B388914-D38D-1A4F-BDA1-4F15F66FA054}"/>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9097349-F444-D343-A15D-6C3679F2BA22}"/>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5" name="Marcador de pie de página 4">
            <a:extLst>
              <a:ext uri="{FF2B5EF4-FFF2-40B4-BE49-F238E27FC236}">
                <a16:creationId xmlns:a16="http://schemas.microsoft.com/office/drawing/2014/main" id="{262F0645-1916-2941-A4EF-78E4C9771F5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207AE25-3BB5-184C-9772-CBB819406E2A}"/>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122346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7110C-2C33-3B4D-B23F-6F61ADB4C02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4ED5981E-38AD-5B49-A167-D8B23D10F8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B8D5648-F297-4546-A5E1-0E3DFEFC5C13}"/>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5" name="Marcador de pie de página 4">
            <a:extLst>
              <a:ext uri="{FF2B5EF4-FFF2-40B4-BE49-F238E27FC236}">
                <a16:creationId xmlns:a16="http://schemas.microsoft.com/office/drawing/2014/main" id="{A20E0910-21CD-BE41-B51E-CB6241DCB20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66E9CED-7ACB-524E-8F02-BA31F1661212}"/>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4268605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70347-1AD8-A14B-9028-3E1619BE6FEF}"/>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C99F9A90-C2C1-334B-82A3-5BCFBB825F6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AE3B5CE7-ABBC-CE4B-8E81-2ED799808DF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8C2B4A0C-1D3D-9A4B-BCB0-C67DB268EFE9}"/>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6" name="Marcador de pie de página 5">
            <a:extLst>
              <a:ext uri="{FF2B5EF4-FFF2-40B4-BE49-F238E27FC236}">
                <a16:creationId xmlns:a16="http://schemas.microsoft.com/office/drawing/2014/main" id="{BB30B375-C8EA-E342-AAD5-E940A8F7020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E715118-9732-C246-BEA5-E3FDAF7177AA}"/>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582921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5DE75-C0FB-5540-9C80-5F32A473BD36}"/>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54222D90-E245-964A-BAFF-89808BBB72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F371311-608F-A04C-882E-6D5186B7DB3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F3CDB719-9889-904B-A01E-62C0C82EC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AF4A7251-DBF5-7B40-8D0F-CE8223100A0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3699418D-A2B5-CC4F-B23F-26E077B623B6}"/>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8" name="Marcador de pie de página 7">
            <a:extLst>
              <a:ext uri="{FF2B5EF4-FFF2-40B4-BE49-F238E27FC236}">
                <a16:creationId xmlns:a16="http://schemas.microsoft.com/office/drawing/2014/main" id="{7B822598-5EFB-CC41-86D6-304FF9DEB785}"/>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D47ADA2-D615-3148-A23C-CC71FC5257E2}"/>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1563040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6CFB-4CCB-7844-8C5A-F8BE7EDA47D1}"/>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90657ABA-1D69-DE44-A76D-E763710A3BDD}"/>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4" name="Marcador de pie de página 3">
            <a:extLst>
              <a:ext uri="{FF2B5EF4-FFF2-40B4-BE49-F238E27FC236}">
                <a16:creationId xmlns:a16="http://schemas.microsoft.com/office/drawing/2014/main" id="{27CAA2F0-8A6D-604A-93E9-701BFAD1580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43687990-F555-5942-BBDF-064E8D9EE82A}"/>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367681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F33EA3-DD5A-D449-99A3-EF693C160ACA}"/>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3" name="Marcador de pie de página 2">
            <a:extLst>
              <a:ext uri="{FF2B5EF4-FFF2-40B4-BE49-F238E27FC236}">
                <a16:creationId xmlns:a16="http://schemas.microsoft.com/office/drawing/2014/main" id="{F8F21913-B779-D24C-B074-DC2054904FD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16CB19C8-5ED1-0A49-8D88-4CFEBC36A3FC}"/>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488544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E1BD53-EAB7-1E4B-A286-D106753AC15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DDAE8FB-BE39-6C4C-B873-C92BD02C86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F235DA41-1006-144E-A4C4-21C4C4783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A07975B-558A-ED49-9C35-27406C10312C}"/>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6" name="Marcador de pie de página 5">
            <a:extLst>
              <a:ext uri="{FF2B5EF4-FFF2-40B4-BE49-F238E27FC236}">
                <a16:creationId xmlns:a16="http://schemas.microsoft.com/office/drawing/2014/main" id="{C910C23C-8931-8E47-B9FD-28BB82E7008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7A3C1F6-37B5-E048-9C14-8B11A24E4C21}"/>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224738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306654-0943-0945-A3DC-4ACEF0F00F2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D01B6BE1-B19A-C148-BB49-BB355C751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57A05E66-9F51-2848-BC76-1F891696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BD15DF3-C1EA-634A-B0AE-50DB578F1B4E}"/>
              </a:ext>
            </a:extLst>
          </p:cNvPr>
          <p:cNvSpPr>
            <a:spLocks noGrp="1"/>
          </p:cNvSpPr>
          <p:nvPr>
            <p:ph type="dt" sz="half" idx="10"/>
          </p:nvPr>
        </p:nvSpPr>
        <p:spPr/>
        <p:txBody>
          <a:bodyPr/>
          <a:lstStyle/>
          <a:p>
            <a:fld id="{5922D97F-1855-7940-BD30-9CA7CE069233}" type="datetimeFigureOut">
              <a:rPr lang="es-MX" smtClean="0"/>
              <a:t>15/10/2021</a:t>
            </a:fld>
            <a:endParaRPr lang="es-MX"/>
          </a:p>
        </p:txBody>
      </p:sp>
      <p:sp>
        <p:nvSpPr>
          <p:cNvPr id="6" name="Marcador de pie de página 5">
            <a:extLst>
              <a:ext uri="{FF2B5EF4-FFF2-40B4-BE49-F238E27FC236}">
                <a16:creationId xmlns:a16="http://schemas.microsoft.com/office/drawing/2014/main" id="{65F86AC9-2786-654D-99A7-27ED6F3DD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AD1F359-7560-7643-ADA2-6A73F6EA7960}"/>
              </a:ext>
            </a:extLst>
          </p:cNvPr>
          <p:cNvSpPr>
            <a:spLocks noGrp="1"/>
          </p:cNvSpPr>
          <p:nvPr>
            <p:ph type="sldNum" sz="quarter" idx="12"/>
          </p:nvPr>
        </p:nvSpPr>
        <p:spPr/>
        <p:txBody>
          <a:bodyPr/>
          <a:lstStyle/>
          <a:p>
            <a:fld id="{D229380A-8E3A-AA4F-99CA-B9F889DA3BB4}" type="slidenum">
              <a:rPr lang="es-MX" smtClean="0"/>
              <a:t>‹nº›</a:t>
            </a:fld>
            <a:endParaRPr lang="es-MX"/>
          </a:p>
        </p:txBody>
      </p:sp>
    </p:spTree>
    <p:extLst>
      <p:ext uri="{BB962C8B-B14F-4D97-AF65-F5344CB8AC3E}">
        <p14:creationId xmlns:p14="http://schemas.microsoft.com/office/powerpoint/2010/main" val="355728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E4233-B371-4D42-AF5D-91F49D956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978B424-05A9-D748-BF84-37490AF0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900299C-4C31-5348-A4E0-798C34A601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2D97F-1855-7940-BD30-9CA7CE069233}" type="datetimeFigureOut">
              <a:rPr lang="es-MX" smtClean="0"/>
              <a:t>15/10/2021</a:t>
            </a:fld>
            <a:endParaRPr lang="es-MX"/>
          </a:p>
        </p:txBody>
      </p:sp>
      <p:sp>
        <p:nvSpPr>
          <p:cNvPr id="5" name="Marcador de pie de página 4">
            <a:extLst>
              <a:ext uri="{FF2B5EF4-FFF2-40B4-BE49-F238E27FC236}">
                <a16:creationId xmlns:a16="http://schemas.microsoft.com/office/drawing/2014/main" id="{ECB3F8D8-6848-BB43-891B-F22F265DA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4E17FABD-0405-C04A-B8B2-F62CD8E38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9380A-8E3A-AA4F-99CA-B9F889DA3BB4}" type="slidenum">
              <a:rPr lang="es-MX" smtClean="0"/>
              <a:t>‹nº›</a:t>
            </a:fld>
            <a:endParaRPr lang="es-MX"/>
          </a:p>
        </p:txBody>
      </p:sp>
    </p:spTree>
    <p:extLst>
      <p:ext uri="{BB962C8B-B14F-4D97-AF65-F5344CB8AC3E}">
        <p14:creationId xmlns:p14="http://schemas.microsoft.com/office/powerpoint/2010/main" val="402375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9.png"/><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8C3199-293F-834B-85A8-F48E3D90AF36}"/>
              </a:ext>
            </a:extLst>
          </p:cNvPr>
          <p:cNvSpPr>
            <a:spLocks noGrp="1"/>
          </p:cNvSpPr>
          <p:nvPr>
            <p:ph type="ctrTitle"/>
          </p:nvPr>
        </p:nvSpPr>
        <p:spPr>
          <a:xfrm>
            <a:off x="1740014" y="3652932"/>
            <a:ext cx="8627305" cy="1468436"/>
          </a:xfrm>
        </p:spPr>
        <p:txBody>
          <a:bodyPr anchor="t">
            <a:normAutofit fontScale="90000"/>
          </a:bodyPr>
          <a:lstStyle/>
          <a:p>
            <a:r>
              <a:rPr lang="en-US" sz="3600" b="1" dirty="0">
                <a:solidFill>
                  <a:srgbClr val="002060"/>
                </a:solidFill>
                <a:latin typeface="Poppins" pitchFamily="2" charset="77"/>
                <a:cs typeface="Poppins" pitchFamily="2" charset="77"/>
              </a:rPr>
              <a:t>Clinical Engineering acting as consulting department in hospitals around Brazil</a:t>
            </a:r>
          </a:p>
        </p:txBody>
      </p:sp>
      <p:sp>
        <p:nvSpPr>
          <p:cNvPr id="3" name="Subtítulo 2">
            <a:extLst>
              <a:ext uri="{FF2B5EF4-FFF2-40B4-BE49-F238E27FC236}">
                <a16:creationId xmlns:a16="http://schemas.microsoft.com/office/drawing/2014/main" id="{B31DB3D8-FADF-BC44-99E1-CF6CF3286AEF}"/>
              </a:ext>
            </a:extLst>
          </p:cNvPr>
          <p:cNvSpPr>
            <a:spLocks noGrp="1"/>
          </p:cNvSpPr>
          <p:nvPr>
            <p:ph type="subTitle" idx="1"/>
          </p:nvPr>
        </p:nvSpPr>
        <p:spPr>
          <a:xfrm>
            <a:off x="440267" y="4867369"/>
            <a:ext cx="11226800" cy="761999"/>
          </a:xfrm>
        </p:spPr>
        <p:txBody>
          <a:bodyPr>
            <a:normAutofit/>
          </a:bodyPr>
          <a:lstStyle/>
          <a:p>
            <a:r>
              <a:rPr lang="es-MX" sz="2000" dirty="0" smtClean="0">
                <a:solidFill>
                  <a:srgbClr val="0070C0"/>
                </a:solidFill>
                <a:latin typeface="Poppins Light" pitchFamily="2" charset="77"/>
                <a:cs typeface="Poppins Light" pitchFamily="2" charset="77"/>
              </a:rPr>
              <a:t>Marcello Dias Bonfim</a:t>
            </a:r>
            <a:endParaRPr lang="es-MX" sz="2000" dirty="0">
              <a:solidFill>
                <a:srgbClr val="0070C0"/>
              </a:solidFill>
              <a:latin typeface="Poppins Light" pitchFamily="2" charset="77"/>
              <a:cs typeface="Poppins Light" pitchFamily="2" charset="77"/>
            </a:endParaRPr>
          </a:p>
          <a:p>
            <a:r>
              <a:rPr lang="es-MX" sz="1600" dirty="0" smtClean="0">
                <a:solidFill>
                  <a:srgbClr val="0070C0"/>
                </a:solidFill>
                <a:latin typeface="Poppins Light" pitchFamily="2" charset="77"/>
                <a:cs typeface="Poppins Light" pitchFamily="2" charset="77"/>
              </a:rPr>
              <a:t>Hospital Sírio-Libanês</a:t>
            </a:r>
            <a:endParaRPr lang="es-MX" sz="1600" dirty="0">
              <a:solidFill>
                <a:srgbClr val="0070C0"/>
              </a:solidFill>
              <a:latin typeface="Poppins Light" pitchFamily="2" charset="77"/>
              <a:cs typeface="Poppins Light" pitchFamily="2" charset="77"/>
            </a:endParaRPr>
          </a:p>
        </p:txBody>
      </p:sp>
    </p:spTree>
    <p:extLst>
      <p:ext uri="{BB962C8B-B14F-4D97-AF65-F5344CB8AC3E}">
        <p14:creationId xmlns:p14="http://schemas.microsoft.com/office/powerpoint/2010/main" val="857954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smtClean="0">
                <a:solidFill>
                  <a:srgbClr val="0070C0"/>
                </a:solidFill>
                <a:latin typeface="Poppins" pitchFamily="2" charset="77"/>
              </a:rPr>
              <a:t>Final Words / Learnings</a:t>
            </a:r>
            <a:endParaRPr lang="es-MX" sz="3600" dirty="0">
              <a:solidFill>
                <a:srgbClr val="0070C0"/>
              </a:solidFill>
            </a:endParaRPr>
          </a:p>
        </p:txBody>
      </p:sp>
      <p:graphicFrame>
        <p:nvGraphicFramePr>
          <p:cNvPr id="7" name="Espaço Reservado para Conteúdo 6"/>
          <p:cNvGraphicFramePr>
            <a:graphicFrameLocks noGrp="1"/>
          </p:cNvGraphicFramePr>
          <p:nvPr>
            <p:ph idx="1"/>
            <p:extLst>
              <p:ext uri="{D42A27DB-BD31-4B8C-83A1-F6EECF244321}">
                <p14:modId xmlns:p14="http://schemas.microsoft.com/office/powerpoint/2010/main" val="279281287"/>
              </p:ext>
            </p:extLst>
          </p:nvPr>
        </p:nvGraphicFramePr>
        <p:xfrm>
          <a:off x="546975" y="2452914"/>
          <a:ext cx="11195081" cy="3468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p:cNvSpPr txBox="1"/>
          <p:nvPr/>
        </p:nvSpPr>
        <p:spPr>
          <a:xfrm>
            <a:off x="8465573" y="4621160"/>
            <a:ext cx="2477730" cy="1200329"/>
          </a:xfrm>
          <a:prstGeom prst="rect">
            <a:avLst/>
          </a:prstGeom>
          <a:solidFill>
            <a:schemeClr val="accent4">
              <a:lumMod val="40000"/>
              <a:lumOff val="60000"/>
            </a:schemeClr>
          </a:solidFill>
          <a:effectLst>
            <a:outerShdw blurRad="76200" dist="12700" dir="8100000" sy="-23000" kx="800400" algn="br" rotWithShape="0">
              <a:prstClr val="black">
                <a:alpha val="20000"/>
              </a:prstClr>
            </a:outerShdw>
          </a:effectLst>
          <a:scene3d>
            <a:camera prst="orthographicFront"/>
            <a:lightRig rig="threePt" dir="t"/>
          </a:scene3d>
          <a:sp3d>
            <a:bevelT w="114300" prst="artDeco"/>
          </a:sp3d>
        </p:spPr>
        <p:txBody>
          <a:bodyPr wrap="square" rtlCol="0">
            <a:spAutoFit/>
          </a:bodyPr>
          <a:lstStyle/>
          <a:p>
            <a:pPr algn="ctr"/>
            <a:r>
              <a:rPr lang="en-US" sz="2400" b="1" dirty="0" smtClean="0">
                <a:effectLst>
                  <a:outerShdw blurRad="38100" dist="38100" dir="2700000" algn="tl">
                    <a:srgbClr val="000000">
                      <a:alpha val="43137"/>
                    </a:srgbClr>
                  </a:outerShdw>
                </a:effectLst>
              </a:rPr>
              <a:t>Equity</a:t>
            </a:r>
            <a:r>
              <a:rPr lang="en-US" sz="2400" b="1" dirty="0">
                <a:effectLst>
                  <a:outerShdw blurRad="38100" dist="38100" dir="2700000" algn="tl">
                    <a:srgbClr val="000000">
                      <a:alpha val="43137"/>
                    </a:srgbClr>
                  </a:outerShdw>
                </a:effectLst>
              </a:rPr>
              <a:t>, </a:t>
            </a:r>
            <a:endParaRPr lang="en-US" sz="2400" b="1" dirty="0" smtClean="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A</a:t>
            </a:r>
            <a:r>
              <a:rPr lang="en-US" sz="2400" b="1" dirty="0" smtClean="0">
                <a:effectLst>
                  <a:outerShdw blurRad="38100" dist="38100" dir="2700000" algn="tl">
                    <a:srgbClr val="000000">
                      <a:alpha val="43137"/>
                    </a:srgbClr>
                  </a:outerShdw>
                </a:effectLst>
              </a:rPr>
              <a:t>ccess</a:t>
            </a:r>
            <a:r>
              <a:rPr lang="en-US" sz="2400" b="1" dirty="0">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Efficiency </a:t>
            </a:r>
            <a:r>
              <a:rPr lang="en-US" sz="2400" b="1" dirty="0">
                <a:effectLst>
                  <a:outerShdw blurRad="38100" dist="38100" dir="2700000" algn="tl">
                    <a:srgbClr val="000000">
                      <a:alpha val="43137"/>
                    </a:srgbClr>
                  </a:outerShdw>
                </a:effectLst>
              </a:rPr>
              <a:t>and </a:t>
            </a:r>
            <a:r>
              <a:rPr lang="en-US" sz="2400" b="1" dirty="0" smtClean="0">
                <a:effectLst>
                  <a:outerShdw blurRad="38100" dist="38100" dir="2700000" algn="tl">
                    <a:srgbClr val="000000">
                      <a:alpha val="43137"/>
                    </a:srgbClr>
                  </a:outerShdw>
                </a:effectLst>
              </a:rPr>
              <a:t>Universality</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0983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extLst>
              <a:ext uri="{BEBA8EAE-BF5A-486C-A8C5-ECC9F3942E4B}">
                <a14:imgProps xmlns:a14="http://schemas.microsoft.com/office/drawing/2010/main">
                  <a14:imgLayer r:embed="rId3">
                    <a14:imgEffect>
                      <a14:backgroundRemoval t="7434" b="98801" l="10543" r="100000">
                        <a14:foregroundMark x1="69169" y1="75060" x2="99201" y2="72422"/>
                        <a14:foregroundMark x1="91693" y1="94245" x2="92013" y2="99760"/>
                        <a14:foregroundMark x1="79712" y1="7914" x2="93770" y2="40528"/>
                        <a14:foregroundMark x1="45527" y1="46523" x2="71725" y2="38369"/>
                        <a14:foregroundMark x1="65335" y1="58753" x2="74281" y2="76978"/>
                        <a14:foregroundMark x1="87540" y1="62350" x2="85783" y2="76259"/>
                        <a14:foregroundMark x1="62460" y1="64988" x2="69329" y2="72182"/>
                        <a14:foregroundMark x1="64377" y1="69784" x2="60064" y2="65228"/>
                        <a14:foregroundMark x1="28435" y1="29017" x2="26837" y2="96882"/>
                        <a14:foregroundMark x1="11182" y1="71942" x2="44888" y2="72662"/>
                        <a14:foregroundMark x1="46486" y1="38369" x2="69808" y2="35971"/>
                        <a14:foregroundMark x1="83546" y1="44365" x2="83067" y2="55635"/>
                        <a14:foregroundMark x1="80511" y1="66906" x2="84824" y2="73141"/>
                        <a14:foregroundMark x1="62141" y1="66906" x2="98083" y2="70504"/>
                        <a14:foregroundMark x1="97923" y1="71942" x2="85783" y2="71942"/>
                        <a14:foregroundMark x1="89617" y1="67626" x2="90575" y2="75060"/>
                        <a14:foregroundMark x1="94888" y1="69305" x2="94888" y2="76019"/>
                        <a14:foregroundMark x1="68051" y1="66427" x2="71725" y2="71942"/>
                        <a14:foregroundMark x1="75399" y1="67386" x2="77316" y2="72422"/>
                        <a14:foregroundMark x1="81629" y1="66667" x2="83866" y2="76019"/>
                        <a14:backgroundMark x1="61502" y1="66906" x2="99042" y2="71463"/>
                        <a14:backgroundMark x1="99042" y1="71463" x2="99042" y2="71463"/>
                      </a14:backgroundRemoval>
                    </a14:imgEffect>
                  </a14:imgLayer>
                </a14:imgProps>
              </a:ext>
            </a:extLst>
          </a:blip>
          <a:stretch>
            <a:fillRect/>
          </a:stretch>
        </p:blipFill>
        <p:spPr>
          <a:xfrm>
            <a:off x="4803721" y="1385808"/>
            <a:ext cx="7388279" cy="4921585"/>
          </a:xfrm>
          <a:prstGeom prst="rect">
            <a:avLst/>
          </a:prstGeom>
          <a:effectLst>
            <a:outerShdw blurRad="63500" sx="102000" sy="102000" algn="ctr" rotWithShape="0">
              <a:prstClr val="black">
                <a:alpha val="40000"/>
              </a:prstClr>
            </a:outerShdw>
          </a:effectLst>
        </p:spPr>
      </p:pic>
      <p:sp>
        <p:nvSpPr>
          <p:cNvPr id="5" name="Retângulo 4"/>
          <p:cNvSpPr/>
          <p:nvPr/>
        </p:nvSpPr>
        <p:spPr>
          <a:xfrm>
            <a:off x="324464" y="1385808"/>
            <a:ext cx="9960078" cy="1508105"/>
          </a:xfrm>
          <a:prstGeom prst="rect">
            <a:avLst/>
          </a:prstGeom>
        </p:spPr>
        <p:txBody>
          <a:bodyPr wrap="square">
            <a:spAutoFit/>
          </a:bodyPr>
          <a:lstStyle/>
          <a:p>
            <a:r>
              <a:rPr lang="pt-BR" sz="3200" i="1" dirty="0" smtClean="0"/>
              <a:t>“No </a:t>
            </a:r>
            <a:r>
              <a:rPr lang="pt-BR" sz="3200" i="1" dirty="0" err="1"/>
              <a:t>company</a:t>
            </a:r>
            <a:r>
              <a:rPr lang="pt-BR" sz="3200" i="1" dirty="0"/>
              <a:t> </a:t>
            </a:r>
            <a:r>
              <a:rPr lang="pt-BR" sz="3200" i="1" dirty="0" err="1"/>
              <a:t>is</a:t>
            </a:r>
            <a:r>
              <a:rPr lang="pt-BR" sz="3200" i="1" dirty="0"/>
              <a:t> </a:t>
            </a:r>
            <a:r>
              <a:rPr lang="pt-BR" sz="3200" i="1" dirty="0" err="1"/>
              <a:t>better</a:t>
            </a:r>
            <a:r>
              <a:rPr lang="pt-BR" sz="3200" i="1" dirty="0"/>
              <a:t> </a:t>
            </a:r>
            <a:r>
              <a:rPr lang="pt-BR" sz="3200" i="1" dirty="0" err="1"/>
              <a:t>than</a:t>
            </a:r>
            <a:r>
              <a:rPr lang="pt-BR" sz="3200" i="1" dirty="0"/>
              <a:t> </a:t>
            </a:r>
            <a:r>
              <a:rPr lang="pt-BR" sz="3200" i="1" dirty="0" err="1"/>
              <a:t>your</a:t>
            </a:r>
            <a:r>
              <a:rPr lang="pt-BR" sz="3200" i="1" dirty="0"/>
              <a:t> administrator </a:t>
            </a:r>
            <a:r>
              <a:rPr lang="pt-BR" sz="3200" i="1" dirty="0" err="1"/>
              <a:t>allows</a:t>
            </a:r>
            <a:r>
              <a:rPr lang="pt-BR" sz="3200" i="1" dirty="0" smtClean="0"/>
              <a:t>.”</a:t>
            </a:r>
          </a:p>
          <a:p>
            <a:endParaRPr lang="pt-BR" sz="3200" dirty="0"/>
          </a:p>
          <a:p>
            <a:r>
              <a:rPr lang="pt-BR" sz="2800" b="1" dirty="0">
                <a:effectLst>
                  <a:outerShdw blurRad="38100" dist="38100" dir="2700000" algn="tl">
                    <a:srgbClr val="000000">
                      <a:alpha val="43137"/>
                    </a:srgbClr>
                  </a:outerShdw>
                </a:effectLst>
              </a:rPr>
              <a:t>Peter Drucker</a:t>
            </a:r>
            <a:r>
              <a:rPr lang="pt-BR" b="1"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5333700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3FEF59B-EF14-654A-B961-582AAD399196}"/>
              </a:ext>
            </a:extLst>
          </p:cNvPr>
          <p:cNvSpPr>
            <a:spLocks noGrp="1"/>
          </p:cNvSpPr>
          <p:nvPr>
            <p:ph type="title"/>
          </p:nvPr>
        </p:nvSpPr>
        <p:spPr>
          <a:xfrm>
            <a:off x="826654" y="2878020"/>
            <a:ext cx="10117667" cy="550980"/>
          </a:xfrm>
        </p:spPr>
        <p:txBody>
          <a:bodyPr anchor="t">
            <a:noAutofit/>
          </a:bodyPr>
          <a:lstStyle/>
          <a:p>
            <a:pPr algn="ctr"/>
            <a:r>
              <a:rPr lang="es-MX" sz="4000" b="1" dirty="0" smtClean="0">
                <a:solidFill>
                  <a:srgbClr val="0070C0"/>
                </a:solidFill>
                <a:effectLst>
                  <a:outerShdw blurRad="38100" dist="38100" dir="2700000" algn="tl">
                    <a:srgbClr val="000000">
                      <a:alpha val="43137"/>
                    </a:srgbClr>
                  </a:outerShdw>
                </a:effectLst>
                <a:latin typeface="Poppins Medium" pitchFamily="2" charset="77"/>
                <a:cs typeface="Poppins Medium" pitchFamily="2" charset="77"/>
              </a:rPr>
              <a:t>Marcello Dias Bonfim</a:t>
            </a:r>
            <a:endParaRPr lang="es-MX" sz="4000" b="1" dirty="0">
              <a:solidFill>
                <a:srgbClr val="0070C0"/>
              </a:solidFill>
              <a:effectLst>
                <a:outerShdw blurRad="38100" dist="38100" dir="2700000" algn="tl">
                  <a:srgbClr val="000000">
                    <a:alpha val="43137"/>
                  </a:srgbClr>
                </a:outerShdw>
              </a:effectLst>
              <a:latin typeface="Poppins Medium" pitchFamily="2" charset="77"/>
              <a:cs typeface="Poppins Medium" pitchFamily="2" charset="77"/>
            </a:endParaRPr>
          </a:p>
        </p:txBody>
      </p:sp>
      <p:sp>
        <p:nvSpPr>
          <p:cNvPr id="5" name="Marcador de contenido 2">
            <a:extLst>
              <a:ext uri="{FF2B5EF4-FFF2-40B4-BE49-F238E27FC236}">
                <a16:creationId xmlns:a16="http://schemas.microsoft.com/office/drawing/2014/main" id="{EF1396C2-E5FC-884C-80FD-E888936DAB54}"/>
              </a:ext>
            </a:extLst>
          </p:cNvPr>
          <p:cNvSpPr>
            <a:spLocks noGrp="1"/>
          </p:cNvSpPr>
          <p:nvPr>
            <p:ph idx="1"/>
          </p:nvPr>
        </p:nvSpPr>
        <p:spPr>
          <a:xfrm>
            <a:off x="826654" y="3761508"/>
            <a:ext cx="10117667" cy="2389909"/>
          </a:xfrm>
        </p:spPr>
        <p:txBody>
          <a:bodyPr/>
          <a:lstStyle/>
          <a:p>
            <a:pPr marL="0" lvl="0" indent="0" algn="ctr">
              <a:buClr>
                <a:schemeClr val="dk1"/>
              </a:buClr>
              <a:buSzPct val="25000"/>
              <a:buNone/>
            </a:pPr>
            <a:r>
              <a:rPr lang="it-IT" sz="2000" dirty="0">
                <a:solidFill>
                  <a:srgbClr val="1F4A98"/>
                </a:solidFill>
                <a:latin typeface="Poppins" pitchFamily="2" charset="77"/>
                <a:ea typeface="Calibri"/>
                <a:cs typeface="Poppins" pitchFamily="2" charset="77"/>
                <a:sym typeface="Calibri"/>
              </a:rPr>
              <a:t>m</a:t>
            </a:r>
            <a:r>
              <a:rPr lang="it-IT" sz="2000" dirty="0" smtClean="0">
                <a:solidFill>
                  <a:srgbClr val="1F4A98"/>
                </a:solidFill>
                <a:latin typeface="Poppins" pitchFamily="2" charset="77"/>
                <a:ea typeface="Calibri"/>
                <a:cs typeface="Poppins" pitchFamily="2" charset="77"/>
                <a:sym typeface="Calibri"/>
              </a:rPr>
              <a:t>arcello.bonfim@hsl.org.br</a:t>
            </a:r>
            <a:endParaRPr lang="it-IT" sz="2000" dirty="0">
              <a:solidFill>
                <a:srgbClr val="1F4A98"/>
              </a:solidFill>
              <a:latin typeface="Poppins" pitchFamily="2" charset="77"/>
              <a:ea typeface="Calibri"/>
              <a:cs typeface="Poppins" pitchFamily="2" charset="77"/>
              <a:sym typeface="Calibri"/>
            </a:endParaRPr>
          </a:p>
          <a:p>
            <a:pPr marL="0" lvl="0" indent="0" algn="ctr">
              <a:buClr>
                <a:schemeClr val="dk1"/>
              </a:buClr>
              <a:buSzPct val="25000"/>
              <a:buNone/>
            </a:pPr>
            <a:r>
              <a:rPr lang="it-IT" sz="2000" dirty="0" smtClean="0">
                <a:solidFill>
                  <a:srgbClr val="1CA692"/>
                </a:solidFill>
                <a:latin typeface="Poppins" pitchFamily="2" charset="77"/>
                <a:ea typeface="Calibri"/>
                <a:cs typeface="Poppins" pitchFamily="2" charset="77"/>
                <a:sym typeface="Calibri"/>
              </a:rPr>
              <a:t>Hospital Sírio-Libanês, Brazil</a:t>
            </a:r>
            <a:endParaRPr lang="it" sz="2000" dirty="0">
              <a:solidFill>
                <a:srgbClr val="1CA692"/>
              </a:solidFill>
              <a:latin typeface="Poppins" pitchFamily="2" charset="77"/>
              <a:ea typeface="Calibri"/>
              <a:cs typeface="Poppins" pitchFamily="2" charset="77"/>
              <a:sym typeface="Calibri"/>
            </a:endParaRPr>
          </a:p>
        </p:txBody>
      </p:sp>
      <p:sp>
        <p:nvSpPr>
          <p:cNvPr id="2" name="CaixaDeTexto 1"/>
          <p:cNvSpPr txBox="1"/>
          <p:nvPr/>
        </p:nvSpPr>
        <p:spPr>
          <a:xfrm>
            <a:off x="9114972" y="5106270"/>
            <a:ext cx="2336800" cy="523220"/>
          </a:xfrm>
          <a:prstGeom prst="rect">
            <a:avLst/>
          </a:prstGeom>
          <a:noFill/>
        </p:spPr>
        <p:txBody>
          <a:bodyPr wrap="square" rtlCol="0">
            <a:spAutoFit/>
          </a:bodyPr>
          <a:lstStyle/>
          <a:p>
            <a:r>
              <a:rPr lang="pt-BR" sz="2800" b="1" dirty="0" err="1" smtClean="0">
                <a:solidFill>
                  <a:schemeClr val="bg1">
                    <a:lumMod val="50000"/>
                  </a:schemeClr>
                </a:solidFill>
              </a:rPr>
              <a:t>Thank</a:t>
            </a:r>
            <a:r>
              <a:rPr lang="pt-BR" sz="2800" b="1" dirty="0" smtClean="0">
                <a:solidFill>
                  <a:schemeClr val="bg1">
                    <a:lumMod val="50000"/>
                  </a:schemeClr>
                </a:solidFill>
              </a:rPr>
              <a:t> </a:t>
            </a:r>
            <a:r>
              <a:rPr lang="pt-BR" sz="2800" b="1" dirty="0" err="1" smtClean="0">
                <a:solidFill>
                  <a:schemeClr val="bg1">
                    <a:lumMod val="50000"/>
                  </a:schemeClr>
                </a:solidFill>
              </a:rPr>
              <a:t>You</a:t>
            </a:r>
            <a:r>
              <a:rPr lang="pt-BR" sz="2800" b="1" dirty="0" smtClean="0">
                <a:solidFill>
                  <a:schemeClr val="bg1">
                    <a:lumMod val="50000"/>
                  </a:schemeClr>
                </a:solidFill>
              </a:rPr>
              <a:t> !</a:t>
            </a:r>
            <a:endParaRPr lang="pt-BR" sz="2800" b="1" dirty="0">
              <a:solidFill>
                <a:schemeClr val="bg1">
                  <a:lumMod val="50000"/>
                </a:schemeClr>
              </a:solidFill>
            </a:endParaRPr>
          </a:p>
        </p:txBody>
      </p:sp>
    </p:spTree>
    <p:extLst>
      <p:ext uri="{BB962C8B-B14F-4D97-AF65-F5344CB8AC3E}">
        <p14:creationId xmlns:p14="http://schemas.microsoft.com/office/powerpoint/2010/main" val="790721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The Team / Workgroup</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7227755" y="2028570"/>
            <a:ext cx="4119974" cy="952096"/>
          </a:xfrm>
        </p:spPr>
        <p:txBody>
          <a:bodyPr>
            <a:noAutofit/>
          </a:bodyPr>
          <a:lstStyle/>
          <a:p>
            <a:pPr marL="0" indent="0">
              <a:lnSpc>
                <a:spcPct val="107000"/>
              </a:lnSpc>
              <a:buNone/>
            </a:pPr>
            <a:r>
              <a:rPr lang="en-US" sz="2000" b="1" dirty="0" smtClean="0">
                <a:solidFill>
                  <a:srgbClr val="202124"/>
                </a:solidFill>
                <a:latin typeface="Calibri" panose="020F0502020204030204" pitchFamily="34" charset="0"/>
                <a:ea typeface="Calibri" panose="020F0502020204030204" pitchFamily="34" charset="0"/>
                <a:cs typeface="Calibri" panose="020F0502020204030204" pitchFamily="34" charset="0"/>
              </a:rPr>
              <a:t>Valmir </a:t>
            </a:r>
            <a:r>
              <a:rPr lang="en-US" sz="2000" b="1" dirty="0">
                <a:solidFill>
                  <a:srgbClr val="202124"/>
                </a:solidFill>
                <a:latin typeface="Calibri" panose="020F0502020204030204" pitchFamily="34" charset="0"/>
                <a:ea typeface="Calibri" panose="020F0502020204030204" pitchFamily="34" charset="0"/>
                <a:cs typeface="Calibri" panose="020F0502020204030204" pitchFamily="34" charset="0"/>
              </a:rPr>
              <a:t>Donizeti Tunis </a:t>
            </a: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buNone/>
            </a:pP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Supervisor </a:t>
            </a:r>
            <a:r>
              <a:rPr lang="en-US" sz="2000" dirty="0">
                <a:solidFill>
                  <a:srgbClr val="202124"/>
                </a:solidFill>
                <a:latin typeface="Calibri" panose="020F0502020204030204" pitchFamily="34" charset="0"/>
                <a:ea typeface="Calibri" panose="020F0502020204030204" pitchFamily="34" charset="0"/>
                <a:cs typeface="Calibri" panose="020F0502020204030204" pitchFamily="34" charset="0"/>
              </a:rPr>
              <a:t>of Clinical </a:t>
            </a: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Engineering </a:t>
            </a:r>
            <a:endParaRPr lang="en-US" sz="2000" dirty="0">
              <a:solidFill>
                <a:srgbClr val="202124"/>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s-MX" sz="2000" dirty="0">
              <a:solidFill>
                <a:schemeClr val="bg2">
                  <a:lumMod val="25000"/>
                </a:schemeClr>
              </a:solidFill>
            </a:endParaRPr>
          </a:p>
        </p:txBody>
      </p:sp>
      <p:sp>
        <p:nvSpPr>
          <p:cNvPr id="4" name="Marcador de contenido 2">
            <a:extLst>
              <a:ext uri="{FF2B5EF4-FFF2-40B4-BE49-F238E27FC236}">
                <a16:creationId xmlns:a16="http://schemas.microsoft.com/office/drawing/2014/main" id="{B6A5AB52-EC55-E84E-BA46-6EECB36B6ACB}"/>
              </a:ext>
            </a:extLst>
          </p:cNvPr>
          <p:cNvSpPr txBox="1">
            <a:spLocks/>
          </p:cNvSpPr>
          <p:nvPr/>
        </p:nvSpPr>
        <p:spPr>
          <a:xfrm>
            <a:off x="22210" y="4616544"/>
            <a:ext cx="6190132" cy="943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buFont typeface="Arial" panose="020B0604020202020204" pitchFamily="34" charset="0"/>
              <a:buNone/>
            </a:pPr>
            <a:r>
              <a:rPr lang="en-US" sz="2000" b="1" dirty="0" smtClean="0">
                <a:solidFill>
                  <a:srgbClr val="202124"/>
                </a:solidFill>
                <a:latin typeface="Calibri" panose="020F0502020204030204" pitchFamily="34" charset="0"/>
                <a:ea typeface="Calibri" panose="020F0502020204030204" pitchFamily="34" charset="0"/>
                <a:cs typeface="Calibri" panose="020F0502020204030204" pitchFamily="34" charset="0"/>
              </a:rPr>
              <a:t>Marcello Dias Bonfim - </a:t>
            </a: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Presenting Author </a:t>
            </a:r>
          </a:p>
          <a:p>
            <a:pPr marL="0" indent="0" algn="ctr">
              <a:lnSpc>
                <a:spcPct val="107000"/>
              </a:lnSpc>
              <a:buFont typeface="Arial" panose="020B0604020202020204" pitchFamily="34" charset="0"/>
              <a:buNone/>
            </a:pP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Manager of Clinical Engineering</a:t>
            </a:r>
          </a:p>
        </p:txBody>
      </p:sp>
      <p:sp>
        <p:nvSpPr>
          <p:cNvPr id="5" name="Marcador de contenido 2">
            <a:extLst>
              <a:ext uri="{FF2B5EF4-FFF2-40B4-BE49-F238E27FC236}">
                <a16:creationId xmlns:a16="http://schemas.microsoft.com/office/drawing/2014/main" id="{B6A5AB52-EC55-E84E-BA46-6EECB36B6ACB}"/>
              </a:ext>
            </a:extLst>
          </p:cNvPr>
          <p:cNvSpPr txBox="1">
            <a:spLocks noChangeAspect="1"/>
          </p:cNvSpPr>
          <p:nvPr/>
        </p:nvSpPr>
        <p:spPr>
          <a:xfrm>
            <a:off x="7227755" y="3645775"/>
            <a:ext cx="3795159" cy="9605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buFont typeface="Arial" panose="020B0604020202020204" pitchFamily="34" charset="0"/>
              <a:buNone/>
            </a:pPr>
            <a:r>
              <a:rPr lang="en-US" sz="2000" b="1" dirty="0" smtClean="0">
                <a:solidFill>
                  <a:srgbClr val="202124"/>
                </a:solidFill>
                <a:latin typeface="Calibri" panose="020F0502020204030204" pitchFamily="34" charset="0"/>
                <a:ea typeface="Calibri" panose="020F0502020204030204" pitchFamily="34" charset="0"/>
                <a:cs typeface="Calibri" panose="020F0502020204030204" pitchFamily="34" charset="0"/>
              </a:rPr>
              <a:t>Maxwell Allan Gonzaga da Silva</a:t>
            </a: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buFont typeface="Arial" panose="020B0604020202020204" pitchFamily="34" charset="0"/>
              <a:buNone/>
            </a:pP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Supervisor of Clinical Engineering</a:t>
            </a:r>
            <a:endParaRPr lang="es-MX" sz="2000" dirty="0">
              <a:solidFill>
                <a:schemeClr val="bg2">
                  <a:lumMod val="25000"/>
                </a:schemeClr>
              </a:solidFill>
            </a:endParaRPr>
          </a:p>
        </p:txBody>
      </p:sp>
      <p:sp>
        <p:nvSpPr>
          <p:cNvPr id="6" name="Marcador de contenido 2">
            <a:extLst>
              <a:ext uri="{FF2B5EF4-FFF2-40B4-BE49-F238E27FC236}">
                <a16:creationId xmlns:a16="http://schemas.microsoft.com/office/drawing/2014/main" id="{B6A5AB52-EC55-E84E-BA46-6EECB36B6ACB}"/>
              </a:ext>
            </a:extLst>
          </p:cNvPr>
          <p:cNvSpPr txBox="1">
            <a:spLocks/>
          </p:cNvSpPr>
          <p:nvPr/>
        </p:nvSpPr>
        <p:spPr>
          <a:xfrm>
            <a:off x="7227755" y="5271429"/>
            <a:ext cx="3042350" cy="976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buFont typeface="Arial" panose="020B0604020202020204" pitchFamily="34" charset="0"/>
              <a:buNone/>
            </a:pPr>
            <a:r>
              <a:rPr lang="en-US" sz="2000" b="1" dirty="0" smtClean="0">
                <a:solidFill>
                  <a:srgbClr val="202124"/>
                </a:solidFill>
                <a:latin typeface="Calibri" panose="020F0502020204030204" pitchFamily="34" charset="0"/>
                <a:ea typeface="Calibri" panose="020F0502020204030204" pitchFamily="34" charset="0"/>
                <a:cs typeface="Calibri" panose="020F0502020204030204" pitchFamily="34" charset="0"/>
              </a:rPr>
              <a:t>Fabio Alcarpe Coda</a:t>
            </a:r>
          </a:p>
          <a:p>
            <a:pPr marL="0" indent="0">
              <a:lnSpc>
                <a:spcPct val="107000"/>
              </a:lnSpc>
              <a:buFont typeface="Arial" panose="020B0604020202020204" pitchFamily="34" charset="0"/>
              <a:buNone/>
            </a:pPr>
            <a:r>
              <a:rPr lang="en-US" sz="2000" dirty="0" smtClean="0">
                <a:solidFill>
                  <a:srgbClr val="202124"/>
                </a:solidFill>
                <a:latin typeface="Calibri" panose="020F0502020204030204" pitchFamily="34" charset="0"/>
                <a:ea typeface="Calibri" panose="020F0502020204030204" pitchFamily="34" charset="0"/>
                <a:cs typeface="Calibri" panose="020F0502020204030204" pitchFamily="34" charset="0"/>
              </a:rPr>
              <a:t>Clinical Engineer</a:t>
            </a:r>
          </a:p>
          <a:p>
            <a:pPr marL="0" indent="0">
              <a:buFont typeface="Arial" panose="020B0604020202020204" pitchFamily="34" charset="0"/>
              <a:buNone/>
            </a:pPr>
            <a:endParaRPr lang="es-MX" sz="2000" dirty="0">
              <a:solidFill>
                <a:schemeClr val="bg2">
                  <a:lumMod val="25000"/>
                </a:schemeClr>
              </a:solidFill>
            </a:endParaRPr>
          </a:p>
        </p:txBody>
      </p:sp>
      <p:pic>
        <p:nvPicPr>
          <p:cNvPr id="7" name="Imagem 6"/>
          <p:cNvPicPr>
            <a:picLocks noChangeAspect="1"/>
          </p:cNvPicPr>
          <p:nvPr/>
        </p:nvPicPr>
        <p:blipFill>
          <a:blip r:embed="rId2"/>
          <a:stretch>
            <a:fillRect/>
          </a:stretch>
        </p:blipFill>
        <p:spPr>
          <a:xfrm>
            <a:off x="2355279" y="2787764"/>
            <a:ext cx="1523994" cy="1543462"/>
          </a:xfrm>
          <a:prstGeom prst="rect">
            <a:avLst/>
          </a:prstGeom>
        </p:spPr>
      </p:pic>
      <p:pic>
        <p:nvPicPr>
          <p:cNvPr id="8" name="Imagem 7"/>
          <p:cNvPicPr>
            <a:picLocks noChangeAspect="1"/>
          </p:cNvPicPr>
          <p:nvPr/>
        </p:nvPicPr>
        <p:blipFill>
          <a:blip r:embed="rId3"/>
          <a:stretch>
            <a:fillRect/>
          </a:stretch>
        </p:blipFill>
        <p:spPr>
          <a:xfrm>
            <a:off x="5729363" y="1564318"/>
            <a:ext cx="1464727" cy="1564403"/>
          </a:xfrm>
          <a:prstGeom prst="rect">
            <a:avLst/>
          </a:prstGeom>
        </p:spPr>
      </p:pic>
      <p:pic>
        <p:nvPicPr>
          <p:cNvPr id="9" name="Imagem 8"/>
          <p:cNvPicPr>
            <a:picLocks noChangeAspect="1"/>
          </p:cNvPicPr>
          <p:nvPr/>
        </p:nvPicPr>
        <p:blipFill>
          <a:blip r:embed="rId4"/>
          <a:stretch>
            <a:fillRect/>
          </a:stretch>
        </p:blipFill>
        <p:spPr>
          <a:xfrm>
            <a:off x="5835842" y="4953550"/>
            <a:ext cx="1251767" cy="1433474"/>
          </a:xfrm>
          <a:prstGeom prst="rect">
            <a:avLst/>
          </a:prstGeom>
        </p:spPr>
      </p:pic>
      <p:pic>
        <p:nvPicPr>
          <p:cNvPr id="11" name="Imagem 10"/>
          <p:cNvPicPr>
            <a:picLocks noChangeAspect="1"/>
          </p:cNvPicPr>
          <p:nvPr/>
        </p:nvPicPr>
        <p:blipFill>
          <a:blip r:embed="rId5"/>
          <a:stretch>
            <a:fillRect/>
          </a:stretch>
        </p:blipFill>
        <p:spPr>
          <a:xfrm>
            <a:off x="5782602" y="3326463"/>
            <a:ext cx="1358246" cy="1599168"/>
          </a:xfrm>
          <a:prstGeom prst="rect">
            <a:avLst/>
          </a:prstGeom>
        </p:spPr>
      </p:pic>
    </p:spTree>
    <p:extLst>
      <p:ext uri="{BB962C8B-B14F-4D97-AF65-F5344CB8AC3E}">
        <p14:creationId xmlns:p14="http://schemas.microsoft.com/office/powerpoint/2010/main" val="10125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Description</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47841" y="1892676"/>
            <a:ext cx="10702380" cy="1404706"/>
          </a:xfrm>
        </p:spPr>
        <p:txBody>
          <a:bodyPr/>
          <a:lstStyle/>
          <a:p>
            <a:pPr algn="just">
              <a:lnSpc>
                <a:spcPct val="107000"/>
              </a:lnSpc>
            </a:pPr>
            <a:r>
              <a:rPr lang="en-US" sz="2000" dirty="0" smtClean="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The Clinical Engineering department </a:t>
            </a: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actively participates with the consulting team of Hospital Sírio-Libanês, helping in the situational diagnosis and management model of public and private health institutions, at the request of the Ministry of Health, Health Secretaries or the board of directors in charge.</a:t>
            </a:r>
          </a:p>
        </p:txBody>
      </p:sp>
      <p:pic>
        <p:nvPicPr>
          <p:cNvPr id="4" name="Imagem 3"/>
          <p:cNvPicPr>
            <a:picLocks noChangeAspect="1"/>
          </p:cNvPicPr>
          <p:nvPr/>
        </p:nvPicPr>
        <p:blipFill>
          <a:blip r:embed="rId2"/>
          <a:stretch>
            <a:fillRect/>
          </a:stretch>
        </p:blipFill>
        <p:spPr>
          <a:xfrm>
            <a:off x="678707" y="4029323"/>
            <a:ext cx="1438275" cy="1362075"/>
          </a:xfrm>
          <a:prstGeom prst="rect">
            <a:avLst/>
          </a:prstGeom>
        </p:spPr>
      </p:pic>
      <p:sp>
        <p:nvSpPr>
          <p:cNvPr id="6" name="Retângulo 5"/>
          <p:cNvSpPr/>
          <p:nvPr/>
        </p:nvSpPr>
        <p:spPr>
          <a:xfrm>
            <a:off x="2706306" y="4710361"/>
            <a:ext cx="2094099" cy="369332"/>
          </a:xfrm>
          <a:prstGeom prst="rect">
            <a:avLst/>
          </a:prstGeom>
        </p:spPr>
        <p:txBody>
          <a:bodyPr wrap="none">
            <a:spAutoFit/>
          </a:bodyPr>
          <a:lstStyle/>
          <a:p>
            <a:r>
              <a:rPr lang="en-US"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Clinical Engineering </a:t>
            </a:r>
            <a:endParaRPr lang="pt-BR" b="1" dirty="0">
              <a:solidFill>
                <a:srgbClr val="0070C0"/>
              </a:solidFill>
            </a:endParaRPr>
          </a:p>
        </p:txBody>
      </p:sp>
      <p:sp>
        <p:nvSpPr>
          <p:cNvPr id="7" name="Retângulo 6"/>
          <p:cNvSpPr/>
          <p:nvPr/>
        </p:nvSpPr>
        <p:spPr>
          <a:xfrm>
            <a:off x="5290253" y="4710361"/>
            <a:ext cx="1192955" cy="369332"/>
          </a:xfrm>
          <a:prstGeom prst="rect">
            <a:avLst/>
          </a:prstGeom>
        </p:spPr>
        <p:txBody>
          <a:bodyPr wrap="none">
            <a:spAutoFit/>
          </a:bodyPr>
          <a:lstStyle/>
          <a:p>
            <a:r>
              <a:rPr lang="en-US"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Consulting</a:t>
            </a:r>
            <a:endParaRPr lang="pt-BR" b="1" dirty="0">
              <a:solidFill>
                <a:srgbClr val="0070C0"/>
              </a:solidFill>
            </a:endParaRPr>
          </a:p>
        </p:txBody>
      </p:sp>
      <p:sp>
        <p:nvSpPr>
          <p:cNvPr id="8" name="Retângulo 7"/>
          <p:cNvSpPr/>
          <p:nvPr/>
        </p:nvSpPr>
        <p:spPr>
          <a:xfrm>
            <a:off x="6984854" y="4733697"/>
            <a:ext cx="2047740" cy="369332"/>
          </a:xfrm>
          <a:prstGeom prst="rect">
            <a:avLst/>
          </a:prstGeom>
        </p:spPr>
        <p:txBody>
          <a:bodyPr wrap="none">
            <a:spAutoFit/>
          </a:bodyPr>
          <a:lstStyle/>
          <a:p>
            <a:r>
              <a:rPr lang="en-US" b="1" dirty="0" smtClean="0">
                <a:solidFill>
                  <a:srgbClr val="0070C0"/>
                </a:solidFill>
                <a:latin typeface="Calibri" panose="020F0502020204030204" pitchFamily="34" charset="0"/>
                <a:ea typeface="Times New Roman" panose="02020603050405020304" pitchFamily="18" charset="0"/>
                <a:cs typeface="Calibri" panose="020F0502020204030204" pitchFamily="34" charset="0"/>
              </a:rPr>
              <a:t>Diagnosis Problems</a:t>
            </a:r>
            <a:endParaRPr lang="pt-BR" b="1" dirty="0">
              <a:solidFill>
                <a:srgbClr val="0070C0"/>
              </a:solidFill>
            </a:endParaRPr>
          </a:p>
        </p:txBody>
      </p:sp>
      <p:sp>
        <p:nvSpPr>
          <p:cNvPr id="10" name="Retângulo 9"/>
          <p:cNvSpPr/>
          <p:nvPr/>
        </p:nvSpPr>
        <p:spPr>
          <a:xfrm>
            <a:off x="9323047" y="4710361"/>
            <a:ext cx="2403863" cy="369332"/>
          </a:xfrm>
          <a:prstGeom prst="rect">
            <a:avLst/>
          </a:prstGeom>
        </p:spPr>
        <p:txBody>
          <a:bodyPr wrap="none">
            <a:spAutoFit/>
          </a:bodyPr>
          <a:lstStyle/>
          <a:p>
            <a:r>
              <a:rPr lang="pt-BR"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Propose</a:t>
            </a:r>
            <a:r>
              <a:rPr lang="pt-BR"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pt-BR"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improvements</a:t>
            </a:r>
            <a:endParaRPr lang="pt-BR" b="1" dirty="0">
              <a:solidFill>
                <a:srgbClr val="0070C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1" name="Arco 10"/>
          <p:cNvSpPr/>
          <p:nvPr/>
        </p:nvSpPr>
        <p:spPr>
          <a:xfrm>
            <a:off x="4264133" y="4378036"/>
            <a:ext cx="1220995" cy="443345"/>
          </a:xfrm>
          <a:prstGeom prst="arc">
            <a:avLst>
              <a:gd name="adj1" fmla="val 10937434"/>
              <a:gd name="adj2" fmla="val 0"/>
            </a:avLst>
          </a:prstGeom>
          <a:noFill/>
          <a:ln>
            <a:solidFill>
              <a:schemeClr val="accent5">
                <a:lumMod val="75000"/>
              </a:schemeClr>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Arco 11"/>
          <p:cNvSpPr/>
          <p:nvPr/>
        </p:nvSpPr>
        <p:spPr>
          <a:xfrm>
            <a:off x="6121331" y="4378035"/>
            <a:ext cx="1220995" cy="443345"/>
          </a:xfrm>
          <a:prstGeom prst="arc">
            <a:avLst>
              <a:gd name="adj1" fmla="val 10937434"/>
              <a:gd name="adj2" fmla="val 0"/>
            </a:avLst>
          </a:prstGeom>
          <a:noFill/>
          <a:ln>
            <a:solidFill>
              <a:schemeClr val="accent5">
                <a:lumMod val="75000"/>
              </a:schemeClr>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3" name="Arco 12"/>
          <p:cNvSpPr/>
          <p:nvPr/>
        </p:nvSpPr>
        <p:spPr>
          <a:xfrm>
            <a:off x="8102052" y="4334193"/>
            <a:ext cx="1220995" cy="443345"/>
          </a:xfrm>
          <a:prstGeom prst="arc">
            <a:avLst>
              <a:gd name="adj1" fmla="val 10937434"/>
              <a:gd name="adj2" fmla="val 0"/>
            </a:avLst>
          </a:prstGeom>
          <a:noFill/>
          <a:ln>
            <a:solidFill>
              <a:schemeClr val="accent5">
                <a:lumMod val="75000"/>
              </a:schemeClr>
            </a:solidFill>
            <a:prstDash val="sysDot"/>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990249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fontScale="90000"/>
          </a:bodyPr>
          <a:lstStyle/>
          <a:p>
            <a:r>
              <a:rPr lang="es-MX" sz="3600" b="1" dirty="0">
                <a:solidFill>
                  <a:srgbClr val="0070C0"/>
                </a:solidFill>
                <a:latin typeface="Poppins" pitchFamily="2" charset="77"/>
                <a:cs typeface="Poppins" pitchFamily="2" charset="77"/>
              </a:rPr>
              <a:t>Goals of the project and final users</a:t>
            </a:r>
            <a:br>
              <a:rPr lang="es-MX" sz="3600" b="1" dirty="0">
                <a:solidFill>
                  <a:srgbClr val="0070C0"/>
                </a:solidFill>
                <a:latin typeface="Poppins" pitchFamily="2" charset="77"/>
                <a:cs typeface="Poppins" pitchFamily="2" charset="77"/>
              </a:rPr>
            </a:br>
            <a:r>
              <a:rPr lang="es-MX" sz="3600" b="1" dirty="0">
                <a:solidFill>
                  <a:srgbClr val="0070C0"/>
                </a:solidFill>
                <a:latin typeface="Poppins" pitchFamily="2" charset="77"/>
                <a:cs typeface="Poppins" pitchFamily="2" charset="77"/>
              </a:rPr>
              <a:t>that will benefit</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231420" y="2557435"/>
            <a:ext cx="8717296" cy="3416913"/>
          </a:xfrm>
        </p:spPr>
        <p:txBody>
          <a:bodyPr>
            <a:normAutofit/>
          </a:bodyPr>
          <a:lstStyle/>
          <a:p>
            <a:pPr marL="0" indent="0">
              <a:lnSpc>
                <a:spcPct val="107000"/>
              </a:lnSpc>
              <a:buNone/>
            </a:pPr>
            <a:r>
              <a:rPr lang="en-US" sz="2000" b="1"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Disseminate knowledge and apply experienced analysis</a:t>
            </a:r>
            <a:r>
              <a:rPr lang="en-US" sz="2000" b="1" dirty="0" smtClean="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a:t>
            </a:r>
          </a:p>
          <a:p>
            <a:pPr marL="0" indent="0">
              <a:lnSpc>
                <a:spcPct val="107000"/>
              </a:lnSpc>
              <a:buNone/>
            </a:pPr>
            <a:endParaRPr lang="en-US" sz="2000" b="1"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pP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Share our experience to </a:t>
            </a:r>
            <a:r>
              <a:rPr lang="en-US" sz="2000" dirty="0" smtClean="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public and private </a:t>
            </a: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hospitals in order to help then to improve processes and policies</a:t>
            </a:r>
            <a:r>
              <a:rPr lang="en-US" sz="2000" dirty="0" smtClean="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a:t>
            </a:r>
          </a:p>
          <a:p>
            <a:pPr algn="just">
              <a:lnSpc>
                <a:spcPct val="107000"/>
              </a:lnSpc>
            </a:pPr>
            <a:endParaRPr lang="en-US" sz="2000" dirty="0" smtClean="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pPr>
            <a:r>
              <a:rPr lang="en-US" sz="2000" dirty="0" smtClean="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To </a:t>
            </a: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know different realities of many Brazil´s area and propose a standard methodology</a:t>
            </a:r>
            <a:endParaRPr lang="en-US" sz="2000" dirty="0"/>
          </a:p>
        </p:txBody>
      </p:sp>
      <p:pic>
        <p:nvPicPr>
          <p:cNvPr id="4" name="Imagem 3"/>
          <p:cNvPicPr>
            <a:picLocks noChangeAspect="1"/>
          </p:cNvPicPr>
          <p:nvPr/>
        </p:nvPicPr>
        <p:blipFill>
          <a:blip r:embed="rId2"/>
          <a:stretch>
            <a:fillRect/>
          </a:stretch>
        </p:blipFill>
        <p:spPr>
          <a:xfrm>
            <a:off x="9243163" y="2775149"/>
            <a:ext cx="1224876" cy="1201765"/>
          </a:xfrm>
          <a:prstGeom prst="rect">
            <a:avLst/>
          </a:prstGeom>
        </p:spPr>
      </p:pic>
      <p:pic>
        <p:nvPicPr>
          <p:cNvPr id="8" name="Imagem 7"/>
          <p:cNvPicPr>
            <a:picLocks noChangeAspect="1"/>
          </p:cNvPicPr>
          <p:nvPr/>
        </p:nvPicPr>
        <p:blipFill>
          <a:blip r:embed="rId3"/>
          <a:stretch>
            <a:fillRect/>
          </a:stretch>
        </p:blipFill>
        <p:spPr>
          <a:xfrm>
            <a:off x="9243163" y="4287887"/>
            <a:ext cx="1181100" cy="1143000"/>
          </a:xfrm>
          <a:prstGeom prst="rect">
            <a:avLst/>
          </a:prstGeom>
        </p:spPr>
      </p:pic>
    </p:spTree>
    <p:extLst>
      <p:ext uri="{BB962C8B-B14F-4D97-AF65-F5344CB8AC3E}">
        <p14:creationId xmlns:p14="http://schemas.microsoft.com/office/powerpoint/2010/main" val="2695083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a:solidFill>
                  <a:srgbClr val="0070C0"/>
                </a:solidFill>
                <a:latin typeface="Poppins" pitchFamily="2" charset="77"/>
                <a:cs typeface="Poppins" pitchFamily="2" charset="77"/>
              </a:rPr>
              <a:t>Results</a:t>
            </a:r>
            <a:endParaRPr lang="es-MX" sz="3600" dirty="0">
              <a:solidFill>
                <a:srgbClr val="0070C0"/>
              </a:solidFill>
            </a:endParaRPr>
          </a:p>
        </p:txBody>
      </p:sp>
      <p:sp>
        <p:nvSpPr>
          <p:cNvPr id="3" name="Marcador de contenido 2">
            <a:extLst>
              <a:ext uri="{FF2B5EF4-FFF2-40B4-BE49-F238E27FC236}">
                <a16:creationId xmlns:a16="http://schemas.microsoft.com/office/drawing/2014/main" id="{B6A5AB52-EC55-E84E-BA46-6EECB36B6ACB}"/>
              </a:ext>
            </a:extLst>
          </p:cNvPr>
          <p:cNvSpPr>
            <a:spLocks noGrp="1"/>
          </p:cNvSpPr>
          <p:nvPr>
            <p:ph idx="1"/>
          </p:nvPr>
        </p:nvSpPr>
        <p:spPr>
          <a:xfrm>
            <a:off x="645021" y="3013614"/>
            <a:ext cx="5495711" cy="3096900"/>
          </a:xfrm>
        </p:spPr>
        <p:txBody>
          <a:bodyPr>
            <a:normAutofit/>
          </a:bodyPr>
          <a:lstStyle/>
          <a:p>
            <a:pPr algn="just">
              <a:lnSpc>
                <a:spcPct val="127000"/>
              </a:lnSpc>
            </a:pP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Restructuring of management models </a:t>
            </a:r>
          </a:p>
          <a:p>
            <a:pPr algn="just">
              <a:lnSpc>
                <a:spcPct val="127000"/>
              </a:lnSpc>
            </a:pP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Resource and contract optimization </a:t>
            </a:r>
          </a:p>
          <a:p>
            <a:pPr algn="just">
              <a:lnSpc>
                <a:spcPct val="127000"/>
              </a:lnSpc>
            </a:pP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Raising awareness of the need for infrastructure changes </a:t>
            </a:r>
          </a:p>
          <a:p>
            <a:pPr algn="just">
              <a:lnSpc>
                <a:spcPct val="127000"/>
              </a:lnSpc>
            </a:pPr>
            <a:r>
              <a:rPr lang="en-US"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rPr>
              <a:t>Reinforce the importance of the role of Clinical Engineering</a:t>
            </a:r>
            <a:endParaRPr lang="pt-BR" sz="2000" dirty="0">
              <a:solidFill>
                <a:schemeClr val="bg2">
                  <a:lumMod val="25000"/>
                </a:schemeClr>
              </a:solidFill>
              <a:latin typeface="Calibri" panose="020F0502020204030204" pitchFamily="34" charset="0"/>
              <a:ea typeface="Times New Roman" panose="02020603050405020304" pitchFamily="18" charset="0"/>
              <a:cs typeface="Calibri" panose="020F0502020204030204" pitchFamily="34" charset="0"/>
            </a:endParaRPr>
          </a:p>
        </p:txBody>
      </p:sp>
      <p:grpSp>
        <p:nvGrpSpPr>
          <p:cNvPr id="4" name="Agrupar 3"/>
          <p:cNvGrpSpPr/>
          <p:nvPr/>
        </p:nvGrpSpPr>
        <p:grpSpPr>
          <a:xfrm>
            <a:off x="5510903" y="984582"/>
            <a:ext cx="3615804" cy="3615804"/>
            <a:chOff x="1022939" y="1338064"/>
            <a:chExt cx="3615804" cy="3615804"/>
          </a:xfrm>
        </p:grpSpPr>
        <p:sp>
          <p:nvSpPr>
            <p:cNvPr id="5" name="CaixaDeTexto 4"/>
            <p:cNvSpPr txBox="1"/>
            <p:nvPr/>
          </p:nvSpPr>
          <p:spPr>
            <a:xfrm>
              <a:off x="3777036" y="2333509"/>
              <a:ext cx="359894" cy="230832"/>
            </a:xfrm>
            <a:prstGeom prst="rect">
              <a:avLst/>
            </a:prstGeom>
            <a:noFill/>
          </p:spPr>
          <p:txBody>
            <a:bodyPr wrap="square" rtlCol="0">
              <a:spAutoFit/>
            </a:bodyPr>
            <a:lstStyle/>
            <a:p>
              <a:pPr algn="ctr"/>
              <a:r>
                <a:rPr lang="pt-BR" sz="900" dirty="0" smtClean="0"/>
                <a:t>RN</a:t>
              </a:r>
              <a:endParaRPr lang="pt-BR" sz="900" dirty="0"/>
            </a:p>
          </p:txBody>
        </p:sp>
        <p:sp>
          <p:nvSpPr>
            <p:cNvPr id="6" name="CaixaDeTexto 5"/>
            <p:cNvSpPr txBox="1"/>
            <p:nvPr/>
          </p:nvSpPr>
          <p:spPr>
            <a:xfrm>
              <a:off x="3822904" y="2451639"/>
              <a:ext cx="359894" cy="215444"/>
            </a:xfrm>
            <a:prstGeom prst="rect">
              <a:avLst/>
            </a:prstGeom>
            <a:noFill/>
          </p:spPr>
          <p:txBody>
            <a:bodyPr wrap="square" rtlCol="0">
              <a:spAutoFit/>
            </a:bodyPr>
            <a:lstStyle/>
            <a:p>
              <a:pPr algn="ctr"/>
              <a:r>
                <a:rPr lang="pt-BR" sz="800" dirty="0"/>
                <a:t>PB</a:t>
              </a:r>
            </a:p>
          </p:txBody>
        </p:sp>
        <p:sp>
          <p:nvSpPr>
            <p:cNvPr id="7" name="CaixaDeTexto 6"/>
            <p:cNvSpPr txBox="1"/>
            <p:nvPr/>
          </p:nvSpPr>
          <p:spPr>
            <a:xfrm>
              <a:off x="3804894" y="2562856"/>
              <a:ext cx="359894" cy="215444"/>
            </a:xfrm>
            <a:prstGeom prst="rect">
              <a:avLst/>
            </a:prstGeom>
            <a:noFill/>
          </p:spPr>
          <p:txBody>
            <a:bodyPr wrap="square" rtlCol="0">
              <a:spAutoFit/>
            </a:bodyPr>
            <a:lstStyle/>
            <a:p>
              <a:pPr algn="ctr"/>
              <a:r>
                <a:rPr lang="pt-BR" sz="800" dirty="0" smtClean="0"/>
                <a:t>PE</a:t>
              </a:r>
              <a:endParaRPr lang="pt-BR" sz="800" dirty="0"/>
            </a:p>
          </p:txBody>
        </p:sp>
        <p:sp>
          <p:nvSpPr>
            <p:cNvPr id="8" name="CaixaDeTexto 7"/>
            <p:cNvSpPr txBox="1"/>
            <p:nvPr/>
          </p:nvSpPr>
          <p:spPr>
            <a:xfrm>
              <a:off x="3757270" y="2682471"/>
              <a:ext cx="359894" cy="215444"/>
            </a:xfrm>
            <a:prstGeom prst="rect">
              <a:avLst/>
            </a:prstGeom>
            <a:noFill/>
          </p:spPr>
          <p:txBody>
            <a:bodyPr wrap="square" rtlCol="0">
              <a:spAutoFit/>
            </a:bodyPr>
            <a:lstStyle/>
            <a:p>
              <a:pPr algn="ctr"/>
              <a:r>
                <a:rPr lang="pt-BR" sz="800" dirty="0" smtClean="0"/>
                <a:t>AL</a:t>
              </a:r>
              <a:endParaRPr lang="pt-BR" sz="800" dirty="0"/>
            </a:p>
          </p:txBody>
        </p:sp>
        <p:grpSp>
          <p:nvGrpSpPr>
            <p:cNvPr id="9" name="Agrupar 8"/>
            <p:cNvGrpSpPr/>
            <p:nvPr/>
          </p:nvGrpSpPr>
          <p:grpSpPr>
            <a:xfrm>
              <a:off x="1022939" y="1338064"/>
              <a:ext cx="3615804" cy="3615804"/>
              <a:chOff x="546689" y="1338064"/>
              <a:chExt cx="3615804" cy="3615804"/>
            </a:xfrm>
          </p:grpSpPr>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89" y="1338064"/>
                <a:ext cx="3615804" cy="3615804"/>
              </a:xfrm>
              <a:prstGeom prst="rect">
                <a:avLst/>
              </a:prstGeom>
            </p:spPr>
          </p:pic>
          <p:pic>
            <p:nvPicPr>
              <p:cNvPr id="11" name="Imagem 10"/>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1760988" y="1947164"/>
                <a:ext cx="183818" cy="187958"/>
              </a:xfrm>
              <a:prstGeom prst="rect">
                <a:avLst/>
              </a:prstGeom>
            </p:spPr>
          </p:pic>
          <p:pic>
            <p:nvPicPr>
              <p:cNvPr id="12" name="Imagem 11"/>
              <p:cNvPicPr>
                <a:picLocks noChangeAspect="1"/>
              </p:cNvPicPr>
              <p:nvPr/>
            </p:nvPicPr>
            <p:blipFill>
              <a:blip r:embed="rId3">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1415244" y="2531185"/>
                <a:ext cx="183818" cy="187958"/>
              </a:xfrm>
              <a:prstGeom prst="rect">
                <a:avLst/>
              </a:prstGeom>
            </p:spPr>
          </p:pic>
          <p:pic>
            <p:nvPicPr>
              <p:cNvPr id="13" name="Imagem 12"/>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2058663" y="2992203"/>
                <a:ext cx="183818" cy="187958"/>
              </a:xfrm>
              <a:prstGeom prst="rect">
                <a:avLst/>
              </a:prstGeom>
            </p:spPr>
          </p:pic>
          <p:pic>
            <p:nvPicPr>
              <p:cNvPr id="14" name="Imagem 1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3207349" y="3779223"/>
                <a:ext cx="183818" cy="187958"/>
              </a:xfrm>
              <a:prstGeom prst="rect">
                <a:avLst/>
              </a:prstGeom>
            </p:spPr>
          </p:pic>
          <p:pic>
            <p:nvPicPr>
              <p:cNvPr id="15" name="Imagem 14"/>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2554339" y="4470930"/>
                <a:ext cx="183818" cy="187958"/>
              </a:xfrm>
              <a:prstGeom prst="rect">
                <a:avLst/>
              </a:prstGeom>
            </p:spPr>
          </p:pic>
          <p:pic>
            <p:nvPicPr>
              <p:cNvPr id="16" name="Imagem 15"/>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3662546" y="2884645"/>
                <a:ext cx="183818" cy="187958"/>
              </a:xfrm>
              <a:prstGeom prst="rect">
                <a:avLst/>
              </a:prstGeom>
            </p:spPr>
          </p:pic>
          <p:sp>
            <p:nvSpPr>
              <p:cNvPr id="17" name="CaixaDeTexto 16"/>
              <p:cNvSpPr txBox="1"/>
              <p:nvPr/>
            </p:nvSpPr>
            <p:spPr>
              <a:xfrm>
                <a:off x="1239168" y="2146500"/>
                <a:ext cx="359894" cy="215444"/>
              </a:xfrm>
              <a:prstGeom prst="rect">
                <a:avLst/>
              </a:prstGeom>
              <a:noFill/>
            </p:spPr>
            <p:txBody>
              <a:bodyPr wrap="square" rtlCol="0">
                <a:spAutoFit/>
              </a:bodyPr>
              <a:lstStyle/>
              <a:p>
                <a:pPr algn="ctr"/>
                <a:r>
                  <a:rPr lang="pt-BR" sz="800" dirty="0" smtClean="0"/>
                  <a:t>AM</a:t>
                </a:r>
                <a:endParaRPr lang="pt-BR" sz="800" dirty="0"/>
              </a:p>
            </p:txBody>
          </p:sp>
          <p:sp>
            <p:nvSpPr>
              <p:cNvPr id="18" name="CaixaDeTexto 17"/>
              <p:cNvSpPr txBox="1"/>
              <p:nvPr/>
            </p:nvSpPr>
            <p:spPr>
              <a:xfrm>
                <a:off x="674596" y="2592527"/>
                <a:ext cx="359894" cy="215444"/>
              </a:xfrm>
              <a:prstGeom prst="rect">
                <a:avLst/>
              </a:prstGeom>
              <a:noFill/>
            </p:spPr>
            <p:txBody>
              <a:bodyPr wrap="square" rtlCol="0">
                <a:spAutoFit/>
              </a:bodyPr>
              <a:lstStyle/>
              <a:p>
                <a:pPr algn="ctr"/>
                <a:r>
                  <a:rPr lang="pt-BR" sz="800" dirty="0" smtClean="0"/>
                  <a:t>AC</a:t>
                </a:r>
                <a:endParaRPr lang="pt-BR" sz="800" dirty="0"/>
              </a:p>
            </p:txBody>
          </p:sp>
          <p:sp>
            <p:nvSpPr>
              <p:cNvPr id="19" name="CaixaDeTexto 18"/>
              <p:cNvSpPr txBox="1"/>
              <p:nvPr/>
            </p:nvSpPr>
            <p:spPr>
              <a:xfrm>
                <a:off x="1401094" y="2731514"/>
                <a:ext cx="359894" cy="200055"/>
              </a:xfrm>
              <a:prstGeom prst="rect">
                <a:avLst/>
              </a:prstGeom>
              <a:noFill/>
            </p:spPr>
            <p:txBody>
              <a:bodyPr wrap="square" rtlCol="0">
                <a:spAutoFit/>
              </a:bodyPr>
              <a:lstStyle/>
              <a:p>
                <a:pPr algn="ctr"/>
                <a:r>
                  <a:rPr lang="pt-BR" sz="700" dirty="0" smtClean="0"/>
                  <a:t>RO</a:t>
                </a:r>
                <a:endParaRPr lang="pt-BR" sz="700" dirty="0"/>
              </a:p>
            </p:txBody>
          </p:sp>
          <p:sp>
            <p:nvSpPr>
              <p:cNvPr id="20" name="CaixaDeTexto 19"/>
              <p:cNvSpPr txBox="1"/>
              <p:nvPr/>
            </p:nvSpPr>
            <p:spPr>
              <a:xfrm>
                <a:off x="2137729" y="2876787"/>
                <a:ext cx="359894" cy="200055"/>
              </a:xfrm>
              <a:prstGeom prst="rect">
                <a:avLst/>
              </a:prstGeom>
              <a:noFill/>
            </p:spPr>
            <p:txBody>
              <a:bodyPr wrap="square" rtlCol="0">
                <a:spAutoFit/>
              </a:bodyPr>
              <a:lstStyle/>
              <a:p>
                <a:pPr algn="ctr"/>
                <a:r>
                  <a:rPr lang="pt-BR" sz="700" dirty="0" smtClean="0"/>
                  <a:t>MT</a:t>
                </a:r>
                <a:endParaRPr lang="pt-BR" sz="700" dirty="0"/>
              </a:p>
            </p:txBody>
          </p:sp>
          <p:sp>
            <p:nvSpPr>
              <p:cNvPr id="21" name="CaixaDeTexto 20"/>
              <p:cNvSpPr txBox="1"/>
              <p:nvPr/>
            </p:nvSpPr>
            <p:spPr>
              <a:xfrm>
                <a:off x="2352172" y="2160748"/>
                <a:ext cx="359894" cy="215444"/>
              </a:xfrm>
              <a:prstGeom prst="rect">
                <a:avLst/>
              </a:prstGeom>
              <a:noFill/>
            </p:spPr>
            <p:txBody>
              <a:bodyPr wrap="square" rtlCol="0">
                <a:spAutoFit/>
              </a:bodyPr>
              <a:lstStyle/>
              <a:p>
                <a:pPr algn="ctr"/>
                <a:r>
                  <a:rPr lang="pt-BR" sz="800" dirty="0" smtClean="0"/>
                  <a:t>PA</a:t>
                </a:r>
                <a:endParaRPr lang="pt-BR" sz="800" dirty="0"/>
              </a:p>
            </p:txBody>
          </p:sp>
          <p:sp>
            <p:nvSpPr>
              <p:cNvPr id="22" name="CaixaDeTexto 21"/>
              <p:cNvSpPr txBox="1"/>
              <p:nvPr/>
            </p:nvSpPr>
            <p:spPr>
              <a:xfrm>
                <a:off x="2411277" y="1621594"/>
                <a:ext cx="359894" cy="215444"/>
              </a:xfrm>
              <a:prstGeom prst="rect">
                <a:avLst/>
              </a:prstGeom>
              <a:noFill/>
            </p:spPr>
            <p:txBody>
              <a:bodyPr wrap="square" rtlCol="0">
                <a:spAutoFit/>
              </a:bodyPr>
              <a:lstStyle/>
              <a:p>
                <a:pPr algn="ctr"/>
                <a:r>
                  <a:rPr lang="pt-BR" sz="800" dirty="0" smtClean="0"/>
                  <a:t>AP</a:t>
                </a:r>
                <a:endParaRPr lang="pt-BR" sz="800" dirty="0"/>
              </a:p>
            </p:txBody>
          </p:sp>
          <p:sp>
            <p:nvSpPr>
              <p:cNvPr id="23" name="CaixaDeTexto 22"/>
              <p:cNvSpPr txBox="1"/>
              <p:nvPr/>
            </p:nvSpPr>
            <p:spPr>
              <a:xfrm>
                <a:off x="3004980" y="2191511"/>
                <a:ext cx="359894" cy="215444"/>
              </a:xfrm>
              <a:prstGeom prst="rect">
                <a:avLst/>
              </a:prstGeom>
              <a:noFill/>
            </p:spPr>
            <p:txBody>
              <a:bodyPr wrap="square" rtlCol="0">
                <a:spAutoFit/>
              </a:bodyPr>
              <a:lstStyle/>
              <a:p>
                <a:pPr algn="ctr"/>
                <a:r>
                  <a:rPr lang="pt-BR" sz="800" dirty="0" smtClean="0"/>
                  <a:t>MA</a:t>
                </a:r>
                <a:endParaRPr lang="pt-BR" sz="800" dirty="0"/>
              </a:p>
            </p:txBody>
          </p:sp>
          <p:sp>
            <p:nvSpPr>
              <p:cNvPr id="24" name="CaixaDeTexto 23"/>
              <p:cNvSpPr txBox="1"/>
              <p:nvPr/>
            </p:nvSpPr>
            <p:spPr>
              <a:xfrm>
                <a:off x="3261274" y="2477111"/>
                <a:ext cx="359894" cy="215444"/>
              </a:xfrm>
              <a:prstGeom prst="rect">
                <a:avLst/>
              </a:prstGeom>
              <a:noFill/>
            </p:spPr>
            <p:txBody>
              <a:bodyPr wrap="square" rtlCol="0">
                <a:spAutoFit/>
              </a:bodyPr>
              <a:lstStyle/>
              <a:p>
                <a:pPr algn="ctr"/>
                <a:r>
                  <a:rPr lang="pt-BR" sz="800" dirty="0" smtClean="0"/>
                  <a:t>PI</a:t>
                </a:r>
                <a:endParaRPr lang="pt-BR" sz="800" dirty="0"/>
              </a:p>
            </p:txBody>
          </p:sp>
          <p:sp>
            <p:nvSpPr>
              <p:cNvPr id="25" name="CaixaDeTexto 24"/>
              <p:cNvSpPr txBox="1"/>
              <p:nvPr/>
            </p:nvSpPr>
            <p:spPr>
              <a:xfrm>
                <a:off x="3493832" y="2254570"/>
                <a:ext cx="359894" cy="215444"/>
              </a:xfrm>
              <a:prstGeom prst="rect">
                <a:avLst/>
              </a:prstGeom>
              <a:noFill/>
            </p:spPr>
            <p:txBody>
              <a:bodyPr wrap="square" rtlCol="0">
                <a:spAutoFit/>
              </a:bodyPr>
              <a:lstStyle/>
              <a:p>
                <a:pPr algn="ctr"/>
                <a:r>
                  <a:rPr lang="pt-BR" sz="800" dirty="0" smtClean="0"/>
                  <a:t>MA</a:t>
                </a:r>
                <a:endParaRPr lang="pt-BR" sz="800" dirty="0"/>
              </a:p>
            </p:txBody>
          </p:sp>
          <p:sp>
            <p:nvSpPr>
              <p:cNvPr id="26" name="CaixaDeTexto 25"/>
              <p:cNvSpPr txBox="1"/>
              <p:nvPr/>
            </p:nvSpPr>
            <p:spPr>
              <a:xfrm>
                <a:off x="3671553" y="2766515"/>
                <a:ext cx="359894" cy="215444"/>
              </a:xfrm>
              <a:prstGeom prst="rect">
                <a:avLst/>
              </a:prstGeom>
              <a:noFill/>
            </p:spPr>
            <p:txBody>
              <a:bodyPr wrap="square" rtlCol="0">
                <a:spAutoFit/>
              </a:bodyPr>
              <a:lstStyle/>
              <a:p>
                <a:pPr algn="ctr"/>
                <a:r>
                  <a:rPr lang="pt-BR" sz="800" dirty="0" smtClean="0"/>
                  <a:t>SE</a:t>
                </a:r>
                <a:endParaRPr lang="pt-BR" sz="800" dirty="0"/>
              </a:p>
            </p:txBody>
          </p:sp>
          <p:sp>
            <p:nvSpPr>
              <p:cNvPr id="27" name="CaixaDeTexto 26"/>
              <p:cNvSpPr txBox="1"/>
              <p:nvPr/>
            </p:nvSpPr>
            <p:spPr>
              <a:xfrm>
                <a:off x="3282347" y="2903798"/>
                <a:ext cx="359894" cy="215444"/>
              </a:xfrm>
              <a:prstGeom prst="rect">
                <a:avLst/>
              </a:prstGeom>
              <a:noFill/>
            </p:spPr>
            <p:txBody>
              <a:bodyPr wrap="square" rtlCol="0">
                <a:spAutoFit/>
              </a:bodyPr>
              <a:lstStyle/>
              <a:p>
                <a:pPr algn="ctr"/>
                <a:r>
                  <a:rPr lang="pt-BR" sz="800" dirty="0" smtClean="0"/>
                  <a:t>BA</a:t>
                </a:r>
                <a:endParaRPr lang="pt-BR" sz="800" dirty="0"/>
              </a:p>
            </p:txBody>
          </p:sp>
          <p:sp>
            <p:nvSpPr>
              <p:cNvPr id="28" name="CaixaDeTexto 27"/>
              <p:cNvSpPr txBox="1"/>
              <p:nvPr/>
            </p:nvSpPr>
            <p:spPr>
              <a:xfrm>
                <a:off x="3031273" y="3472661"/>
                <a:ext cx="359894" cy="215444"/>
              </a:xfrm>
              <a:prstGeom prst="rect">
                <a:avLst/>
              </a:prstGeom>
              <a:noFill/>
            </p:spPr>
            <p:txBody>
              <a:bodyPr wrap="square" rtlCol="0">
                <a:spAutoFit/>
              </a:bodyPr>
              <a:lstStyle/>
              <a:p>
                <a:pPr algn="ctr"/>
                <a:r>
                  <a:rPr lang="pt-BR" sz="800" dirty="0" smtClean="0"/>
                  <a:t>MG</a:t>
                </a:r>
                <a:endParaRPr lang="pt-BR" sz="800" dirty="0"/>
              </a:p>
            </p:txBody>
          </p:sp>
          <p:sp>
            <p:nvSpPr>
              <p:cNvPr id="29" name="CaixaDeTexto 28"/>
              <p:cNvSpPr txBox="1"/>
              <p:nvPr/>
            </p:nvSpPr>
            <p:spPr>
              <a:xfrm>
                <a:off x="2532119" y="3251956"/>
                <a:ext cx="359894" cy="215444"/>
              </a:xfrm>
              <a:prstGeom prst="rect">
                <a:avLst/>
              </a:prstGeom>
              <a:noFill/>
            </p:spPr>
            <p:txBody>
              <a:bodyPr wrap="square" rtlCol="0">
                <a:spAutoFit/>
              </a:bodyPr>
              <a:lstStyle/>
              <a:p>
                <a:pPr algn="ctr"/>
                <a:r>
                  <a:rPr lang="pt-BR" sz="800" dirty="0" smtClean="0"/>
                  <a:t>GO</a:t>
                </a:r>
                <a:endParaRPr lang="pt-BR" sz="800" dirty="0"/>
              </a:p>
            </p:txBody>
          </p:sp>
          <p:sp>
            <p:nvSpPr>
              <p:cNvPr id="30" name="CaixaDeTexto 29"/>
              <p:cNvSpPr txBox="1"/>
              <p:nvPr/>
            </p:nvSpPr>
            <p:spPr>
              <a:xfrm>
                <a:off x="2110678" y="3592826"/>
                <a:ext cx="359894" cy="215444"/>
              </a:xfrm>
              <a:prstGeom prst="rect">
                <a:avLst/>
              </a:prstGeom>
              <a:noFill/>
            </p:spPr>
            <p:txBody>
              <a:bodyPr wrap="square" rtlCol="0">
                <a:spAutoFit/>
              </a:bodyPr>
              <a:lstStyle/>
              <a:p>
                <a:pPr algn="ctr"/>
                <a:r>
                  <a:rPr lang="pt-BR" sz="800" dirty="0" smtClean="0"/>
                  <a:t>MS</a:t>
                </a:r>
                <a:endParaRPr lang="pt-BR" sz="800" dirty="0"/>
              </a:p>
            </p:txBody>
          </p:sp>
          <p:sp>
            <p:nvSpPr>
              <p:cNvPr id="31" name="CaixaDeTexto 30"/>
              <p:cNvSpPr txBox="1"/>
              <p:nvPr/>
            </p:nvSpPr>
            <p:spPr>
              <a:xfrm>
                <a:off x="2645086" y="3781064"/>
                <a:ext cx="359894" cy="215444"/>
              </a:xfrm>
              <a:prstGeom prst="rect">
                <a:avLst/>
              </a:prstGeom>
              <a:noFill/>
            </p:spPr>
            <p:txBody>
              <a:bodyPr wrap="square" rtlCol="0">
                <a:spAutoFit/>
              </a:bodyPr>
              <a:lstStyle/>
              <a:p>
                <a:pPr algn="ctr"/>
                <a:r>
                  <a:rPr lang="pt-BR" sz="800" dirty="0" smtClean="0"/>
                  <a:t>SP</a:t>
                </a:r>
                <a:endParaRPr lang="pt-BR" sz="800" dirty="0"/>
              </a:p>
            </p:txBody>
          </p:sp>
          <p:sp>
            <p:nvSpPr>
              <p:cNvPr id="32" name="CaixaDeTexto 31"/>
              <p:cNvSpPr txBox="1"/>
              <p:nvPr/>
            </p:nvSpPr>
            <p:spPr>
              <a:xfrm>
                <a:off x="2378263" y="3986388"/>
                <a:ext cx="359894" cy="215444"/>
              </a:xfrm>
              <a:prstGeom prst="rect">
                <a:avLst/>
              </a:prstGeom>
              <a:noFill/>
            </p:spPr>
            <p:txBody>
              <a:bodyPr wrap="square" rtlCol="0">
                <a:spAutoFit/>
              </a:bodyPr>
              <a:lstStyle/>
              <a:p>
                <a:pPr algn="ctr"/>
                <a:r>
                  <a:rPr lang="pt-BR" sz="800" dirty="0" smtClean="0"/>
                  <a:t>PR</a:t>
                </a:r>
                <a:endParaRPr lang="pt-BR" sz="800" dirty="0"/>
              </a:p>
            </p:txBody>
          </p:sp>
          <p:sp>
            <p:nvSpPr>
              <p:cNvPr id="33" name="CaixaDeTexto 32"/>
              <p:cNvSpPr txBox="1"/>
              <p:nvPr/>
            </p:nvSpPr>
            <p:spPr>
              <a:xfrm>
                <a:off x="2530663" y="4229072"/>
                <a:ext cx="359894" cy="215444"/>
              </a:xfrm>
              <a:prstGeom prst="rect">
                <a:avLst/>
              </a:prstGeom>
              <a:noFill/>
            </p:spPr>
            <p:txBody>
              <a:bodyPr wrap="square" rtlCol="0">
                <a:spAutoFit/>
              </a:bodyPr>
              <a:lstStyle/>
              <a:p>
                <a:pPr algn="ctr"/>
                <a:r>
                  <a:rPr lang="pt-BR" sz="800" dirty="0" smtClean="0"/>
                  <a:t>SC</a:t>
                </a:r>
                <a:endParaRPr lang="pt-BR" sz="800" dirty="0"/>
              </a:p>
            </p:txBody>
          </p:sp>
          <p:sp>
            <p:nvSpPr>
              <p:cNvPr id="34" name="CaixaDeTexto 33"/>
              <p:cNvSpPr txBox="1"/>
              <p:nvPr/>
            </p:nvSpPr>
            <p:spPr>
              <a:xfrm>
                <a:off x="2259250" y="4435739"/>
                <a:ext cx="359894" cy="215444"/>
              </a:xfrm>
              <a:prstGeom prst="rect">
                <a:avLst/>
              </a:prstGeom>
              <a:noFill/>
            </p:spPr>
            <p:txBody>
              <a:bodyPr wrap="square" rtlCol="0">
                <a:spAutoFit/>
              </a:bodyPr>
              <a:lstStyle/>
              <a:p>
                <a:pPr algn="ctr"/>
                <a:r>
                  <a:rPr lang="pt-BR" sz="800" dirty="0" smtClean="0"/>
                  <a:t>RS</a:t>
                </a:r>
                <a:endParaRPr lang="pt-BR" sz="800" dirty="0"/>
              </a:p>
            </p:txBody>
          </p:sp>
          <p:sp>
            <p:nvSpPr>
              <p:cNvPr id="35" name="CaixaDeTexto 34"/>
              <p:cNvSpPr txBox="1"/>
              <p:nvPr/>
            </p:nvSpPr>
            <p:spPr>
              <a:xfrm>
                <a:off x="2707504" y="2678298"/>
                <a:ext cx="359894" cy="215444"/>
              </a:xfrm>
              <a:prstGeom prst="rect">
                <a:avLst/>
              </a:prstGeom>
              <a:noFill/>
            </p:spPr>
            <p:txBody>
              <a:bodyPr wrap="square" rtlCol="0">
                <a:spAutoFit/>
              </a:bodyPr>
              <a:lstStyle/>
              <a:p>
                <a:pPr algn="ctr"/>
                <a:r>
                  <a:rPr lang="pt-BR" sz="800" dirty="0" smtClean="0"/>
                  <a:t>TO</a:t>
                </a:r>
                <a:endParaRPr lang="pt-BR" sz="800" dirty="0"/>
              </a:p>
            </p:txBody>
          </p:sp>
        </p:grpSp>
      </p:grpSp>
      <p:grpSp>
        <p:nvGrpSpPr>
          <p:cNvPr id="36" name="Agrupar 35"/>
          <p:cNvGrpSpPr/>
          <p:nvPr/>
        </p:nvGrpSpPr>
        <p:grpSpPr>
          <a:xfrm>
            <a:off x="9245570" y="2056534"/>
            <a:ext cx="3061892" cy="3785652"/>
            <a:chOff x="9331028" y="2016210"/>
            <a:chExt cx="3061892" cy="3785652"/>
          </a:xfrm>
        </p:grpSpPr>
        <p:sp>
          <p:nvSpPr>
            <p:cNvPr id="37" name="CaixaDeTexto 36"/>
            <p:cNvSpPr txBox="1"/>
            <p:nvPr/>
          </p:nvSpPr>
          <p:spPr>
            <a:xfrm>
              <a:off x="9503804" y="2016210"/>
              <a:ext cx="2889116" cy="3785652"/>
            </a:xfrm>
            <a:prstGeom prst="rect">
              <a:avLst/>
            </a:prstGeom>
            <a:noFill/>
          </p:spPr>
          <p:txBody>
            <a:bodyPr wrap="square" rtlCol="0">
              <a:spAutoFit/>
            </a:bodyPr>
            <a:lstStyle/>
            <a:p>
              <a:pPr>
                <a:lnSpc>
                  <a:spcPct val="300000"/>
                </a:lnSpc>
              </a:pPr>
              <a:r>
                <a:rPr lang="pt-BR" sz="1000" b="1" dirty="0" smtClean="0"/>
                <a:t>Hospital de Base – Ary Pinheiro</a:t>
              </a:r>
            </a:p>
            <a:p>
              <a:pPr>
                <a:lnSpc>
                  <a:spcPct val="300000"/>
                </a:lnSpc>
              </a:pPr>
              <a:r>
                <a:rPr lang="pt-BR" sz="1000" b="1" dirty="0" smtClean="0"/>
                <a:t>Hospital 28 de Agosto</a:t>
              </a:r>
            </a:p>
            <a:p>
              <a:pPr>
                <a:lnSpc>
                  <a:spcPct val="300000"/>
                </a:lnSpc>
              </a:pPr>
              <a:r>
                <a:rPr lang="pt-BR" sz="1000" b="1" dirty="0" smtClean="0"/>
                <a:t>Hospital Municipal São Benedito</a:t>
              </a:r>
            </a:p>
            <a:p>
              <a:pPr>
                <a:lnSpc>
                  <a:spcPct val="300000"/>
                </a:lnSpc>
              </a:pPr>
              <a:r>
                <a:rPr lang="pt-BR" sz="1000" b="1" dirty="0" smtClean="0"/>
                <a:t>Hospital Psiquiátrico São Pedro</a:t>
              </a:r>
            </a:p>
            <a:p>
              <a:pPr>
                <a:lnSpc>
                  <a:spcPct val="300000"/>
                </a:lnSpc>
              </a:pPr>
              <a:r>
                <a:rPr lang="pt-BR" sz="1000" b="1" dirty="0" smtClean="0"/>
                <a:t>Hospital Tramandaí</a:t>
              </a:r>
            </a:p>
            <a:p>
              <a:pPr>
                <a:lnSpc>
                  <a:spcPct val="300000"/>
                </a:lnSpc>
              </a:pPr>
              <a:r>
                <a:rPr lang="pt-BR" sz="1000" b="1" dirty="0" smtClean="0"/>
                <a:t>Hospital Nova Iguaçu</a:t>
              </a:r>
            </a:p>
            <a:p>
              <a:pPr>
                <a:lnSpc>
                  <a:spcPct val="300000"/>
                </a:lnSpc>
              </a:pPr>
              <a:r>
                <a:rPr lang="pt-BR" sz="1000" b="1" dirty="0" smtClean="0"/>
                <a:t>Hospital Beneficência Portuguesa Porto Alegre</a:t>
              </a:r>
            </a:p>
            <a:p>
              <a:pPr>
                <a:lnSpc>
                  <a:spcPct val="300000"/>
                </a:lnSpc>
              </a:pPr>
              <a:r>
                <a:rPr lang="pt-BR" sz="1000" b="1" dirty="0" smtClean="0"/>
                <a:t>Hospital Geral Roberto Santos</a:t>
              </a:r>
              <a:endParaRPr lang="pt-BR" sz="1000" b="1" dirty="0"/>
            </a:p>
          </p:txBody>
        </p:sp>
        <p:pic>
          <p:nvPicPr>
            <p:cNvPr id="38" name="Imagem 37"/>
            <p:cNvPicPr>
              <a:picLocks noChangeAspect="1"/>
            </p:cNvPicPr>
            <p:nvPr/>
          </p:nvPicPr>
          <p:blipFill>
            <a:blip r:embed="rId3">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2287147"/>
              <a:ext cx="146129" cy="187958"/>
            </a:xfrm>
            <a:prstGeom prst="rect">
              <a:avLst/>
            </a:prstGeom>
          </p:spPr>
        </p:pic>
        <p:pic>
          <p:nvPicPr>
            <p:cNvPr id="39" name="Imagem 38"/>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2736836"/>
              <a:ext cx="146129" cy="187958"/>
            </a:xfrm>
            <a:prstGeom prst="rect">
              <a:avLst/>
            </a:prstGeom>
          </p:spPr>
        </p:pic>
        <p:pic>
          <p:nvPicPr>
            <p:cNvPr id="40" name="Imagem 3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5478746"/>
              <a:ext cx="146129" cy="187958"/>
            </a:xfrm>
            <a:prstGeom prst="rect">
              <a:avLst/>
            </a:prstGeom>
          </p:spPr>
        </p:pic>
        <p:pic>
          <p:nvPicPr>
            <p:cNvPr id="41" name="Imagem 40"/>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4560568"/>
              <a:ext cx="146129" cy="187958"/>
            </a:xfrm>
            <a:prstGeom prst="rect">
              <a:avLst/>
            </a:prstGeom>
          </p:spPr>
        </p:pic>
        <p:pic>
          <p:nvPicPr>
            <p:cNvPr id="42" name="Imagem 41"/>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5008682"/>
              <a:ext cx="146129" cy="187958"/>
            </a:xfrm>
            <a:prstGeom prst="rect">
              <a:avLst/>
            </a:prstGeom>
          </p:spPr>
        </p:pic>
        <p:pic>
          <p:nvPicPr>
            <p:cNvPr id="43" name="Imagem 42"/>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4101620"/>
              <a:ext cx="146129" cy="187958"/>
            </a:xfrm>
            <a:prstGeom prst="rect">
              <a:avLst/>
            </a:prstGeom>
          </p:spPr>
        </p:pic>
        <p:pic>
          <p:nvPicPr>
            <p:cNvPr id="44" name="Imagem 4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3639652"/>
              <a:ext cx="146129" cy="187958"/>
            </a:xfrm>
            <a:prstGeom prst="rect">
              <a:avLst/>
            </a:prstGeom>
          </p:spPr>
        </p:pic>
        <p:pic>
          <p:nvPicPr>
            <p:cNvPr id="45" name="Imagem 4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9910" r="89640"/>
                      </a14:imgEffect>
                    </a14:imgLayer>
                  </a14:imgProps>
                </a:ext>
              </a:extLst>
            </a:blip>
            <a:stretch>
              <a:fillRect/>
            </a:stretch>
          </p:blipFill>
          <p:spPr>
            <a:xfrm>
              <a:off x="9331028" y="3214656"/>
              <a:ext cx="146129" cy="187958"/>
            </a:xfrm>
            <a:prstGeom prst="rect">
              <a:avLst/>
            </a:prstGeom>
          </p:spPr>
        </p:pic>
      </p:grpSp>
      <p:sp>
        <p:nvSpPr>
          <p:cNvPr id="46" name="Retângulo 45"/>
          <p:cNvSpPr/>
          <p:nvPr/>
        </p:nvSpPr>
        <p:spPr>
          <a:xfrm>
            <a:off x="6698149" y="4739859"/>
            <a:ext cx="2775815" cy="1200329"/>
          </a:xfrm>
          <a:prstGeom prst="rect">
            <a:avLst/>
          </a:prstGeom>
        </p:spPr>
        <p:txBody>
          <a:bodyPr wrap="square">
            <a:spAutoFit/>
          </a:bodyPr>
          <a:lstStyle/>
          <a:p>
            <a:r>
              <a:rPr lang="en-US" dirty="0" smtClean="0">
                <a:solidFill>
                  <a:srgbClr val="0070C0"/>
                </a:solidFill>
                <a:latin typeface="arial" panose="020B0604020202020204" pitchFamily="34" charset="0"/>
              </a:rPr>
              <a:t>8 Hospitals Visited </a:t>
            </a:r>
          </a:p>
          <a:p>
            <a:r>
              <a:rPr lang="en-US" dirty="0" smtClean="0">
                <a:solidFill>
                  <a:srgbClr val="0070C0"/>
                </a:solidFill>
                <a:latin typeface="arial" panose="020B0604020202020204" pitchFamily="34" charset="0"/>
              </a:rPr>
              <a:t>25,600 km Traveled </a:t>
            </a:r>
          </a:p>
          <a:p>
            <a:r>
              <a:rPr lang="en-US" dirty="0" smtClean="0">
                <a:solidFill>
                  <a:srgbClr val="0070C0"/>
                </a:solidFill>
                <a:latin typeface="arial" panose="020B0604020202020204" pitchFamily="34" charset="0"/>
              </a:rPr>
              <a:t>36h Travel </a:t>
            </a:r>
          </a:p>
          <a:p>
            <a:r>
              <a:rPr lang="en-US" dirty="0" smtClean="0">
                <a:solidFill>
                  <a:srgbClr val="0070C0"/>
                </a:solidFill>
                <a:latin typeface="arial" panose="020B0604020202020204" pitchFamily="34" charset="0"/>
              </a:rPr>
              <a:t>96h Consulting</a:t>
            </a:r>
            <a:endParaRPr lang="en-US" dirty="0">
              <a:solidFill>
                <a:srgbClr val="0070C0"/>
              </a:solidFill>
            </a:endParaRPr>
          </a:p>
        </p:txBody>
      </p:sp>
    </p:spTree>
    <p:extLst>
      <p:ext uri="{BB962C8B-B14F-4D97-AF65-F5344CB8AC3E}">
        <p14:creationId xmlns:p14="http://schemas.microsoft.com/office/powerpoint/2010/main" val="743968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err="1" smtClean="0">
                <a:solidFill>
                  <a:srgbClr val="0070C0"/>
                </a:solidFill>
                <a:latin typeface="Poppins" pitchFamily="2" charset="77"/>
                <a:cs typeface="Poppins" pitchFamily="2" charset="77"/>
              </a:rPr>
              <a:t>Photos</a:t>
            </a:r>
            <a:endParaRPr lang="es-MX" sz="3600" dirty="0">
              <a:solidFill>
                <a:srgbClr val="0070C0"/>
              </a:solidFill>
            </a:endParaRPr>
          </a:p>
        </p:txBody>
      </p:sp>
      <p:pic>
        <p:nvPicPr>
          <p:cNvPr id="51" name="Imagem 50"/>
          <p:cNvPicPr>
            <a:picLocks noChangeAspect="1"/>
          </p:cNvPicPr>
          <p:nvPr/>
        </p:nvPicPr>
        <p:blipFill>
          <a:blip r:embed="rId2"/>
          <a:stretch>
            <a:fillRect/>
          </a:stretch>
        </p:blipFill>
        <p:spPr>
          <a:xfrm>
            <a:off x="94324" y="1942698"/>
            <a:ext cx="2662965" cy="1608154"/>
          </a:xfrm>
          <a:prstGeom prst="rect">
            <a:avLst/>
          </a:prstGeom>
        </p:spPr>
      </p:pic>
      <p:pic>
        <p:nvPicPr>
          <p:cNvPr id="52" name="Imagem 51"/>
          <p:cNvPicPr>
            <a:picLocks noChangeAspect="1"/>
          </p:cNvPicPr>
          <p:nvPr/>
        </p:nvPicPr>
        <p:blipFill>
          <a:blip r:embed="rId3"/>
          <a:stretch>
            <a:fillRect/>
          </a:stretch>
        </p:blipFill>
        <p:spPr>
          <a:xfrm>
            <a:off x="2848171" y="1561497"/>
            <a:ext cx="1953993" cy="2152851"/>
          </a:xfrm>
          <a:prstGeom prst="rect">
            <a:avLst/>
          </a:prstGeom>
        </p:spPr>
      </p:pic>
      <p:pic>
        <p:nvPicPr>
          <p:cNvPr id="54" name="Imagem 53"/>
          <p:cNvPicPr>
            <a:picLocks noChangeAspect="1"/>
          </p:cNvPicPr>
          <p:nvPr/>
        </p:nvPicPr>
        <p:blipFill>
          <a:blip r:embed="rId4"/>
          <a:stretch>
            <a:fillRect/>
          </a:stretch>
        </p:blipFill>
        <p:spPr>
          <a:xfrm>
            <a:off x="185206" y="4202503"/>
            <a:ext cx="3430469" cy="1943933"/>
          </a:xfrm>
          <a:prstGeom prst="rect">
            <a:avLst/>
          </a:prstGeom>
        </p:spPr>
      </p:pic>
      <p:pic>
        <p:nvPicPr>
          <p:cNvPr id="55" name="Imagem 54"/>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8690701" y="1229083"/>
            <a:ext cx="3299802" cy="2499050"/>
          </a:xfrm>
          <a:prstGeom prst="rect">
            <a:avLst/>
          </a:prstGeom>
        </p:spPr>
      </p:pic>
      <p:pic>
        <p:nvPicPr>
          <p:cNvPr id="56" name="Imagem 55"/>
          <p:cNvPicPr>
            <a:picLocks noChangeAspect="1"/>
          </p:cNvPicPr>
          <p:nvPr/>
        </p:nvPicPr>
        <p:blipFill>
          <a:blip r:embed="rId7"/>
          <a:stretch>
            <a:fillRect/>
          </a:stretch>
        </p:blipFill>
        <p:spPr>
          <a:xfrm>
            <a:off x="4893046" y="4190879"/>
            <a:ext cx="4034559" cy="2124833"/>
          </a:xfrm>
          <a:prstGeom prst="rect">
            <a:avLst/>
          </a:prstGeom>
        </p:spPr>
      </p:pic>
      <p:pic>
        <p:nvPicPr>
          <p:cNvPr id="58" name="Imagem 57"/>
          <p:cNvPicPr>
            <a:picLocks noChangeAspect="1"/>
          </p:cNvPicPr>
          <p:nvPr/>
        </p:nvPicPr>
        <p:blipFill>
          <a:blip r:embed="rId8"/>
          <a:stretch>
            <a:fillRect/>
          </a:stretch>
        </p:blipFill>
        <p:spPr>
          <a:xfrm>
            <a:off x="4893047" y="1561497"/>
            <a:ext cx="3555506" cy="2166636"/>
          </a:xfrm>
          <a:prstGeom prst="rect">
            <a:avLst/>
          </a:prstGeom>
        </p:spPr>
      </p:pic>
      <p:sp>
        <p:nvSpPr>
          <p:cNvPr id="59" name="Retângulo 58"/>
          <p:cNvSpPr/>
          <p:nvPr/>
        </p:nvSpPr>
        <p:spPr>
          <a:xfrm>
            <a:off x="4913243" y="3258463"/>
            <a:ext cx="3626193" cy="646331"/>
          </a:xfrm>
          <a:prstGeom prst="rect">
            <a:avLst/>
          </a:prstGeom>
          <a:solidFill>
            <a:schemeClr val="accent5">
              <a:lumMod val="40000"/>
              <a:lumOff val="60000"/>
            </a:schemeClr>
          </a:solidFill>
          <a:effectLst>
            <a:softEdge rad="31750"/>
          </a:effectLst>
        </p:spPr>
        <p:txBody>
          <a:bodyPr wrap="square">
            <a:spAutoFit/>
          </a:bodyPr>
          <a:lstStyle/>
          <a:p>
            <a:r>
              <a:rPr lang="en-US" b="1" dirty="0" smtClean="0"/>
              <a:t>Employee carrying oxygen cylinder without cart</a:t>
            </a:r>
            <a:endParaRPr lang="en-US" b="1" dirty="0"/>
          </a:p>
        </p:txBody>
      </p:sp>
      <p:sp>
        <p:nvSpPr>
          <p:cNvPr id="62" name="Retângulo 61"/>
          <p:cNvSpPr/>
          <p:nvPr/>
        </p:nvSpPr>
        <p:spPr>
          <a:xfrm>
            <a:off x="8759824" y="3313175"/>
            <a:ext cx="3161556" cy="646331"/>
          </a:xfrm>
          <a:prstGeom prst="rect">
            <a:avLst/>
          </a:prstGeom>
          <a:solidFill>
            <a:schemeClr val="accent5">
              <a:lumMod val="40000"/>
              <a:lumOff val="60000"/>
            </a:schemeClr>
          </a:solidFill>
          <a:effectLst>
            <a:softEdge rad="31750"/>
          </a:effectLst>
        </p:spPr>
        <p:txBody>
          <a:bodyPr wrap="square">
            <a:spAutoFit/>
          </a:bodyPr>
          <a:lstStyle/>
          <a:p>
            <a:r>
              <a:rPr lang="en-US" b="1" dirty="0" smtClean="0"/>
              <a:t>New </a:t>
            </a:r>
            <a:r>
              <a:rPr lang="en-US" b="1" dirty="0"/>
              <a:t>equipment dumped in poor storage conditions</a:t>
            </a:r>
            <a:endParaRPr lang="pt-BR" b="1" dirty="0"/>
          </a:p>
        </p:txBody>
      </p:sp>
      <p:sp>
        <p:nvSpPr>
          <p:cNvPr id="63" name="Retângulo 62"/>
          <p:cNvSpPr/>
          <p:nvPr/>
        </p:nvSpPr>
        <p:spPr>
          <a:xfrm>
            <a:off x="208381" y="3327714"/>
            <a:ext cx="4464278" cy="646331"/>
          </a:xfrm>
          <a:prstGeom prst="rect">
            <a:avLst/>
          </a:prstGeom>
          <a:solidFill>
            <a:schemeClr val="accent5">
              <a:lumMod val="40000"/>
              <a:lumOff val="60000"/>
            </a:schemeClr>
          </a:solidFill>
          <a:effectLst>
            <a:softEdge rad="31750"/>
          </a:effectLst>
        </p:spPr>
        <p:txBody>
          <a:bodyPr wrap="square">
            <a:spAutoFit/>
          </a:bodyPr>
          <a:lstStyle/>
          <a:p>
            <a:r>
              <a:rPr lang="en-US" b="1" dirty="0" smtClean="0"/>
              <a:t>Assessment of clinical engineering areas of hospitals</a:t>
            </a:r>
            <a:endParaRPr lang="en-US" b="1" dirty="0"/>
          </a:p>
        </p:txBody>
      </p:sp>
      <p:sp>
        <p:nvSpPr>
          <p:cNvPr id="14" name="Retângulo 13"/>
          <p:cNvSpPr/>
          <p:nvPr/>
        </p:nvSpPr>
        <p:spPr>
          <a:xfrm>
            <a:off x="1679842" y="5939892"/>
            <a:ext cx="2412761" cy="369332"/>
          </a:xfrm>
          <a:prstGeom prst="rect">
            <a:avLst/>
          </a:prstGeom>
          <a:solidFill>
            <a:schemeClr val="accent5">
              <a:lumMod val="40000"/>
              <a:lumOff val="60000"/>
            </a:schemeClr>
          </a:solidFill>
          <a:effectLst>
            <a:softEdge rad="31750"/>
          </a:effectLst>
        </p:spPr>
        <p:txBody>
          <a:bodyPr wrap="square">
            <a:spAutoFit/>
          </a:bodyPr>
          <a:lstStyle/>
          <a:p>
            <a:r>
              <a:rPr lang="en-US" b="1" dirty="0"/>
              <a:t>Poor</a:t>
            </a:r>
            <a:r>
              <a:rPr lang="en-US" b="1" dirty="0" smtClean="0"/>
              <a:t> storage, roof </a:t>
            </a:r>
            <a:r>
              <a:rPr lang="en-US" b="1" dirty="0"/>
              <a:t>leak</a:t>
            </a:r>
            <a:endParaRPr lang="en-US" b="1" dirty="0" smtClean="0"/>
          </a:p>
        </p:txBody>
      </p:sp>
      <p:pic>
        <p:nvPicPr>
          <p:cNvPr id="4" name="Imagem 3"/>
          <p:cNvPicPr>
            <a:picLocks noChangeAspect="1"/>
          </p:cNvPicPr>
          <p:nvPr/>
        </p:nvPicPr>
        <p:blipFill>
          <a:blip r:embed="rId9"/>
          <a:stretch>
            <a:fillRect/>
          </a:stretch>
        </p:blipFill>
        <p:spPr>
          <a:xfrm>
            <a:off x="9173602" y="4275684"/>
            <a:ext cx="2200690" cy="2123666"/>
          </a:xfrm>
          <a:prstGeom prst="rect">
            <a:avLst/>
          </a:prstGeom>
        </p:spPr>
      </p:pic>
      <p:sp>
        <p:nvSpPr>
          <p:cNvPr id="60" name="Retângulo 59"/>
          <p:cNvSpPr/>
          <p:nvPr/>
        </p:nvSpPr>
        <p:spPr>
          <a:xfrm>
            <a:off x="5993168" y="5939892"/>
            <a:ext cx="5367183" cy="369332"/>
          </a:xfrm>
          <a:prstGeom prst="rect">
            <a:avLst/>
          </a:prstGeom>
          <a:solidFill>
            <a:schemeClr val="accent5">
              <a:lumMod val="40000"/>
              <a:lumOff val="60000"/>
            </a:schemeClr>
          </a:solidFill>
          <a:effectLst>
            <a:softEdge rad="31750"/>
          </a:effectLst>
        </p:spPr>
        <p:txBody>
          <a:bodyPr wrap="square">
            <a:spAutoFit/>
          </a:bodyPr>
          <a:lstStyle/>
          <a:p>
            <a:r>
              <a:rPr lang="en-US" b="1" dirty="0"/>
              <a:t>Evaluate the condition of use - imaging equipment</a:t>
            </a:r>
          </a:p>
        </p:txBody>
      </p:sp>
    </p:spTree>
    <p:extLst>
      <p:ext uri="{BB962C8B-B14F-4D97-AF65-F5344CB8AC3E}">
        <p14:creationId xmlns:p14="http://schemas.microsoft.com/office/powerpoint/2010/main" val="2674366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err="1" smtClean="0">
                <a:solidFill>
                  <a:srgbClr val="0070C0"/>
                </a:solidFill>
                <a:latin typeface="Poppins" pitchFamily="2" charset="77"/>
                <a:cs typeface="Poppins" pitchFamily="2" charset="77"/>
              </a:rPr>
              <a:t>Photos</a:t>
            </a:r>
            <a:endParaRPr lang="es-MX" sz="3600" dirty="0">
              <a:solidFill>
                <a:srgbClr val="0070C0"/>
              </a:solidFill>
            </a:endParaRPr>
          </a:p>
        </p:txBody>
      </p:sp>
      <p:pic>
        <p:nvPicPr>
          <p:cNvPr id="3" name="Imagem 2"/>
          <p:cNvPicPr>
            <a:picLocks noChangeAspect="1"/>
          </p:cNvPicPr>
          <p:nvPr/>
        </p:nvPicPr>
        <p:blipFill>
          <a:blip r:embed="rId2"/>
          <a:stretch>
            <a:fillRect/>
          </a:stretch>
        </p:blipFill>
        <p:spPr>
          <a:xfrm>
            <a:off x="285338" y="1611999"/>
            <a:ext cx="2774385" cy="2411072"/>
          </a:xfrm>
          <a:prstGeom prst="rect">
            <a:avLst/>
          </a:prstGeom>
        </p:spPr>
      </p:pic>
      <p:pic>
        <p:nvPicPr>
          <p:cNvPr id="5" name="Imagem 4"/>
          <p:cNvPicPr>
            <a:picLocks noChangeAspect="1"/>
          </p:cNvPicPr>
          <p:nvPr/>
        </p:nvPicPr>
        <p:blipFill>
          <a:blip r:embed="rId3"/>
          <a:stretch>
            <a:fillRect/>
          </a:stretch>
        </p:blipFill>
        <p:spPr>
          <a:xfrm>
            <a:off x="7300097" y="1258166"/>
            <a:ext cx="4124274" cy="2368395"/>
          </a:xfrm>
          <a:prstGeom prst="rect">
            <a:avLst/>
          </a:prstGeom>
        </p:spPr>
      </p:pic>
      <p:sp>
        <p:nvSpPr>
          <p:cNvPr id="62" name="Retângulo 61"/>
          <p:cNvSpPr/>
          <p:nvPr/>
        </p:nvSpPr>
        <p:spPr>
          <a:xfrm>
            <a:off x="287955" y="3637322"/>
            <a:ext cx="3191432" cy="369332"/>
          </a:xfrm>
          <a:prstGeom prst="rect">
            <a:avLst/>
          </a:prstGeom>
          <a:solidFill>
            <a:schemeClr val="accent5">
              <a:lumMod val="40000"/>
              <a:lumOff val="60000"/>
            </a:schemeClr>
          </a:solidFill>
          <a:effectLst>
            <a:softEdge rad="31750"/>
          </a:effectLst>
        </p:spPr>
        <p:txBody>
          <a:bodyPr wrap="square">
            <a:spAutoFit/>
          </a:bodyPr>
          <a:lstStyle/>
          <a:p>
            <a:r>
              <a:rPr lang="en-US" b="1" dirty="0"/>
              <a:t>Our BMET during inspection</a:t>
            </a:r>
            <a:endParaRPr lang="pt-BR" b="1" dirty="0"/>
          </a:p>
        </p:txBody>
      </p:sp>
      <p:sp>
        <p:nvSpPr>
          <p:cNvPr id="17" name="Retângulo 16"/>
          <p:cNvSpPr/>
          <p:nvPr/>
        </p:nvSpPr>
        <p:spPr>
          <a:xfrm>
            <a:off x="7994775" y="3245222"/>
            <a:ext cx="3913478" cy="369332"/>
          </a:xfrm>
          <a:prstGeom prst="rect">
            <a:avLst/>
          </a:prstGeom>
          <a:solidFill>
            <a:schemeClr val="accent5">
              <a:lumMod val="40000"/>
              <a:lumOff val="60000"/>
            </a:schemeClr>
          </a:solidFill>
          <a:effectLst>
            <a:softEdge rad="31750"/>
          </a:effectLst>
        </p:spPr>
        <p:txBody>
          <a:bodyPr wrap="square">
            <a:spAutoFit/>
          </a:bodyPr>
          <a:lstStyle/>
          <a:p>
            <a:r>
              <a:rPr lang="en-US" b="1" dirty="0"/>
              <a:t>Old X-Ray, poor conditions of table </a:t>
            </a:r>
            <a:endParaRPr lang="pt-BR" b="1" dirty="0"/>
          </a:p>
        </p:txBody>
      </p:sp>
      <p:pic>
        <p:nvPicPr>
          <p:cNvPr id="6" name="Imagem 5"/>
          <p:cNvPicPr>
            <a:picLocks noChangeAspect="1"/>
          </p:cNvPicPr>
          <p:nvPr/>
        </p:nvPicPr>
        <p:blipFill>
          <a:blip r:embed="rId4"/>
          <a:stretch>
            <a:fillRect/>
          </a:stretch>
        </p:blipFill>
        <p:spPr>
          <a:xfrm>
            <a:off x="3479387" y="1297698"/>
            <a:ext cx="3487165" cy="2328863"/>
          </a:xfrm>
          <a:prstGeom prst="rect">
            <a:avLst/>
          </a:prstGeom>
        </p:spPr>
      </p:pic>
      <p:pic>
        <p:nvPicPr>
          <p:cNvPr id="7" name="Imagem 6"/>
          <p:cNvPicPr>
            <a:picLocks noChangeAspect="1"/>
          </p:cNvPicPr>
          <p:nvPr/>
        </p:nvPicPr>
        <p:blipFill>
          <a:blip r:embed="rId5"/>
          <a:stretch>
            <a:fillRect/>
          </a:stretch>
        </p:blipFill>
        <p:spPr>
          <a:xfrm>
            <a:off x="5416727" y="4231922"/>
            <a:ext cx="6491526" cy="2178463"/>
          </a:xfrm>
          <a:prstGeom prst="rect">
            <a:avLst/>
          </a:prstGeom>
        </p:spPr>
      </p:pic>
      <p:sp>
        <p:nvSpPr>
          <p:cNvPr id="20" name="Retângulo 19"/>
          <p:cNvSpPr/>
          <p:nvPr/>
        </p:nvSpPr>
        <p:spPr>
          <a:xfrm>
            <a:off x="3850356" y="3245222"/>
            <a:ext cx="3247967" cy="369332"/>
          </a:xfrm>
          <a:prstGeom prst="rect">
            <a:avLst/>
          </a:prstGeom>
          <a:solidFill>
            <a:schemeClr val="accent5">
              <a:lumMod val="40000"/>
              <a:lumOff val="60000"/>
            </a:schemeClr>
          </a:solidFill>
          <a:effectLst>
            <a:softEdge rad="31750"/>
          </a:effectLst>
        </p:spPr>
        <p:txBody>
          <a:bodyPr wrap="square">
            <a:spAutoFit/>
          </a:bodyPr>
          <a:lstStyle/>
          <a:p>
            <a:r>
              <a:rPr lang="en-US" b="1" dirty="0"/>
              <a:t>Poor electrical installations</a:t>
            </a:r>
            <a:endParaRPr lang="pt-BR" b="1" dirty="0"/>
          </a:p>
        </p:txBody>
      </p:sp>
      <p:sp>
        <p:nvSpPr>
          <p:cNvPr id="21" name="Retângulo 20"/>
          <p:cNvSpPr/>
          <p:nvPr/>
        </p:nvSpPr>
        <p:spPr>
          <a:xfrm>
            <a:off x="7530662" y="4035249"/>
            <a:ext cx="3247967" cy="369332"/>
          </a:xfrm>
          <a:prstGeom prst="rect">
            <a:avLst/>
          </a:prstGeom>
          <a:solidFill>
            <a:schemeClr val="accent5">
              <a:lumMod val="40000"/>
              <a:lumOff val="60000"/>
            </a:schemeClr>
          </a:solidFill>
          <a:effectLst>
            <a:softEdge rad="31750"/>
          </a:effectLst>
        </p:spPr>
        <p:txBody>
          <a:bodyPr wrap="square">
            <a:spAutoFit/>
          </a:bodyPr>
          <a:lstStyle/>
          <a:p>
            <a:r>
              <a:rPr lang="en-US" b="1" dirty="0"/>
              <a:t>Clinical Engineering Room</a:t>
            </a:r>
            <a:endParaRPr lang="pt-BR" b="1" dirty="0"/>
          </a:p>
        </p:txBody>
      </p:sp>
      <p:pic>
        <p:nvPicPr>
          <p:cNvPr id="8" name="Imagem 7"/>
          <p:cNvPicPr>
            <a:picLocks noChangeAspect="1"/>
          </p:cNvPicPr>
          <p:nvPr/>
        </p:nvPicPr>
        <p:blipFill>
          <a:blip r:embed="rId6"/>
          <a:stretch>
            <a:fillRect/>
          </a:stretch>
        </p:blipFill>
        <p:spPr>
          <a:xfrm>
            <a:off x="1768155" y="4267499"/>
            <a:ext cx="2694569" cy="2207415"/>
          </a:xfrm>
          <a:prstGeom prst="rect">
            <a:avLst/>
          </a:prstGeom>
        </p:spPr>
      </p:pic>
      <p:sp>
        <p:nvSpPr>
          <p:cNvPr id="23" name="Retângulo 22"/>
          <p:cNvSpPr/>
          <p:nvPr/>
        </p:nvSpPr>
        <p:spPr>
          <a:xfrm>
            <a:off x="595605" y="6067047"/>
            <a:ext cx="4620004" cy="369332"/>
          </a:xfrm>
          <a:prstGeom prst="rect">
            <a:avLst/>
          </a:prstGeom>
          <a:solidFill>
            <a:schemeClr val="accent5">
              <a:lumMod val="40000"/>
              <a:lumOff val="60000"/>
            </a:schemeClr>
          </a:solidFill>
          <a:effectLst>
            <a:softEdge rad="31750"/>
          </a:effectLst>
        </p:spPr>
        <p:txBody>
          <a:bodyPr wrap="square">
            <a:spAutoFit/>
          </a:bodyPr>
          <a:lstStyle/>
          <a:p>
            <a:r>
              <a:rPr lang="en-US" b="1" dirty="0"/>
              <a:t>inappropriate accessories, patient risk safety</a:t>
            </a:r>
            <a:endParaRPr lang="pt-BR" b="1" dirty="0"/>
          </a:p>
        </p:txBody>
      </p:sp>
    </p:spTree>
    <p:extLst>
      <p:ext uri="{BB962C8B-B14F-4D97-AF65-F5344CB8AC3E}">
        <p14:creationId xmlns:p14="http://schemas.microsoft.com/office/powerpoint/2010/main" val="3605598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smtClean="0">
                <a:solidFill>
                  <a:srgbClr val="0070C0"/>
                </a:solidFill>
                <a:latin typeface="Poppins" pitchFamily="2" charset="77"/>
              </a:rPr>
              <a:t>Final </a:t>
            </a:r>
            <a:r>
              <a:rPr lang="es-MX" sz="3600" b="1" dirty="0" err="1" smtClean="0">
                <a:solidFill>
                  <a:srgbClr val="0070C0"/>
                </a:solidFill>
                <a:latin typeface="Poppins" pitchFamily="2" charset="77"/>
              </a:rPr>
              <a:t>report</a:t>
            </a:r>
            <a:endParaRPr lang="es-MX" sz="3600" dirty="0">
              <a:solidFill>
                <a:srgbClr val="0070C0"/>
              </a:solidFill>
            </a:endParaRPr>
          </a:p>
        </p:txBody>
      </p:sp>
      <p:pic>
        <p:nvPicPr>
          <p:cNvPr id="4" name="74050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5276" y="978276"/>
            <a:ext cx="5251074" cy="5251074"/>
          </a:xfrm>
          <a:prstGeom prst="roundRect">
            <a:avLst>
              <a:gd name="adj" fmla="val 9757"/>
            </a:avLst>
          </a:prstGeom>
          <a:ln>
            <a:solidFill>
              <a:schemeClr val="accent1"/>
            </a:solidFill>
          </a:ln>
        </p:spPr>
      </p:pic>
    </p:spTree>
    <p:extLst>
      <p:ext uri="{BB962C8B-B14F-4D97-AF65-F5344CB8AC3E}">
        <p14:creationId xmlns:p14="http://schemas.microsoft.com/office/powerpoint/2010/main" val="36854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mute="1">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4AAC06-1394-8343-89B4-D59498E81D03}"/>
              </a:ext>
            </a:extLst>
          </p:cNvPr>
          <p:cNvSpPr>
            <a:spLocks noGrp="1"/>
          </p:cNvSpPr>
          <p:nvPr>
            <p:ph type="title"/>
          </p:nvPr>
        </p:nvSpPr>
        <p:spPr>
          <a:xfrm>
            <a:off x="231420" y="978276"/>
            <a:ext cx="10117667" cy="914400"/>
          </a:xfrm>
        </p:spPr>
        <p:txBody>
          <a:bodyPr anchor="t">
            <a:normAutofit/>
          </a:bodyPr>
          <a:lstStyle/>
          <a:p>
            <a:r>
              <a:rPr lang="es-MX" sz="3600" b="1" dirty="0" err="1" smtClean="0">
                <a:solidFill>
                  <a:srgbClr val="0070C0"/>
                </a:solidFill>
                <a:latin typeface="Poppins" pitchFamily="2" charset="77"/>
              </a:rPr>
              <a:t>Curiosity</a:t>
            </a:r>
            <a:r>
              <a:rPr lang="es-MX" sz="3600" b="1" dirty="0" smtClean="0">
                <a:solidFill>
                  <a:srgbClr val="0070C0"/>
                </a:solidFill>
                <a:latin typeface="Poppins" pitchFamily="2" charset="77"/>
              </a:rPr>
              <a:t> </a:t>
            </a:r>
            <a:r>
              <a:rPr lang="es-MX" sz="3600" b="1" dirty="0" err="1" smtClean="0">
                <a:solidFill>
                  <a:srgbClr val="0070C0"/>
                </a:solidFill>
                <a:latin typeface="Poppins" pitchFamily="2" charset="77"/>
              </a:rPr>
              <a:t>findings</a:t>
            </a:r>
            <a:r>
              <a:rPr lang="es-MX" sz="3600" b="1" dirty="0" smtClean="0">
                <a:solidFill>
                  <a:srgbClr val="0070C0"/>
                </a:solidFill>
                <a:latin typeface="Poppins" pitchFamily="2" charset="77"/>
              </a:rPr>
              <a:t> </a:t>
            </a:r>
            <a:r>
              <a:rPr lang="es-MX" sz="3600" b="1" dirty="0" err="1" smtClean="0">
                <a:solidFill>
                  <a:srgbClr val="0070C0"/>
                </a:solidFill>
                <a:latin typeface="Poppins" pitchFamily="2" charset="77"/>
              </a:rPr>
              <a:t>during</a:t>
            </a:r>
            <a:r>
              <a:rPr lang="es-MX" sz="3600" b="1" dirty="0" smtClean="0">
                <a:solidFill>
                  <a:srgbClr val="0070C0"/>
                </a:solidFill>
                <a:latin typeface="Poppins" pitchFamily="2" charset="77"/>
              </a:rPr>
              <a:t> </a:t>
            </a:r>
            <a:r>
              <a:rPr lang="es-MX" sz="3600" b="1" dirty="0" err="1" smtClean="0">
                <a:solidFill>
                  <a:srgbClr val="0070C0"/>
                </a:solidFill>
                <a:latin typeface="Poppins" pitchFamily="2" charset="77"/>
              </a:rPr>
              <a:t>the</a:t>
            </a:r>
            <a:r>
              <a:rPr lang="es-MX" sz="3600" b="1" dirty="0" smtClean="0">
                <a:solidFill>
                  <a:srgbClr val="0070C0"/>
                </a:solidFill>
                <a:latin typeface="Poppins" pitchFamily="2" charset="77"/>
              </a:rPr>
              <a:t> </a:t>
            </a:r>
            <a:r>
              <a:rPr lang="es-MX" sz="3600" b="1" dirty="0" err="1" smtClean="0">
                <a:solidFill>
                  <a:srgbClr val="0070C0"/>
                </a:solidFill>
                <a:latin typeface="Poppins" pitchFamily="2" charset="77"/>
              </a:rPr>
              <a:t>visits</a:t>
            </a:r>
            <a:endParaRPr lang="es-MX" sz="3600" dirty="0">
              <a:solidFill>
                <a:srgbClr val="0070C0"/>
              </a:solidFill>
            </a:endParaRPr>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3641811444"/>
              </p:ext>
            </p:extLst>
          </p:nvPr>
        </p:nvGraphicFramePr>
        <p:xfrm>
          <a:off x="412590" y="3056373"/>
          <a:ext cx="11474610" cy="2400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m 5"/>
          <p:cNvPicPr>
            <a:picLocks noChangeAspect="1"/>
          </p:cNvPicPr>
          <p:nvPr/>
        </p:nvPicPr>
        <p:blipFill>
          <a:blip r:embed="rId7"/>
          <a:stretch>
            <a:fillRect/>
          </a:stretch>
        </p:blipFill>
        <p:spPr>
          <a:xfrm>
            <a:off x="374843" y="2382103"/>
            <a:ext cx="965120" cy="877382"/>
          </a:xfrm>
          <a:prstGeom prst="rect">
            <a:avLst/>
          </a:prstGeom>
          <a:effectLst>
            <a:softEdge rad="31750"/>
          </a:effectLst>
        </p:spPr>
      </p:pic>
      <p:pic>
        <p:nvPicPr>
          <p:cNvPr id="7" name="Imagem 6"/>
          <p:cNvPicPr>
            <a:picLocks noChangeAspect="1"/>
          </p:cNvPicPr>
          <p:nvPr/>
        </p:nvPicPr>
        <p:blipFill>
          <a:blip r:embed="rId8"/>
          <a:stretch>
            <a:fillRect/>
          </a:stretch>
        </p:blipFill>
        <p:spPr>
          <a:xfrm>
            <a:off x="2322104" y="2429276"/>
            <a:ext cx="1028733" cy="853096"/>
          </a:xfrm>
          <a:prstGeom prst="rect">
            <a:avLst/>
          </a:prstGeom>
          <a:effectLst>
            <a:softEdge rad="31750"/>
          </a:effectLst>
        </p:spPr>
      </p:pic>
      <p:sp>
        <p:nvSpPr>
          <p:cNvPr id="8" name="Seta para Baixo 7"/>
          <p:cNvSpPr/>
          <p:nvPr/>
        </p:nvSpPr>
        <p:spPr>
          <a:xfrm>
            <a:off x="2435359" y="2773945"/>
            <a:ext cx="321817" cy="373697"/>
          </a:xfrm>
          <a:prstGeom prst="downArrow">
            <a:avLst>
              <a:gd name="adj1" fmla="val 27777"/>
              <a:gd name="adj2" fmla="val 42608"/>
            </a:avLst>
          </a:prstGeom>
          <a:solidFill>
            <a:srgbClr val="FF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p:cNvPicPr>
            <a:picLocks noChangeAspect="1"/>
          </p:cNvPicPr>
          <p:nvPr/>
        </p:nvPicPr>
        <p:blipFill>
          <a:blip r:embed="rId9"/>
          <a:stretch>
            <a:fillRect/>
          </a:stretch>
        </p:blipFill>
        <p:spPr>
          <a:xfrm>
            <a:off x="8231599" y="2323235"/>
            <a:ext cx="747579" cy="1065177"/>
          </a:xfrm>
          <a:prstGeom prst="rect">
            <a:avLst/>
          </a:prstGeom>
          <a:effectLst>
            <a:softEdge rad="31750"/>
          </a:effectLst>
        </p:spPr>
      </p:pic>
      <p:pic>
        <p:nvPicPr>
          <p:cNvPr id="11" name="Imagem 10"/>
          <p:cNvPicPr>
            <a:picLocks noChangeAspect="1"/>
          </p:cNvPicPr>
          <p:nvPr/>
        </p:nvPicPr>
        <p:blipFill>
          <a:blip r:embed="rId10"/>
          <a:stretch>
            <a:fillRect/>
          </a:stretch>
        </p:blipFill>
        <p:spPr>
          <a:xfrm>
            <a:off x="4282170" y="2259719"/>
            <a:ext cx="695542" cy="1028452"/>
          </a:xfrm>
          <a:prstGeom prst="rect">
            <a:avLst/>
          </a:prstGeom>
          <a:effectLst>
            <a:softEdge rad="31750"/>
          </a:effectLst>
        </p:spPr>
      </p:pic>
      <p:pic>
        <p:nvPicPr>
          <p:cNvPr id="12" name="Imagem 11"/>
          <p:cNvPicPr>
            <a:picLocks noChangeAspect="1"/>
          </p:cNvPicPr>
          <p:nvPr/>
        </p:nvPicPr>
        <p:blipFill>
          <a:blip r:embed="rId11"/>
          <a:stretch>
            <a:fillRect/>
          </a:stretch>
        </p:blipFill>
        <p:spPr>
          <a:xfrm>
            <a:off x="10089140" y="2259719"/>
            <a:ext cx="974089" cy="1050789"/>
          </a:xfrm>
          <a:prstGeom prst="rect">
            <a:avLst/>
          </a:prstGeom>
        </p:spPr>
      </p:pic>
      <p:pic>
        <p:nvPicPr>
          <p:cNvPr id="13" name="Imagem 12"/>
          <p:cNvPicPr>
            <a:picLocks noChangeAspect="1"/>
          </p:cNvPicPr>
          <p:nvPr/>
        </p:nvPicPr>
        <p:blipFill>
          <a:blip r:embed="rId12"/>
          <a:stretch>
            <a:fillRect/>
          </a:stretch>
        </p:blipFill>
        <p:spPr>
          <a:xfrm>
            <a:off x="6133971" y="2323235"/>
            <a:ext cx="941505" cy="887923"/>
          </a:xfrm>
          <a:prstGeom prst="rect">
            <a:avLst/>
          </a:prstGeom>
          <a:effectLst>
            <a:softEdge rad="31750"/>
          </a:effectLst>
        </p:spPr>
      </p:pic>
    </p:spTree>
    <p:extLst>
      <p:ext uri="{BB962C8B-B14F-4D97-AF65-F5344CB8AC3E}">
        <p14:creationId xmlns:p14="http://schemas.microsoft.com/office/powerpoint/2010/main" val="60743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TotalTime>
  <Words>412</Words>
  <Application>Microsoft Office PowerPoint</Application>
  <PresentationFormat>Widescreen</PresentationFormat>
  <Paragraphs>97</Paragraphs>
  <Slides>12</Slides>
  <Notes>0</Notes>
  <HiddenSlides>0</HiddenSlides>
  <MMClips>1</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12</vt:i4>
      </vt:variant>
    </vt:vector>
  </HeadingPairs>
  <TitlesOfParts>
    <vt:vector size="21" baseType="lpstr">
      <vt:lpstr>arial</vt:lpstr>
      <vt:lpstr>arial</vt:lpstr>
      <vt:lpstr>Calibri</vt:lpstr>
      <vt:lpstr>Calibri Light</vt:lpstr>
      <vt:lpstr>Poppins</vt:lpstr>
      <vt:lpstr>Poppins Light</vt:lpstr>
      <vt:lpstr>Poppins Medium</vt:lpstr>
      <vt:lpstr>Times New Roman</vt:lpstr>
      <vt:lpstr>Tema de Office</vt:lpstr>
      <vt:lpstr>Clinical Engineering acting as consulting department in hospitals around Brazil</vt:lpstr>
      <vt:lpstr>The Team / Workgroup</vt:lpstr>
      <vt:lpstr>Description</vt:lpstr>
      <vt:lpstr>Goals of the project and final users that will benefit</vt:lpstr>
      <vt:lpstr>Results</vt:lpstr>
      <vt:lpstr>Photos</vt:lpstr>
      <vt:lpstr>Photos</vt:lpstr>
      <vt:lpstr>Final report</vt:lpstr>
      <vt:lpstr>Curiosity findings during the visits</vt:lpstr>
      <vt:lpstr>Final Words / Learnings</vt:lpstr>
      <vt:lpstr>Apresentação do PowerPoint</vt:lpstr>
      <vt:lpstr>Marcello Dias Bonfim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Estefania Cajigas</dc:creator>
  <cp:lastModifiedBy>Marcello Dias Bonfim</cp:lastModifiedBy>
  <cp:revision>49</cp:revision>
  <dcterms:created xsi:type="dcterms:W3CDTF">2021-09-01T19:24:00Z</dcterms:created>
  <dcterms:modified xsi:type="dcterms:W3CDTF">2021-10-15T18:56:05Z</dcterms:modified>
</cp:coreProperties>
</file>