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9" r:id="rId3"/>
    <p:sldId id="266" r:id="rId4"/>
    <p:sldId id="267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718"/>
  </p:normalViewPr>
  <p:slideViewPr>
    <p:cSldViewPr snapToGrid="0" snapToObjects="1">
      <p:cViewPr varScale="1">
        <p:scale>
          <a:sx n="105" d="100"/>
          <a:sy n="10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08F4B-823E-4E62-92AC-35092056AADC}" type="datetimeFigureOut">
              <a:rPr lang="it-IT" smtClean="0"/>
              <a:t>08/10/2021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A7C8-6BCF-4EB1-9327-7310F539D0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7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593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6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3B8A-D4CB-274B-8F78-D6B7A11C9E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0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86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78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48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3B8A-D4CB-274B-8F78-D6B7A11C9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82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2AB-41ED-1B4B-903C-A708C50A50D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23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03B8A-D4CB-274B-8F78-D6B7A11C9E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2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08/10/2021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andellini@warwick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a.andellini@opbg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tina.andellini@opbg.net" TargetMode="External"/><Relationship Id="rId4" Type="http://schemas.openxmlformats.org/officeDocument/2006/relationships/hyperlink" Target="mailto:Martina.andellini@warwick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315" y="3652932"/>
            <a:ext cx="11226800" cy="1468436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Clinical needs and technical requirements for ventilators for COVID-19 treatment critical patients: an evidence-based comparison for adult and pediatric age</a:t>
            </a:r>
            <a:br>
              <a:rPr lang="en-U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endParaRPr lang="es-MX" sz="28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 txBox="1">
            <a:spLocks/>
          </p:cNvSpPr>
          <p:nvPr/>
        </p:nvSpPr>
        <p:spPr>
          <a:xfrm>
            <a:off x="8531352" y="5121368"/>
            <a:ext cx="2842737" cy="338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18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Martina Andellini</a:t>
            </a:r>
            <a:endParaRPr lang="es-MX" sz="18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 txBox="1">
            <a:spLocks/>
          </p:cNvSpPr>
          <p:nvPr/>
        </p:nvSpPr>
        <p:spPr>
          <a:xfrm>
            <a:off x="4123944" y="5525162"/>
            <a:ext cx="7250145" cy="98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chemeClr val="dk1"/>
              </a:buClr>
              <a:buSzPct val="25000"/>
            </a:pPr>
            <a:r>
              <a:rPr lang="it-IT" sz="12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3"/>
              </a:rPr>
              <a:t>martina.andellini@warwick.ac.uk</a:t>
            </a:r>
            <a:r>
              <a:rPr lang="it-IT" sz="12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</a:t>
            </a:r>
            <a:r>
              <a:rPr lang="it-IT" sz="1200" i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University of Warwick, Coventry, UK</a:t>
            </a:r>
          </a:p>
          <a:p>
            <a:pPr algn="r">
              <a:buClr>
                <a:schemeClr val="dk1"/>
              </a:buClr>
              <a:buSzPct val="25000"/>
            </a:pPr>
            <a:r>
              <a:rPr lang="it-IT" sz="12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4"/>
              </a:rPr>
              <a:t>martina.andellini@opbg.net</a:t>
            </a:r>
            <a:r>
              <a:rPr lang="it-IT" sz="12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, </a:t>
            </a:r>
            <a:r>
              <a:rPr lang="it-IT" sz="1200" i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Bambino Gesù Children’s Hospital, Rome, Italy</a:t>
            </a:r>
            <a:endParaRPr lang="it-IT" sz="12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3"/>
          <p:cNvSpPr txBox="1">
            <a:spLocks noGrp="1"/>
          </p:cNvSpPr>
          <p:nvPr>
            <p:ph type="ctrTitle"/>
          </p:nvPr>
        </p:nvSpPr>
        <p:spPr>
          <a:xfrm>
            <a:off x="271007" y="818893"/>
            <a:ext cx="8808720" cy="62611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09570" eaLnBrk="1" hangingPunct="1">
              <a:defRPr sz="2800" b="1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2pPr>
            <a:lvl3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3pPr>
            <a:lvl4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4pPr>
            <a:lvl5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5pPr>
            <a:lvl6pPr marL="60957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6pPr>
            <a:lvl7pPr marL="121914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7pPr>
            <a:lvl8pPr marL="1828709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8pPr>
            <a:lvl9pPr marL="2438278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9pPr>
          </a:lstStyle>
          <a:p>
            <a:pPr algn="l"/>
            <a:r>
              <a:rPr lang="it-IT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Results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60" y="1445005"/>
            <a:ext cx="7613265" cy="49353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53440" y="3998976"/>
            <a:ext cx="7389224" cy="12405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367" y="1517904"/>
            <a:ext cx="308113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84805" y="1444209"/>
            <a:ext cx="48923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MHRA</a:t>
            </a:r>
            <a:endParaRPr lang="it-IT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"/>
    </mc:Choice>
    <mc:Fallback xmlns="">
      <p:transition spd="slow" advTm="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53" y="1349855"/>
            <a:ext cx="7746271" cy="5207336"/>
          </a:xfrm>
          <a:prstGeom prst="rect">
            <a:avLst/>
          </a:prstGeom>
        </p:spPr>
      </p:pic>
      <p:sp>
        <p:nvSpPr>
          <p:cNvPr id="4" name="Titolo 3"/>
          <p:cNvSpPr txBox="1">
            <a:spLocks/>
          </p:cNvSpPr>
          <p:nvPr/>
        </p:nvSpPr>
        <p:spPr>
          <a:xfrm>
            <a:off x="271007" y="818893"/>
            <a:ext cx="8808720" cy="62611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6095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2pPr>
            <a:lvl3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3pPr>
            <a:lvl4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4pPr>
            <a:lvl5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5pPr>
            <a:lvl6pPr marL="60957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6pPr>
            <a:lvl7pPr marL="121914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7pPr>
            <a:lvl8pPr marL="1828709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8pPr>
            <a:lvl9pPr marL="2438278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9pPr>
          </a:lstStyle>
          <a:p>
            <a:pPr algn="l"/>
            <a:r>
              <a:rPr lang="it-IT" dirty="0" err="1" smtClean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Results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68977" y="3360347"/>
            <a:ext cx="7242048" cy="15890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829423" y="1426464"/>
            <a:ext cx="308113" cy="9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818840" y="1373732"/>
            <a:ext cx="5084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MHRA</a:t>
            </a:r>
            <a:endParaRPr lang="it-IT" sz="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"/>
    </mc:Choice>
    <mc:Fallback xmlns="">
      <p:transition spd="slow" advTm="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6063" y="1621390"/>
            <a:ext cx="10207212" cy="4157617"/>
          </a:xfrm>
        </p:spPr>
        <p:txBody>
          <a:bodyPr>
            <a:noAutofit/>
          </a:bodyPr>
          <a:lstStyle/>
          <a:p>
            <a:pPr marL="380990" indent="-380990" algn="just">
              <a:buFont typeface="Wingdings" panose="05000000000000000000" pitchFamily="2" charset="2"/>
              <a:buChar char="ü"/>
            </a:pPr>
            <a:endParaRPr lang="en-GB" sz="2133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n-GB" sz="2133" dirty="0"/>
              <a:t>Incentivizing cost-effectiveness analysis and the use of evidence-based HTA could lead to a reduction of unnecessary expenses, keeping the real health needs and time as driver indicators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endParaRPr lang="en-GB" sz="2133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n-GB" sz="2133" dirty="0" err="1"/>
              <a:t>Priorization</a:t>
            </a:r>
            <a:r>
              <a:rPr lang="en-GB" sz="2133" dirty="0"/>
              <a:t> of health needs is pivotal during emergency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endParaRPr lang="en-GB" sz="2133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n-US" sz="2133" dirty="0"/>
              <a:t>Structured decision-making processes based on evidence, are able to optimize time and resources allocation</a:t>
            </a:r>
            <a:endParaRPr lang="en-GB" sz="2133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endParaRPr lang="en-GB" sz="2133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n-US" sz="2133" dirty="0"/>
              <a:t>In this context, the comparison among different countries points of view might be crucial. </a:t>
            </a:r>
            <a:endParaRPr lang="en-GB" sz="2133" dirty="0"/>
          </a:p>
        </p:txBody>
      </p:sp>
      <p:sp>
        <p:nvSpPr>
          <p:cNvPr id="4" name="Titolo 3"/>
          <p:cNvSpPr txBox="1">
            <a:spLocks/>
          </p:cNvSpPr>
          <p:nvPr/>
        </p:nvSpPr>
        <p:spPr bwMode="auto">
          <a:xfrm>
            <a:off x="271007" y="995279"/>
            <a:ext cx="8808720" cy="6261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2pPr>
            <a:lvl3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3pPr>
            <a:lvl4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4pPr>
            <a:lvl5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5pPr>
            <a:lvl6pPr marL="60957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6pPr>
            <a:lvl7pPr marL="121914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7pPr>
            <a:lvl8pPr marL="1828709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8pPr>
            <a:lvl9pPr marL="2438278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9pPr>
          </a:lstStyle>
          <a:p>
            <a:r>
              <a:rPr lang="it-IT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Conclusions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54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30362" t="18297" r="30073" b="4493"/>
          <a:stretch/>
        </p:blipFill>
        <p:spPr>
          <a:xfrm>
            <a:off x="0" y="920940"/>
            <a:ext cx="4209139" cy="4620324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977640" y="1048956"/>
            <a:ext cx="7855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Andellini, M., De Santis, S., Nocchi, F. et al. </a:t>
            </a:r>
          </a:p>
          <a:p>
            <a:r>
              <a:rPr lang="en-US" sz="1600" i="1" dirty="0"/>
              <a:t>Clinical needs and technical requirements for ventilators for COVID-19 treatment critical patients: an evidence-based comparison for adult and pediatric age. </a:t>
            </a:r>
          </a:p>
          <a:p>
            <a:r>
              <a:rPr lang="en-US" sz="1600" dirty="0"/>
              <a:t>Health Technol. 10, 1403–1411 (2020). https://doi.org/10.1007/s12553-020-00467-w</a:t>
            </a:r>
            <a:endParaRPr lang="it-IT" sz="1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 txBox="1">
            <a:spLocks/>
          </p:cNvSpPr>
          <p:nvPr/>
        </p:nvSpPr>
        <p:spPr>
          <a:xfrm>
            <a:off x="8516457" y="4868436"/>
            <a:ext cx="2842737" cy="550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Martina Andellini</a:t>
            </a:r>
            <a:endParaRPr lang="es-MX" sz="24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 txBox="1">
            <a:spLocks/>
          </p:cNvSpPr>
          <p:nvPr/>
        </p:nvSpPr>
        <p:spPr>
          <a:xfrm>
            <a:off x="4109049" y="5419416"/>
            <a:ext cx="7250145" cy="984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chemeClr val="dk1"/>
              </a:buClr>
              <a:buSzPct val="25000"/>
            </a:pPr>
            <a:r>
              <a:rPr lang="it-IT" sz="16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4"/>
              </a:rPr>
              <a:t>martina.andellini@warwick.ac.uk</a:t>
            </a:r>
            <a:r>
              <a:rPr lang="it-IT" sz="16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, </a:t>
            </a:r>
            <a:r>
              <a:rPr lang="it-IT" sz="1600" i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University of Warwick, Coventry, UK</a:t>
            </a:r>
          </a:p>
          <a:p>
            <a:pPr algn="r">
              <a:buClr>
                <a:schemeClr val="dk1"/>
              </a:buClr>
              <a:buSzPct val="25000"/>
            </a:pPr>
            <a:r>
              <a:rPr lang="it-IT" sz="16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  <a:hlinkClick r:id="rId5"/>
              </a:rPr>
              <a:t>martina.andellini@opbg.net</a:t>
            </a:r>
            <a:r>
              <a:rPr lang="it-IT" sz="1600" i="1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 , </a:t>
            </a:r>
            <a:r>
              <a:rPr lang="it-IT" sz="1600" i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Bambino Gesù Children’s Hospital, Rome, Italy</a:t>
            </a:r>
            <a:endParaRPr lang="it-IT" sz="16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 rot="20503602">
            <a:off x="4787297" y="3554618"/>
            <a:ext cx="5033809" cy="659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accent1"/>
                </a:solidFill>
                <a:latin typeface="Freestyle Script" panose="030804020302050B0404" pitchFamily="66" charset="0"/>
                <a:ea typeface="ＭＳ Ｐゴシック" charset="0"/>
                <a:cs typeface="ＭＳ Ｐゴシック" charset="0"/>
              </a:rPr>
              <a:t>Thank you for your attention</a:t>
            </a:r>
            <a:endParaRPr lang="en-US" sz="8000" dirty="0">
              <a:solidFill>
                <a:schemeClr val="accent1"/>
              </a:solidFill>
              <a:latin typeface="Freestyle Script" panose="030804020302050B0404" pitchFamily="66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"/>
    </mc:Choice>
    <mc:Fallback xmlns="">
      <p:transition spd="slow" advTm="5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457428"/>
          </a:xfrm>
          <a:noFill/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defTabSz="609570" fontAlgn="base">
              <a:spcAft>
                <a:spcPct val="0"/>
              </a:spcAft>
            </a:pPr>
            <a:r>
              <a:rPr lang="es-MX" sz="28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</a:t>
            </a:r>
          </a:p>
        </p:txBody>
      </p:sp>
      <p:pic>
        <p:nvPicPr>
          <p:cNvPr id="5" name="Immagine 4" descr="Immagine che contiene persona, uomo, abbigliamento, cravatta&#10;&#10;Descrizione generata automaticamente">
            <a:extLst>
              <a:ext uri="{FF2B5EF4-FFF2-40B4-BE49-F238E27FC236}">
                <a16:creationId xmlns:a16="http://schemas.microsoft.com/office/drawing/2014/main" id="{7FCE54FF-FD76-4948-88FF-D3D38A0B1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94" y="2129618"/>
            <a:ext cx="2734062" cy="27340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F9ABD3-5224-42D2-902B-082A3826C7D5}"/>
              </a:ext>
            </a:extLst>
          </p:cNvPr>
          <p:cNvSpPr txBox="1"/>
          <p:nvPr/>
        </p:nvSpPr>
        <p:spPr>
          <a:xfrm>
            <a:off x="7911072" y="1760286"/>
            <a:ext cx="179071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u="sng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Leandro Pecchia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EBD567-2EA4-4EB2-829C-8EE824D470C3}"/>
              </a:ext>
            </a:extLst>
          </p:cNvPr>
          <p:cNvSpPr txBox="1"/>
          <p:nvPr/>
        </p:nvSpPr>
        <p:spPr>
          <a:xfrm>
            <a:off x="7844647" y="5063735"/>
            <a:ext cx="388649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u="sng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z="1600" b="0" u="none" dirty="0"/>
              <a:t>School of Engineering, University of Warwick</a:t>
            </a:r>
          </a:p>
        </p:txBody>
      </p:sp>
      <p:pic>
        <p:nvPicPr>
          <p:cNvPr id="8" name="Immagine 7" descr="Immagine che contiene persona, inpiedi, uomo, facciata&#10;&#10;Descrizione generata automaticamente">
            <a:extLst>
              <a:ext uri="{FF2B5EF4-FFF2-40B4-BE49-F238E27FC236}">
                <a16:creationId xmlns:a16="http://schemas.microsoft.com/office/drawing/2014/main" id="{F9B1450E-AA04-46BF-BD3D-2E562E09B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7" r="2000"/>
          <a:stretch/>
        </p:blipFill>
        <p:spPr>
          <a:xfrm>
            <a:off x="670013" y="1608330"/>
            <a:ext cx="5614926" cy="39882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06737E-2D96-4F9F-95D1-0C0BEC1A6878}"/>
              </a:ext>
            </a:extLst>
          </p:cNvPr>
          <p:cNvSpPr txBox="1"/>
          <p:nvPr/>
        </p:nvSpPr>
        <p:spPr>
          <a:xfrm>
            <a:off x="594934" y="5709301"/>
            <a:ext cx="427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HTA UNIT </a:t>
            </a:r>
            <a:r>
              <a:rPr lang="it-IT" sz="1600" dirty="0" smtClean="0"/>
              <a:t>Bambino </a:t>
            </a:r>
            <a:r>
              <a:rPr lang="it-IT" sz="1600" dirty="0"/>
              <a:t>Gesù </a:t>
            </a:r>
            <a:r>
              <a:rPr lang="it-IT" sz="1600" dirty="0" err="1"/>
              <a:t>Children’s</a:t>
            </a:r>
            <a:r>
              <a:rPr lang="it-IT" sz="1600" dirty="0"/>
              <a:t> Hospital, </a:t>
            </a:r>
            <a:r>
              <a:rPr lang="it-IT" sz="1600" dirty="0" err="1"/>
              <a:t>Italy</a:t>
            </a:r>
            <a:endParaRPr lang="it-IT" sz="16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B8C4DE-483B-40B1-9033-C27F7FFEF2FB}"/>
              </a:ext>
            </a:extLst>
          </p:cNvPr>
          <p:cNvSpPr txBox="1"/>
          <p:nvPr/>
        </p:nvSpPr>
        <p:spPr>
          <a:xfrm>
            <a:off x="1715024" y="2718570"/>
            <a:ext cx="1724793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u="sng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Elena Bassanelli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6AC76C-9168-4F14-86B3-F4F4E891C34F}"/>
              </a:ext>
            </a:extLst>
          </p:cNvPr>
          <p:cNvSpPr txBox="1"/>
          <p:nvPr/>
        </p:nvSpPr>
        <p:spPr>
          <a:xfrm>
            <a:off x="2411477" y="2176612"/>
            <a:ext cx="182282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Matteo Ritrovato</a:t>
            </a:r>
            <a:endParaRPr lang="it-IT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47CBD3-CB09-4034-9930-8519612365A9}"/>
              </a:ext>
            </a:extLst>
          </p:cNvPr>
          <p:cNvSpPr txBox="1"/>
          <p:nvPr/>
        </p:nvSpPr>
        <p:spPr>
          <a:xfrm>
            <a:off x="4294556" y="1905697"/>
            <a:ext cx="209073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u="sng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Francesco Faggiano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31D12D7-04ED-4B36-A13B-A24A0C3F8464}"/>
              </a:ext>
            </a:extLst>
          </p:cNvPr>
          <p:cNvSpPr txBox="1"/>
          <p:nvPr/>
        </p:nvSpPr>
        <p:spPr>
          <a:xfrm>
            <a:off x="5561421" y="2337549"/>
            <a:ext cx="2090730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u="sng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dirty="0"/>
              <a:t>Martina Andellini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12816" t="14480" r="10960" b="21776"/>
          <a:stretch/>
        </p:blipFill>
        <p:spPr>
          <a:xfrm>
            <a:off x="670013" y="4635186"/>
            <a:ext cx="1149643" cy="96141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994" y="4042627"/>
            <a:ext cx="861433" cy="82105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095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123281" y="2419156"/>
            <a:ext cx="111280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b="1" i="1" dirty="0"/>
              <a:t>March 2020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625623" y="2404653"/>
            <a:ext cx="90281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67" b="1" i="1" dirty="0" err="1"/>
              <a:t>July</a:t>
            </a:r>
            <a:r>
              <a:rPr lang="it-IT" sz="1467" b="1" i="1" dirty="0"/>
              <a:t> 2020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08279" y="4098397"/>
            <a:ext cx="4886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it-IT" sz="1600" dirty="0"/>
              <a:t>5090 ICU </a:t>
            </a:r>
            <a:r>
              <a:rPr lang="it-IT" sz="1600" dirty="0" err="1"/>
              <a:t>beds</a:t>
            </a:r>
            <a:endParaRPr lang="it-IT" sz="1600" dirty="0"/>
          </a:p>
          <a:p>
            <a:pPr marL="380990" indent="-380990" algn="just">
              <a:buFont typeface="Wingdings" panose="05000000000000000000" pitchFamily="2" charset="2"/>
              <a:buChar char="v"/>
            </a:pPr>
            <a:endParaRPr lang="it-IT" sz="1600" dirty="0"/>
          </a:p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en-US" sz="1600" dirty="0"/>
              <a:t>Sudden and unexpected increase of ICU beds demand</a:t>
            </a:r>
          </a:p>
          <a:p>
            <a:pPr marL="380990" indent="-380990" algn="just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380990" indent="-380990" algn="just">
              <a:buFont typeface="Wingdings" panose="05000000000000000000" pitchFamily="2" charset="2"/>
              <a:buChar char="v"/>
            </a:pPr>
            <a:r>
              <a:rPr lang="en-US" sz="1600" dirty="0"/>
              <a:t>Growth of ICU length of stay (30 days) compared to the normal ICU stay of 14 days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7551616" y="4279099"/>
            <a:ext cx="4640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1600" dirty="0"/>
              <a:t>Drastic increase of the number of ICU beds</a:t>
            </a:r>
          </a:p>
          <a:p>
            <a:pPr marL="380990" indent="-38099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1600" dirty="0"/>
              <a:t>Drastic increase of ICU staff</a:t>
            </a:r>
          </a:p>
          <a:p>
            <a:pPr marL="380990" indent="-38099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380990" indent="-380990">
              <a:buFont typeface="Wingdings" panose="05000000000000000000" pitchFamily="2" charset="2"/>
              <a:buChar char="v"/>
            </a:pPr>
            <a:r>
              <a:rPr lang="en-US" sz="1600" dirty="0"/>
              <a:t>Drastic increase of life-saving ventilators and other related supplies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 bwMode="auto">
          <a:xfrm>
            <a:off x="307085" y="902371"/>
            <a:ext cx="8377953" cy="7413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2pPr>
            <a:lvl3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3pPr>
            <a:lvl4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4pPr>
            <a:lvl5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5pPr>
            <a:lvl6pPr marL="60957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6pPr>
            <a:lvl7pPr marL="121914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7pPr>
            <a:lvl8pPr marL="1828709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8pPr>
            <a:lvl9pPr marL="2438278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Introduction</a:t>
            </a:r>
          </a:p>
        </p:txBody>
      </p:sp>
      <p:sp>
        <p:nvSpPr>
          <p:cNvPr id="2" name="Gallone 1"/>
          <p:cNvSpPr/>
          <p:nvPr/>
        </p:nvSpPr>
        <p:spPr>
          <a:xfrm>
            <a:off x="874697" y="2356193"/>
            <a:ext cx="8193151" cy="435969"/>
          </a:xfrm>
          <a:prstGeom prst="chevron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8" name="Ovale 7"/>
          <p:cNvSpPr/>
          <p:nvPr/>
        </p:nvSpPr>
        <p:spPr>
          <a:xfrm>
            <a:off x="1185507" y="2783508"/>
            <a:ext cx="144000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cxnSp>
        <p:nvCxnSpPr>
          <p:cNvPr id="15" name="Connettore diritto 14"/>
          <p:cNvCxnSpPr>
            <a:endCxn id="8" idx="4"/>
          </p:cNvCxnSpPr>
          <p:nvPr/>
        </p:nvCxnSpPr>
        <p:spPr>
          <a:xfrm flipV="1">
            <a:off x="1257507" y="2927508"/>
            <a:ext cx="0" cy="86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mbo 16"/>
          <p:cNvSpPr/>
          <p:nvPr/>
        </p:nvSpPr>
        <p:spPr>
          <a:xfrm>
            <a:off x="1155263" y="3766052"/>
            <a:ext cx="238537" cy="23568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9" name="Parentesi graffa aperta 18"/>
          <p:cNvSpPr/>
          <p:nvPr/>
        </p:nvSpPr>
        <p:spPr>
          <a:xfrm>
            <a:off x="745306" y="4098396"/>
            <a:ext cx="512201" cy="1815883"/>
          </a:xfrm>
          <a:prstGeom prst="leftBrace">
            <a:avLst>
              <a:gd name="adj1" fmla="val 60872"/>
              <a:gd name="adj2" fmla="val 492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0" name="Ovale 19"/>
          <p:cNvSpPr/>
          <p:nvPr/>
        </p:nvSpPr>
        <p:spPr>
          <a:xfrm>
            <a:off x="7751638" y="2753082"/>
            <a:ext cx="144000" cy="14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3" name="Parentesi graffa aperta 22"/>
          <p:cNvSpPr/>
          <p:nvPr/>
        </p:nvSpPr>
        <p:spPr>
          <a:xfrm>
            <a:off x="7281601" y="3954205"/>
            <a:ext cx="482591" cy="1783478"/>
          </a:xfrm>
          <a:prstGeom prst="leftBrace">
            <a:avLst>
              <a:gd name="adj1" fmla="val 60872"/>
              <a:gd name="adj2" fmla="val 4925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28" name="Picture 2" descr="Qual è la superficie dell'Italia? | Sapere.i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60" y="1626371"/>
            <a:ext cx="3478183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ttore diritto 28"/>
          <p:cNvCxnSpPr/>
          <p:nvPr/>
        </p:nvCxnSpPr>
        <p:spPr>
          <a:xfrm flipV="1">
            <a:off x="7835381" y="2903407"/>
            <a:ext cx="0" cy="862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ombo 29"/>
          <p:cNvSpPr/>
          <p:nvPr/>
        </p:nvSpPr>
        <p:spPr>
          <a:xfrm>
            <a:off x="7716114" y="3701209"/>
            <a:ext cx="238537" cy="23568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t="27895" r="28333" b="51053"/>
          <a:stretch/>
        </p:blipFill>
        <p:spPr>
          <a:xfrm>
            <a:off x="6334125" y="864313"/>
            <a:ext cx="5776622" cy="95452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623942" y="1825904"/>
            <a:ext cx="16065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Last update: 05/10/2021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1680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"/>
    </mc:Choice>
    <mc:Fallback xmlns="">
      <p:transition spd="slow" advTm="51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1"/>
          <p:cNvSpPr txBox="1">
            <a:spLocks/>
          </p:cNvSpPr>
          <p:nvPr/>
        </p:nvSpPr>
        <p:spPr>
          <a:xfrm>
            <a:off x="893861" y="1946140"/>
            <a:ext cx="9880159" cy="38915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8813737" y="2726336"/>
            <a:ext cx="3516545" cy="304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133" dirty="0" err="1"/>
              <a:t>Problems</a:t>
            </a:r>
            <a:r>
              <a:rPr lang="it-IT" sz="2133" dirty="0"/>
              <a:t> in </a:t>
            </a:r>
            <a:r>
              <a:rPr lang="it-IT" sz="2133" dirty="0" err="1"/>
              <a:t>rapidly</a:t>
            </a:r>
            <a:r>
              <a:rPr lang="it-IT" sz="2133" dirty="0"/>
              <a:t> </a:t>
            </a:r>
            <a:r>
              <a:rPr lang="it-IT" sz="2133" dirty="0" err="1"/>
              <a:t>increase</a:t>
            </a:r>
            <a:r>
              <a:rPr lang="it-IT" sz="2133" dirty="0"/>
              <a:t> the </a:t>
            </a:r>
            <a:r>
              <a:rPr lang="it-IT" sz="2133" dirty="0" err="1"/>
              <a:t>manufacture</a:t>
            </a:r>
            <a:r>
              <a:rPr lang="it-IT" sz="2133" dirty="0"/>
              <a:t> of ICU </a:t>
            </a:r>
            <a:r>
              <a:rPr lang="it-IT" sz="2133" dirty="0" err="1"/>
              <a:t>ventilators</a:t>
            </a:r>
            <a:r>
              <a:rPr lang="it-IT" sz="2133" dirty="0"/>
              <a:t> to deal with the </a:t>
            </a:r>
            <a:r>
              <a:rPr lang="it-IT" sz="2133" dirty="0" err="1"/>
              <a:t>demand</a:t>
            </a:r>
            <a:r>
              <a:rPr lang="it-IT" sz="2133" dirty="0"/>
              <a:t>. 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it-IT" sz="2133" dirty="0"/>
          </a:p>
          <a:p>
            <a:r>
              <a:rPr lang="it-IT" sz="2133" dirty="0"/>
              <a:t>Some companies </a:t>
            </a:r>
            <a:r>
              <a:rPr lang="en-US" sz="2133" dirty="0"/>
              <a:t>converted their production to ICU ventilators. </a:t>
            </a:r>
            <a:endParaRPr lang="it-IT" sz="2133" dirty="0"/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it-IT" sz="2133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215570" y="762371"/>
            <a:ext cx="8377953" cy="7413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2pPr>
            <a:lvl3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3pPr>
            <a:lvl4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4pPr>
            <a:lvl5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5pPr>
            <a:lvl6pPr marL="60957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6pPr>
            <a:lvl7pPr marL="121914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7pPr>
            <a:lvl8pPr marL="1828709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8pPr>
            <a:lvl9pPr marL="2438278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Two sides of the same coin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-83291" y="3049471"/>
            <a:ext cx="37978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33" dirty="0"/>
              <a:t>The </a:t>
            </a:r>
            <a:r>
              <a:rPr lang="it-IT" sz="2133" dirty="0" err="1"/>
              <a:t>selection</a:t>
            </a:r>
            <a:r>
              <a:rPr lang="it-IT" sz="2133" dirty="0"/>
              <a:t> of the </a:t>
            </a:r>
            <a:r>
              <a:rPr lang="it-IT" sz="2133" dirty="0" err="1"/>
              <a:t>type</a:t>
            </a:r>
            <a:r>
              <a:rPr lang="it-IT" sz="2133" dirty="0"/>
              <a:t> of the ICU </a:t>
            </a:r>
            <a:r>
              <a:rPr lang="it-IT" sz="2133" dirty="0" err="1"/>
              <a:t>vetilator</a:t>
            </a:r>
            <a:r>
              <a:rPr lang="it-IT" sz="2133" dirty="0"/>
              <a:t> </a:t>
            </a:r>
            <a:r>
              <a:rPr lang="it-IT" sz="2133" dirty="0" err="1"/>
              <a:t>that</a:t>
            </a:r>
            <a:r>
              <a:rPr lang="it-IT" sz="2133" dirty="0"/>
              <a:t> best </a:t>
            </a:r>
            <a:r>
              <a:rPr lang="it-IT" sz="2133" dirty="0" err="1"/>
              <a:t>fits</a:t>
            </a:r>
            <a:r>
              <a:rPr lang="it-IT" sz="2133" dirty="0"/>
              <a:t> with </a:t>
            </a:r>
            <a:r>
              <a:rPr lang="it-IT" sz="2133" dirty="0" err="1"/>
              <a:t>specific</a:t>
            </a:r>
            <a:r>
              <a:rPr lang="it-IT" sz="2133" dirty="0"/>
              <a:t> </a:t>
            </a:r>
            <a:r>
              <a:rPr lang="it-IT" sz="2133" dirty="0" err="1"/>
              <a:t>health</a:t>
            </a:r>
            <a:r>
              <a:rPr lang="it-IT" sz="2133" dirty="0"/>
              <a:t> and social </a:t>
            </a:r>
            <a:r>
              <a:rPr lang="it-IT" sz="2133" dirty="0" err="1"/>
              <a:t>context</a:t>
            </a:r>
            <a:r>
              <a:rPr lang="it-IT" sz="2133" dirty="0"/>
              <a:t> </a:t>
            </a:r>
            <a:r>
              <a:rPr lang="it-IT" sz="2133" dirty="0" err="1"/>
              <a:t>needs</a:t>
            </a:r>
            <a:r>
              <a:rPr lang="it-IT" sz="2133" dirty="0"/>
              <a:t> </a:t>
            </a:r>
            <a:r>
              <a:rPr lang="it-IT" sz="2133" dirty="0" err="1"/>
              <a:t>was</a:t>
            </a:r>
            <a:r>
              <a:rPr lang="it-IT" sz="2133" dirty="0"/>
              <a:t> </a:t>
            </a:r>
            <a:r>
              <a:rPr lang="it-IT" sz="2133" dirty="0" err="1"/>
              <a:t>based</a:t>
            </a:r>
            <a:r>
              <a:rPr lang="it-IT" sz="2133" dirty="0"/>
              <a:t> on </a:t>
            </a:r>
            <a:r>
              <a:rPr lang="it-IT" sz="2267" b="1" dirty="0">
                <a:solidFill>
                  <a:srgbClr val="FF0000"/>
                </a:solidFill>
              </a:rPr>
              <a:t>TIME</a:t>
            </a:r>
            <a:r>
              <a:rPr lang="it-IT" sz="2267" dirty="0"/>
              <a:t> </a:t>
            </a:r>
            <a:r>
              <a:rPr lang="it-IT" sz="2133" dirty="0"/>
              <a:t>and </a:t>
            </a:r>
            <a:r>
              <a:rPr lang="it-IT" sz="2267" b="1" dirty="0">
                <a:solidFill>
                  <a:srgbClr val="FF0000"/>
                </a:solidFill>
              </a:rPr>
              <a:t>AVAILABLE RESOURCES </a:t>
            </a:r>
            <a:r>
              <a:rPr lang="it-IT" sz="2133" dirty="0" err="1"/>
              <a:t>instead</a:t>
            </a:r>
            <a:r>
              <a:rPr lang="it-IT" sz="2133" dirty="0"/>
              <a:t> of </a:t>
            </a:r>
            <a:r>
              <a:rPr lang="it-IT" sz="2267" b="1" dirty="0">
                <a:solidFill>
                  <a:srgbClr val="00B050"/>
                </a:solidFill>
              </a:rPr>
              <a:t>QUALITY, APPROPRIATENESS </a:t>
            </a:r>
            <a:r>
              <a:rPr lang="it-IT" sz="2133" dirty="0"/>
              <a:t>and</a:t>
            </a:r>
            <a:r>
              <a:rPr lang="it-IT" sz="2267" dirty="0"/>
              <a:t> </a:t>
            </a:r>
            <a:r>
              <a:rPr lang="it-IT" sz="2267" b="1" dirty="0">
                <a:solidFill>
                  <a:srgbClr val="00B050"/>
                </a:solidFill>
              </a:rPr>
              <a:t>EFFECTIVENESS</a:t>
            </a:r>
            <a:r>
              <a:rPr lang="it-IT" sz="2267" dirty="0"/>
              <a:t>. </a:t>
            </a:r>
            <a:endParaRPr lang="it-IT" sz="2267" b="1" dirty="0">
              <a:solidFill>
                <a:srgbClr val="00B050"/>
              </a:solidFill>
            </a:endParaRPr>
          </a:p>
        </p:txBody>
      </p:sp>
      <p:cxnSp>
        <p:nvCxnSpPr>
          <p:cNvPr id="15" name="Connettore diritto 14"/>
          <p:cNvCxnSpPr>
            <a:endCxn id="29" idx="3"/>
          </p:cNvCxnSpPr>
          <p:nvPr/>
        </p:nvCxnSpPr>
        <p:spPr>
          <a:xfrm>
            <a:off x="7661047" y="4589952"/>
            <a:ext cx="941709" cy="8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mbo 28"/>
          <p:cNvSpPr/>
          <p:nvPr/>
        </p:nvSpPr>
        <p:spPr>
          <a:xfrm flipH="1">
            <a:off x="8602756" y="4481192"/>
            <a:ext cx="235645" cy="2352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0" name="Rombo 29"/>
          <p:cNvSpPr/>
          <p:nvPr/>
        </p:nvSpPr>
        <p:spPr>
          <a:xfrm flipH="1">
            <a:off x="8593523" y="2815654"/>
            <a:ext cx="235645" cy="2352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1" name="Rombo 30"/>
          <p:cNvSpPr/>
          <p:nvPr/>
        </p:nvSpPr>
        <p:spPr>
          <a:xfrm flipH="1">
            <a:off x="3669042" y="3162720"/>
            <a:ext cx="235645" cy="2352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443" y="2465762"/>
            <a:ext cx="3462381" cy="3503811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7416800" y="2945653"/>
            <a:ext cx="12106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tangolo arrotondato 33"/>
          <p:cNvSpPr/>
          <p:nvPr/>
        </p:nvSpPr>
        <p:spPr>
          <a:xfrm>
            <a:off x="3389320" y="1816406"/>
            <a:ext cx="5206145" cy="60526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5" name="Rettangolo 34"/>
          <p:cNvSpPr/>
          <p:nvPr/>
        </p:nvSpPr>
        <p:spPr>
          <a:xfrm>
            <a:off x="3582778" y="1872818"/>
            <a:ext cx="489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400" dirty="0" err="1"/>
              <a:t>Problems</a:t>
            </a:r>
            <a:r>
              <a:rPr lang="it-IT" sz="2400" dirty="0"/>
              <a:t> with ICU </a:t>
            </a:r>
            <a:r>
              <a:rPr lang="it-IT" sz="2400" dirty="0" err="1"/>
              <a:t>ventilators</a:t>
            </a:r>
            <a:r>
              <a:rPr lang="it-IT" sz="2400" dirty="0"/>
              <a:t> </a:t>
            </a:r>
            <a:r>
              <a:rPr lang="it-IT" sz="2400" dirty="0" err="1"/>
              <a:t>supply</a:t>
            </a:r>
            <a:r>
              <a:rPr lang="it-IT" sz="2400" dirty="0"/>
              <a:t>. </a:t>
            </a:r>
          </a:p>
        </p:txBody>
      </p:sp>
      <p:cxnSp>
        <p:nvCxnSpPr>
          <p:cNvPr id="21" name="Connettore diritto 20"/>
          <p:cNvCxnSpPr/>
          <p:nvPr/>
        </p:nvCxnSpPr>
        <p:spPr>
          <a:xfrm flipH="1">
            <a:off x="3879318" y="3280320"/>
            <a:ext cx="8134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5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"/>
    </mc:Choice>
    <mc:Fallback xmlns="">
      <p:transition spd="slow" advTm="4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4702" y="1958557"/>
            <a:ext cx="11072223" cy="3719867"/>
          </a:xfrm>
        </p:spPr>
        <p:txBody>
          <a:bodyPr>
            <a:noAutofit/>
          </a:bodyPr>
          <a:lstStyle/>
          <a:p>
            <a:pPr marL="380990" indent="-380990" algn="l" defTabSz="609585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sz="2133" dirty="0">
                <a:latin typeface="Calibri" charset="0"/>
                <a:cs typeface="ＭＳ Ｐゴシック" charset="0"/>
              </a:rPr>
              <a:t>Countries</a:t>
            </a:r>
            <a:r>
              <a:rPr lang="it-IT" sz="2133" dirty="0">
                <a:latin typeface="Calibri" charset="0"/>
                <a:cs typeface="ＭＳ Ｐゴシック" charset="0"/>
              </a:rPr>
              <a:t> </a:t>
            </a:r>
            <a:r>
              <a:rPr lang="it-IT" sz="2133" dirty="0" err="1">
                <a:latin typeface="Calibri" charset="0"/>
                <a:cs typeface="ＭＳ Ｐゴシック" charset="0"/>
              </a:rPr>
              <a:t>were</a:t>
            </a:r>
            <a:r>
              <a:rPr lang="it-IT" sz="2133" dirty="0">
                <a:latin typeface="Calibri" charset="0"/>
                <a:cs typeface="ＭＳ Ｐゴシック" charset="0"/>
              </a:rPr>
              <a:t> racing </a:t>
            </a:r>
            <a:r>
              <a:rPr lang="it-IT" sz="2133" dirty="0" err="1">
                <a:latin typeface="Calibri" charset="0"/>
                <a:cs typeface="ＭＳ Ｐゴシック" charset="0"/>
              </a:rPr>
              <a:t>against</a:t>
            </a:r>
            <a:r>
              <a:rPr lang="it-IT" sz="2133" dirty="0">
                <a:latin typeface="Calibri" charset="0"/>
                <a:cs typeface="ＭＳ Ｐゴシック" charset="0"/>
              </a:rPr>
              <a:t> time in </a:t>
            </a:r>
            <a:r>
              <a:rPr lang="it-IT" sz="2133" dirty="0" err="1">
                <a:latin typeface="Calibri" charset="0"/>
                <a:cs typeface="ＭＳ Ｐゴシック" charset="0"/>
              </a:rPr>
              <a:t>arranging</a:t>
            </a:r>
            <a:r>
              <a:rPr lang="it-IT" sz="2133" dirty="0">
                <a:latin typeface="Calibri" charset="0"/>
                <a:cs typeface="ＭＳ Ｐゴシック" charset="0"/>
              </a:rPr>
              <a:t> new </a:t>
            </a:r>
            <a:r>
              <a:rPr lang="it-IT" sz="2133" dirty="0" err="1">
                <a:latin typeface="Calibri" charset="0"/>
                <a:cs typeface="ＭＳ Ｐゴシック" charset="0"/>
              </a:rPr>
              <a:t>ICUs</a:t>
            </a:r>
            <a:endParaRPr lang="it-IT" sz="2133" dirty="0">
              <a:latin typeface="Calibri" charset="0"/>
              <a:cs typeface="ＭＳ Ｐゴシック" charset="0"/>
            </a:endParaRPr>
          </a:p>
          <a:p>
            <a:pPr marL="380990" indent="-380990" algn="l" defTabSz="609585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it-IT" sz="2133" dirty="0">
              <a:latin typeface="Calibri" charset="0"/>
              <a:cs typeface="ＭＳ Ｐゴシック" charset="0"/>
            </a:endParaRPr>
          </a:p>
          <a:p>
            <a:pPr marL="380990" indent="-380990" algn="l" defTabSz="609585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it-IT" sz="2133" dirty="0" err="1">
                <a:latin typeface="Calibri" charset="0"/>
                <a:cs typeface="ＭＳ Ｐゴシック" charset="0"/>
              </a:rPr>
              <a:t>Problem</a:t>
            </a:r>
            <a:r>
              <a:rPr lang="it-IT" sz="2133" dirty="0">
                <a:latin typeface="Calibri" charset="0"/>
                <a:cs typeface="ＭＳ Ｐゴシック" charset="0"/>
              </a:rPr>
              <a:t> of </a:t>
            </a:r>
            <a:r>
              <a:rPr lang="it-IT" sz="2133" dirty="0" err="1">
                <a:latin typeface="Calibri" charset="0"/>
                <a:cs typeface="ＭＳ Ｐゴシック" charset="0"/>
              </a:rPr>
              <a:t>ventilators</a:t>
            </a:r>
            <a:r>
              <a:rPr lang="it-IT" sz="2133" dirty="0">
                <a:latin typeface="Calibri" charset="0"/>
                <a:cs typeface="ＭＳ Ｐゴシック" charset="0"/>
              </a:rPr>
              <a:t>’ </a:t>
            </a:r>
            <a:r>
              <a:rPr lang="it-IT" sz="2133" dirty="0" err="1">
                <a:latin typeface="Calibri" charset="0"/>
                <a:cs typeface="ＭＳ Ｐゴシック" charset="0"/>
              </a:rPr>
              <a:t>supply</a:t>
            </a:r>
            <a:r>
              <a:rPr lang="it-IT" sz="2133" dirty="0">
                <a:latin typeface="Calibri" charset="0"/>
                <a:cs typeface="ＭＳ Ｐゴシック" charset="0"/>
              </a:rPr>
              <a:t>: </a:t>
            </a:r>
          </a:p>
          <a:p>
            <a:pPr algn="l" defTabSz="609585">
              <a:spcBef>
                <a:spcPct val="0"/>
              </a:spcBef>
            </a:pPr>
            <a:r>
              <a:rPr lang="en-US" sz="2133" dirty="0">
                <a:latin typeface="Calibri" charset="0"/>
                <a:cs typeface="ＭＳ Ｐゴシック" charset="0"/>
              </a:rPr>
              <a:t>                                            - complicated variety of ICU ventilators designs</a:t>
            </a:r>
            <a:endParaRPr lang="it-IT" sz="2133" dirty="0">
              <a:latin typeface="Calibri" charset="0"/>
              <a:cs typeface="ＭＳ Ｐゴシック" charset="0"/>
            </a:endParaRPr>
          </a:p>
          <a:p>
            <a:pPr algn="l" defTabSz="609585">
              <a:spcBef>
                <a:spcPct val="0"/>
              </a:spcBef>
            </a:pPr>
            <a:r>
              <a:rPr lang="en-US" sz="2133" dirty="0">
                <a:latin typeface="Calibri" charset="0"/>
                <a:cs typeface="ＭＳ Ｐゴシック" charset="0"/>
              </a:rPr>
              <a:t>                                            - limitations in time and resources during the emergency</a:t>
            </a:r>
            <a:endParaRPr lang="it-IT" sz="2133" dirty="0">
              <a:latin typeface="Calibri" charset="0"/>
              <a:cs typeface="ＭＳ Ｐゴシック" charset="0"/>
            </a:endParaRPr>
          </a:p>
          <a:p>
            <a:pPr marL="380990" indent="-380990" algn="l" defTabSz="609585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133" dirty="0">
              <a:latin typeface="Calibri" charset="0"/>
              <a:cs typeface="ＭＳ Ｐゴシック" charset="0"/>
            </a:endParaRPr>
          </a:p>
          <a:p>
            <a:pPr marL="380990" indent="-380990" algn="l" defTabSz="609585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>
                <a:latin typeface="Calibri" charset="0"/>
                <a:cs typeface="ＭＳ Ｐゴシック" charset="0"/>
              </a:rPr>
              <a:t>Stakeholders necessitate affordable solutions to rapidly understand the real needs of a specific health context. </a:t>
            </a:r>
          </a:p>
          <a:p>
            <a:pPr algn="l" defTabSz="609585">
              <a:spcBef>
                <a:spcPct val="0"/>
              </a:spcBef>
            </a:pPr>
            <a:endParaRPr lang="en-US" sz="2133" dirty="0">
              <a:latin typeface="Calibri" charset="0"/>
              <a:cs typeface="ＭＳ Ｐゴシック" charset="0"/>
            </a:endParaRPr>
          </a:p>
          <a:p>
            <a:pPr marL="380990" indent="-380990" algn="l" defTabSz="609585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133" dirty="0">
                <a:latin typeface="Calibri" charset="0"/>
                <a:cs typeface="ＭＳ Ｐゴシック" charset="0"/>
              </a:rPr>
              <a:t>Learning how to correctly evaluate the coherent amount of ventilators really needed in a specific context as well as the essential technical requirements that ventilators should have to ensure effective treatment for COVID-19 critical patients.</a:t>
            </a:r>
            <a:endParaRPr lang="it-IT" sz="2133" dirty="0">
              <a:latin typeface="Calibri" charset="0"/>
              <a:cs typeface="ＭＳ Ｐゴシック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249469" y="915477"/>
            <a:ext cx="8377953" cy="7413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2pPr>
            <a:lvl3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3pPr>
            <a:lvl4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4pPr>
            <a:lvl5pPr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5pPr>
            <a:lvl6pPr marL="60957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6pPr>
            <a:lvl7pPr marL="1219140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7pPr>
            <a:lvl8pPr marL="1828709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8pPr>
            <a:lvl9pPr marL="2438278" algn="l" defTabSz="609570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Main issues</a:t>
            </a:r>
          </a:p>
        </p:txBody>
      </p:sp>
    </p:spTree>
    <p:extLst>
      <p:ext uri="{BB962C8B-B14F-4D97-AF65-F5344CB8AC3E}">
        <p14:creationId xmlns:p14="http://schemas.microsoft.com/office/powerpoint/2010/main" val="18622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/>
          <p:cNvSpPr txBox="1">
            <a:spLocks/>
          </p:cNvSpPr>
          <p:nvPr/>
        </p:nvSpPr>
        <p:spPr>
          <a:xfrm>
            <a:off x="317388" y="971748"/>
            <a:ext cx="10744863" cy="62611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09570" eaLnBrk="1" hangingPunct="1">
              <a:defRPr sz="2800" b="1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2pPr>
            <a:lvl3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3pPr>
            <a:lvl4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4pPr>
            <a:lvl5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5pPr>
            <a:lvl6pPr marL="60957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6pPr>
            <a:lvl7pPr marL="121914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7pPr>
            <a:lvl8pPr marL="1828709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8pPr>
            <a:lvl9pPr marL="2438278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9pPr>
          </a:lstStyle>
          <a:p>
            <a:r>
              <a:rPr lang="it-IT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Objectives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75699" y="2214553"/>
            <a:ext cx="10628243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q"/>
            </a:pPr>
            <a:r>
              <a:rPr lang="en-US" sz="2667" dirty="0"/>
              <a:t>Offering an overview of how the application of a structured and reliable evidence-based approach for technologies evaluation might provide support during COVID-19 pandemic in ICUs management and critical equipment supply. </a:t>
            </a:r>
            <a:endParaRPr lang="it-IT" sz="2667" dirty="0"/>
          </a:p>
        </p:txBody>
      </p:sp>
      <p:sp>
        <p:nvSpPr>
          <p:cNvPr id="5" name="Rettangolo 4"/>
          <p:cNvSpPr/>
          <p:nvPr/>
        </p:nvSpPr>
        <p:spPr>
          <a:xfrm>
            <a:off x="434009" y="4312055"/>
            <a:ext cx="10730395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q"/>
            </a:pPr>
            <a:r>
              <a:rPr lang="en-US" sz="2667" dirty="0"/>
              <a:t>Defining the essential (minimum) technical requirements that an intensive care ventilator should have in order to treat COVID-19 critical patients</a:t>
            </a:r>
          </a:p>
        </p:txBody>
      </p:sp>
    </p:spTree>
    <p:extLst>
      <p:ext uri="{BB962C8B-B14F-4D97-AF65-F5344CB8AC3E}">
        <p14:creationId xmlns:p14="http://schemas.microsoft.com/office/powerpoint/2010/main" val="312830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"/>
    </mc:Choice>
    <mc:Fallback xmlns="">
      <p:transition spd="slow" advTm="4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3"/>
          <p:cNvSpPr txBox="1">
            <a:spLocks noGrp="1"/>
          </p:cNvSpPr>
          <p:nvPr>
            <p:ph type="ctrTitle"/>
          </p:nvPr>
        </p:nvSpPr>
        <p:spPr>
          <a:xfrm>
            <a:off x="390276" y="805974"/>
            <a:ext cx="8808720" cy="62611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09570" eaLnBrk="1" hangingPunct="1">
              <a:defRPr sz="2800" b="1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2pPr>
            <a:lvl3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3pPr>
            <a:lvl4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4pPr>
            <a:lvl5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5pPr>
            <a:lvl6pPr marL="60957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6pPr>
            <a:lvl7pPr marL="121914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7pPr>
            <a:lvl8pPr marL="1828709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8pPr>
            <a:lvl9pPr marL="2438278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9pPr>
          </a:lstStyle>
          <a:p>
            <a:pPr algn="l"/>
            <a:r>
              <a:rPr lang="it-IT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Methods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92768" y="2821308"/>
            <a:ext cx="6176515" cy="2882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n-US" sz="2400" dirty="0"/>
              <a:t>Detailed description of the clinical syndromes’ profiles associated with COVID-19 for mild, severe and critical illnesses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endParaRPr lang="en-US" sz="1867" dirty="0"/>
          </a:p>
          <a:p>
            <a:pPr marL="380990" indent="-380990" algn="just">
              <a:buFont typeface="Wingdings" panose="05000000000000000000" pitchFamily="2" charset="2"/>
              <a:buChar char="ü"/>
            </a:pPr>
            <a:r>
              <a:rPr lang="en-US" sz="2400" dirty="0"/>
              <a:t>Guidelines and strategies to manage severe acute respiratory infections in suspected and confirmed COVID-19 patients. </a:t>
            </a:r>
          </a:p>
          <a:p>
            <a:pPr marL="380990" indent="-380990" algn="just">
              <a:buFont typeface="Wingdings" panose="05000000000000000000" pitchFamily="2" charset="2"/>
              <a:buChar char="ü"/>
            </a:pPr>
            <a:endParaRPr lang="en-US" sz="1867" dirty="0"/>
          </a:p>
        </p:txBody>
      </p:sp>
      <p:sp>
        <p:nvSpPr>
          <p:cNvPr id="15" name="Rettangolo 14"/>
          <p:cNvSpPr/>
          <p:nvPr/>
        </p:nvSpPr>
        <p:spPr>
          <a:xfrm>
            <a:off x="388911" y="1697677"/>
            <a:ext cx="8120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Defining the clinical indications and guidelines for the management of suspected and confirmed COVID-19 patients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78" y="3257987"/>
            <a:ext cx="3492500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10922" t="16009" r="10526" b="22237"/>
          <a:stretch/>
        </p:blipFill>
        <p:spPr>
          <a:xfrm rot="20562101">
            <a:off x="2326888" y="5248261"/>
            <a:ext cx="2208736" cy="97672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75" t="14629" r="9213" b="16478"/>
          <a:stretch/>
        </p:blipFill>
        <p:spPr>
          <a:xfrm rot="20217190">
            <a:off x="445444" y="2900195"/>
            <a:ext cx="2093251" cy="7155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46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"/>
    </mc:Choice>
    <mc:Fallback xmlns="">
      <p:transition spd="slow" advTm="40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75" t="14629" r="9213" b="16478"/>
          <a:stretch/>
        </p:blipFill>
        <p:spPr>
          <a:xfrm>
            <a:off x="509149" y="1756187"/>
            <a:ext cx="2682107" cy="91688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1649" y="1756187"/>
            <a:ext cx="1651407" cy="110093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l="13189" t="9710" r="12137" b="3914"/>
          <a:stretch/>
        </p:blipFill>
        <p:spPr>
          <a:xfrm>
            <a:off x="3908956" y="2905004"/>
            <a:ext cx="3130899" cy="276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6"/>
          <a:srcRect l="24167" t="9517" r="25616" b="29227"/>
          <a:stretch/>
        </p:blipFill>
        <p:spPr>
          <a:xfrm>
            <a:off x="7654030" y="2967294"/>
            <a:ext cx="3412375" cy="2341391"/>
          </a:xfrm>
          <a:prstGeom prst="rect">
            <a:avLst/>
          </a:prstGeom>
        </p:spPr>
      </p:pic>
      <p:pic>
        <p:nvPicPr>
          <p:cNvPr id="6150" name="Picture 6" descr="Safety-critical alerts are changing at the MHRA - GOV.U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t="30060" r="13657" b="32766"/>
          <a:stretch/>
        </p:blipFill>
        <p:spPr bwMode="auto">
          <a:xfrm>
            <a:off x="7998894" y="1976204"/>
            <a:ext cx="2400204" cy="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8"/>
          <a:srcRect l="29927" t="17246" r="30507" b="4299"/>
          <a:stretch/>
        </p:blipFill>
        <p:spPr>
          <a:xfrm>
            <a:off x="436619" y="2673073"/>
            <a:ext cx="3011899" cy="3359427"/>
          </a:xfrm>
          <a:prstGeom prst="rect">
            <a:avLst/>
          </a:prstGeom>
        </p:spPr>
      </p:pic>
      <p:sp>
        <p:nvSpPr>
          <p:cNvPr id="14" name="Titolo 3"/>
          <p:cNvSpPr txBox="1">
            <a:spLocks noGrp="1"/>
          </p:cNvSpPr>
          <p:nvPr>
            <p:ph type="ctrTitle"/>
          </p:nvPr>
        </p:nvSpPr>
        <p:spPr>
          <a:xfrm>
            <a:off x="390276" y="934686"/>
            <a:ext cx="8808720" cy="62611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09570" eaLnBrk="1" hangingPunct="1">
              <a:defRPr sz="2800" b="1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2pPr>
            <a:lvl3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3pPr>
            <a:lvl4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4pPr>
            <a:lvl5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5pPr>
            <a:lvl6pPr marL="60957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6pPr>
            <a:lvl7pPr marL="121914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7pPr>
            <a:lvl8pPr marL="1828709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8pPr>
            <a:lvl9pPr marL="2438278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9pPr>
          </a:lstStyle>
          <a:p>
            <a:pPr algn="l"/>
            <a:r>
              <a:rPr lang="it-IT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Methods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13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"/>
    </mc:Choice>
    <mc:Fallback xmlns="">
      <p:transition spd="slow" advTm="40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 txBox="1">
            <a:spLocks noGrp="1"/>
          </p:cNvSpPr>
          <p:nvPr>
            <p:ph type="ctrTitle"/>
          </p:nvPr>
        </p:nvSpPr>
        <p:spPr>
          <a:xfrm>
            <a:off x="253116" y="1020425"/>
            <a:ext cx="8808720" cy="626111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defTabSz="609570" eaLnBrk="1" hangingPunct="1">
              <a:defRPr sz="2800" b="1">
                <a:solidFill>
                  <a:srgbClr val="012169"/>
                </a:solidFill>
                <a:latin typeface="Arial" panose="020B0604020202020204" pitchFamily="34" charset="0"/>
                <a:ea typeface="AauxBold Italic" charset="0"/>
                <a:cs typeface="Arial" panose="020B0604020202020204" pitchFamily="34" charset="0"/>
              </a:defRPr>
            </a:lvl1pPr>
            <a:lvl2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2pPr>
            <a:lvl3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3pPr>
            <a:lvl4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4pPr>
            <a:lvl5pPr defTabSz="609570" eaLnBrk="1" hangingPunct="1">
              <a:defRPr sz="4800">
                <a:solidFill>
                  <a:srgbClr val="5E1838"/>
                </a:solidFill>
                <a:latin typeface="Museo Sans 500" charset="0"/>
              </a:defRPr>
            </a:lvl5pPr>
            <a:lvl6pPr marL="60957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6pPr>
            <a:lvl7pPr marL="1219140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7pPr>
            <a:lvl8pPr marL="1828709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8pPr>
            <a:lvl9pPr marL="2438278" defTabSz="60957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rgbClr val="5E1838"/>
                </a:solidFill>
                <a:latin typeface="Museo Sans 500" charset="0"/>
              </a:defRPr>
            </a:lvl9pPr>
          </a:lstStyle>
          <a:p>
            <a:pPr algn="l"/>
            <a:r>
              <a:rPr lang="it-IT" dirty="0" err="1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Methods</a:t>
            </a:r>
            <a:endParaRPr lang="it-IT" dirty="0">
              <a:solidFill>
                <a:srgbClr val="0070C0"/>
              </a:solidFill>
              <a:latin typeface="Poppins" pitchFamily="2" charset="77"/>
              <a:ea typeface="+mj-ea"/>
              <a:cs typeface="Poppins" pitchFamily="2" charset="77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37" y="1646536"/>
            <a:ext cx="9698591" cy="521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552</Words>
  <Application>Microsoft Office PowerPoint</Application>
  <PresentationFormat>Widescreen</PresentationFormat>
  <Paragraphs>86</Paragraphs>
  <Slides>13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ＭＳ Ｐゴシック</vt:lpstr>
      <vt:lpstr>AauxBold Italic</vt:lpstr>
      <vt:lpstr>Arial</vt:lpstr>
      <vt:lpstr>Calibri</vt:lpstr>
      <vt:lpstr>Calibri Light</vt:lpstr>
      <vt:lpstr>Freestyle Script</vt:lpstr>
      <vt:lpstr>Poppins</vt:lpstr>
      <vt:lpstr>Poppins Medium</vt:lpstr>
      <vt:lpstr>Times New Roman</vt:lpstr>
      <vt:lpstr>Wingdings</vt:lpstr>
      <vt:lpstr>Tema de Office</vt:lpstr>
      <vt:lpstr>Clinical needs and technical requirements for ventilators for COVID-19 treatment critical patients: an evidence-based comparison for adult and pediatric age </vt:lpstr>
      <vt:lpstr>The Team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Methods</vt:lpstr>
      <vt:lpstr>Methods</vt:lpstr>
      <vt:lpstr>Methods</vt:lpstr>
      <vt:lpstr>Results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Andellini Martina</cp:lastModifiedBy>
  <cp:revision>18</cp:revision>
  <dcterms:created xsi:type="dcterms:W3CDTF">2021-09-01T19:24:00Z</dcterms:created>
  <dcterms:modified xsi:type="dcterms:W3CDTF">2021-10-08T15:48:45Z</dcterms:modified>
</cp:coreProperties>
</file>