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wdp" ContentType="image/vnd.ms-photo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12"/>
  </p:handoutMasterIdLst>
  <p:sldIdLst>
    <p:sldId id="256" r:id="rId5"/>
    <p:sldId id="266" r:id="rId6"/>
    <p:sldId id="270" r:id="rId7"/>
    <p:sldId id="267" r:id="rId8"/>
    <p:sldId id="268" r:id="rId9"/>
    <p:sldId id="272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19E"/>
    <a:srgbClr val="00ADEF"/>
    <a:srgbClr val="F9A134"/>
    <a:srgbClr val="F04C2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D05301-285F-484D-855A-A36C8BF23369}" v="7" dt="2020-10-08T17:36:54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2886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BA654467-6EA8-40A0-9BED-9FE76FB5EC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0D85CE8-EADD-4851-B21C-C68F07E75E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C75FC-7127-49C6-BDDA-028BF62CD7A0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E8D3E9E-27AC-444D-9A34-736A36607D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ED8E73C-F505-4484-AA1A-0749E4235A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EA09E-6CE2-46C5-BEB9-58E26A29E2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885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microsoft.com/office/2007/relationships/hdphoto" Target="../media/hdphoto2.wdp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B07EF0B-D1D8-EE40-9BDA-8E9CC85F01FC}"/>
              </a:ext>
            </a:extLst>
          </p:cNvPr>
          <p:cNvSpPr/>
          <p:nvPr userDrawn="1"/>
        </p:nvSpPr>
        <p:spPr>
          <a:xfrm>
            <a:off x="0" y="-24848"/>
            <a:ext cx="12192000" cy="3319033"/>
          </a:xfrm>
          <a:prstGeom prst="rect">
            <a:avLst/>
          </a:prstGeom>
          <a:gradFill flip="none" rotWithShape="1">
            <a:gsLst>
              <a:gs pos="72000">
                <a:srgbClr val="0099D8"/>
              </a:gs>
              <a:gs pos="32000">
                <a:srgbClr val="0086C3"/>
              </a:gs>
              <a:gs pos="0">
                <a:srgbClr val="00619E">
                  <a:lumMod val="90000"/>
                  <a:alpha val="82000"/>
                </a:srgbClr>
              </a:gs>
              <a:gs pos="100000">
                <a:srgbClr val="00ADEF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FE93B7-0BB8-2548-B4B9-B6B48E116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1262" y="3882429"/>
            <a:ext cx="6134654" cy="1276227"/>
          </a:xfrm>
          <a:effectLst>
            <a:outerShdw blurRad="50800" dist="50800" dir="2700000" algn="tl" rotWithShape="0">
              <a:prstClr val="black">
                <a:alpha val="0"/>
              </a:prstClr>
            </a:outerShdw>
          </a:effectLst>
        </p:spPr>
        <p:txBody>
          <a:bodyPr anchor="b">
            <a:normAutofit/>
          </a:bodyPr>
          <a:lstStyle>
            <a:lvl1pPr algn="ctr">
              <a:defRPr sz="4400" b="1" i="0">
                <a:solidFill>
                  <a:srgbClr val="00ADE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10BE3CB-B8C1-E341-AE08-299218E38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1261" y="5138249"/>
            <a:ext cx="6134653" cy="580973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rgbClr val="00619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E3B10B4-A9BB-B14A-82FC-750D651F7BB9}"/>
              </a:ext>
            </a:extLst>
          </p:cNvPr>
          <p:cNvSpPr/>
          <p:nvPr userDrawn="1"/>
        </p:nvSpPr>
        <p:spPr>
          <a:xfrm>
            <a:off x="2467408" y="688863"/>
            <a:ext cx="7417811" cy="1815882"/>
          </a:xfrm>
          <a:prstGeom prst="rect">
            <a:avLst/>
          </a:prstGeom>
          <a:effectLst>
            <a:outerShdw blurRad="50800" dist="38100" dir="3720000" algn="ctr" rotWithShape="0">
              <a:srgbClr val="000000">
                <a:alpha val="49000"/>
              </a:srgb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8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r>
              <a:rPr lang="en-US" sz="2800" b="0" i="0" kern="1200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28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International </a:t>
            </a:r>
          </a:p>
          <a:p>
            <a:pPr algn="ctr"/>
            <a:r>
              <a:rPr lang="en-US" sz="2800" b="1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Clinical Engineering And Health Technology Management </a:t>
            </a:r>
            <a:r>
              <a:rPr lang="en-US" sz="28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28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8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Congress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F56C199C-7DE5-2E41-AD63-BC191F0F494C}"/>
              </a:ext>
            </a:extLst>
          </p:cNvPr>
          <p:cNvSpPr txBox="1">
            <a:spLocks/>
          </p:cNvSpPr>
          <p:nvPr userDrawn="1"/>
        </p:nvSpPr>
        <p:spPr>
          <a:xfrm>
            <a:off x="8514161" y="385820"/>
            <a:ext cx="2578803" cy="369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#ICEHTMC</a:t>
            </a:r>
            <a:r>
              <a:rPr lang="en-US" sz="20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="" xmlns:a16="http://schemas.microsoft.com/office/drawing/2014/main" id="{FE0A1B28-A02B-D94C-977D-C5CE200126CE}"/>
              </a:ext>
            </a:extLst>
          </p:cNvPr>
          <p:cNvSpPr txBox="1">
            <a:spLocks/>
          </p:cNvSpPr>
          <p:nvPr userDrawn="1"/>
        </p:nvSpPr>
        <p:spPr>
          <a:xfrm>
            <a:off x="1140939" y="2629063"/>
            <a:ext cx="9288161" cy="3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September 28–29, 2021 | Lake Buena Vista, FL, US | Hosted by </a:t>
            </a: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B2CC2C11-FA51-ED4D-843C-A6E6D26A97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80089" y="2553267"/>
            <a:ext cx="790382" cy="342499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997E29C7-CB90-2140-BADF-E51AB265CC9B}"/>
              </a:ext>
            </a:extLst>
          </p:cNvPr>
          <p:cNvSpPr txBox="1">
            <a:spLocks/>
          </p:cNvSpPr>
          <p:nvPr userDrawn="1"/>
        </p:nvSpPr>
        <p:spPr>
          <a:xfrm>
            <a:off x="930605" y="385820"/>
            <a:ext cx="2578803" cy="369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0" i="0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aami.org</a:t>
            </a:r>
            <a:r>
              <a:rPr lang="en-US" sz="1600" b="0" i="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/ICEHTMC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="" xmlns:a16="http://schemas.microsoft.com/office/drawing/2014/main" id="{A0351CAD-29BE-4B6A-A1E9-3B8999D4FC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0939" y="3882428"/>
            <a:ext cx="2561389" cy="19210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8124B52B-C0A1-43E7-9F2D-BD983AA4380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aturation sat="30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40" y="3882429"/>
            <a:ext cx="2561388" cy="15503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2632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84D6E2-42FC-114C-99AF-66AF659C9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02" y="49293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00619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C68EC0D-1B7C-F244-9EC0-53561440C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3727"/>
            <a:ext cx="10515600" cy="4351338"/>
          </a:xfr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="" xmlns:a16="http://schemas.microsoft.com/office/drawing/2014/main" id="{0E0AAC65-FC55-5A45-A0FB-4AE6A7DFF6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35358" y="422877"/>
            <a:ext cx="1718442" cy="1288831"/>
          </a:xfrm>
          <a:prstGeom prst="rect">
            <a:avLst/>
          </a:prstGeom>
        </p:spPr>
      </p:pic>
      <p:pic>
        <p:nvPicPr>
          <p:cNvPr id="4" name="Immagine 11">
            <a:extLst>
              <a:ext uri="{FF2B5EF4-FFF2-40B4-BE49-F238E27FC236}">
                <a16:creationId xmlns="" xmlns:a16="http://schemas.microsoft.com/office/drawing/2014/main" id="{08BE0BFA-85E6-4569-8D40-A0BFC58F07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698"/>
          <a:stretch/>
        </p:blipFill>
        <p:spPr>
          <a:xfrm>
            <a:off x="4123212" y="6278537"/>
            <a:ext cx="723108" cy="5350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A6B07CEE-797C-4EB0-87FE-5FCBB3FDEF58}"/>
              </a:ext>
            </a:extLst>
          </p:cNvPr>
          <p:cNvPicPr/>
          <p:nvPr userDrawn="1"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792" y="6311900"/>
            <a:ext cx="1865812" cy="506554"/>
          </a:xfrm>
          <a:prstGeom prst="rect">
            <a:avLst/>
          </a:prstGeom>
          <a:noFill/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25104594-C326-4450-8858-1F62659F43D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BEBA8EAE-BF5A-486C-A8C5-ECC9F3942E4B}">
                <a14:imgProps xmlns=""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4947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CE3EF84D-32D6-1D48-81AF-5406FE3AABA6}"/>
              </a:ext>
            </a:extLst>
          </p:cNvPr>
          <p:cNvSpPr/>
          <p:nvPr userDrawn="1"/>
        </p:nvSpPr>
        <p:spPr>
          <a:xfrm>
            <a:off x="0" y="-24849"/>
            <a:ext cx="12192000" cy="6042590"/>
          </a:xfrm>
          <a:prstGeom prst="rect">
            <a:avLst/>
          </a:prstGeom>
          <a:gradFill flip="none" rotWithShape="1">
            <a:gsLst>
              <a:gs pos="72000">
                <a:srgbClr val="0099D8"/>
              </a:gs>
              <a:gs pos="32000">
                <a:srgbClr val="0086C3"/>
              </a:gs>
              <a:gs pos="0">
                <a:srgbClr val="00619E">
                  <a:lumMod val="90000"/>
                  <a:alpha val="82000"/>
                </a:srgbClr>
              </a:gs>
              <a:gs pos="100000">
                <a:srgbClr val="00ADEF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EBCF8A-CCB3-784E-92F1-C86EA26BD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268537"/>
            <a:ext cx="9436615" cy="2293938"/>
          </a:xfrm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>
              <a:defRPr sz="6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36C7E63-C4DB-6340-908B-D742E7BB6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9436615" cy="89693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="" xmlns:a16="http://schemas.microsoft.com/office/drawing/2014/main" id="{D7710A8B-1F28-46DC-8CDC-1FA1CCDC0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35357" y="422877"/>
            <a:ext cx="2140571" cy="16054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197D2869-1332-426F-8A4D-0577843CA5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2140572" cy="12956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413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8B27BB-50E8-D840-9D86-00E76BAF4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solidFill>
                  <a:srgbClr val="00619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96047D1-F649-0B40-ABE0-407C88D37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71790"/>
          </a:xfr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7F120AD-ADD3-A74F-9BBF-50ACD31F2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71790"/>
          </a:xfr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A20AF85-D50C-458B-852B-243655C321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6948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476CDC70-A934-D044-B4E4-796C51E11855}"/>
              </a:ext>
            </a:extLst>
          </p:cNvPr>
          <p:cNvSpPr/>
          <p:nvPr userDrawn="1"/>
        </p:nvSpPr>
        <p:spPr>
          <a:xfrm>
            <a:off x="6174730" y="2542146"/>
            <a:ext cx="5157787" cy="35620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EE0B690F-DBA2-1042-9454-E2A10EB0CF23}"/>
              </a:ext>
            </a:extLst>
          </p:cNvPr>
          <p:cNvSpPr/>
          <p:nvPr userDrawn="1"/>
        </p:nvSpPr>
        <p:spPr>
          <a:xfrm>
            <a:off x="6174729" y="1812925"/>
            <a:ext cx="5164141" cy="693910"/>
          </a:xfrm>
          <a:prstGeom prst="rect">
            <a:avLst/>
          </a:prstGeom>
          <a:solidFill>
            <a:srgbClr val="006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0D395C1-2FD9-1E4E-9B0E-2F63E4E14223}"/>
              </a:ext>
            </a:extLst>
          </p:cNvPr>
          <p:cNvSpPr/>
          <p:nvPr userDrawn="1"/>
        </p:nvSpPr>
        <p:spPr>
          <a:xfrm>
            <a:off x="836611" y="2542146"/>
            <a:ext cx="5157787" cy="35620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2AADF7CD-7529-464B-B361-A4A91E9AFFC1}"/>
              </a:ext>
            </a:extLst>
          </p:cNvPr>
          <p:cNvSpPr/>
          <p:nvPr userDrawn="1"/>
        </p:nvSpPr>
        <p:spPr>
          <a:xfrm>
            <a:off x="836610" y="1812925"/>
            <a:ext cx="5164141" cy="693910"/>
          </a:xfrm>
          <a:prstGeom prst="rect">
            <a:avLst/>
          </a:prstGeom>
          <a:solidFill>
            <a:srgbClr val="006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15ABF8-A773-4B4B-A185-91E0EE4B6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00619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CCA9930-97BC-2547-BA5B-CCD184BB3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5421"/>
            <a:ext cx="5157787" cy="569653"/>
          </a:xfrm>
        </p:spPr>
        <p:txBody>
          <a:bodyPr anchor="b"/>
          <a:lstStyle>
            <a:lvl1pPr marL="0" indent="0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CE2FCDB-1042-294D-8CF3-8D6238DF8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42146"/>
            <a:ext cx="5157787" cy="3364384"/>
          </a:xfr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EB8312A4-7427-5643-AAAD-CB0D7767B1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5421"/>
            <a:ext cx="5183188" cy="569654"/>
          </a:xfrm>
        </p:spPr>
        <p:txBody>
          <a:bodyPr anchor="b"/>
          <a:lstStyle>
            <a:lvl1pPr marL="0" indent="0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D78FEDE5-2C4B-094B-A73E-DFF17C0845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42146"/>
            <a:ext cx="5183188" cy="336438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159CA100-5D97-4C11-B5FB-A53FE7F4C2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0811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71CF57C-068B-6746-A6F3-75219DD13B1C}"/>
              </a:ext>
            </a:extLst>
          </p:cNvPr>
          <p:cNvSpPr/>
          <p:nvPr userDrawn="1"/>
        </p:nvSpPr>
        <p:spPr>
          <a:xfrm>
            <a:off x="0" y="-24849"/>
            <a:ext cx="12192000" cy="6042590"/>
          </a:xfrm>
          <a:prstGeom prst="rect">
            <a:avLst/>
          </a:prstGeom>
          <a:gradFill flip="none" rotWithShape="1">
            <a:gsLst>
              <a:gs pos="72000">
                <a:srgbClr val="0099D8"/>
              </a:gs>
              <a:gs pos="32000">
                <a:srgbClr val="0086C3"/>
              </a:gs>
              <a:gs pos="0">
                <a:srgbClr val="00619E">
                  <a:lumMod val="90000"/>
                  <a:alpha val="82000"/>
                </a:srgbClr>
              </a:gs>
              <a:gs pos="100000">
                <a:srgbClr val="00ADEF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DEE9AA4A-D0EF-974F-9D86-FF43EBBF1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859172"/>
            <a:ext cx="10363372" cy="1967556"/>
          </a:xfrm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>
              <a:defRPr sz="6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CA996C9-DB3C-4AD2-840A-D746948043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2264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136DC196-316C-1848-A44E-D9A16193B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637" y="2447747"/>
            <a:ext cx="2246726" cy="11604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918BCAD-DA9C-EE45-A15E-C693933544E0}"/>
              </a:ext>
            </a:extLst>
          </p:cNvPr>
          <p:cNvSpPr/>
          <p:nvPr userDrawn="1"/>
        </p:nvSpPr>
        <p:spPr>
          <a:xfrm>
            <a:off x="0" y="-24849"/>
            <a:ext cx="12192000" cy="6042590"/>
          </a:xfrm>
          <a:prstGeom prst="rect">
            <a:avLst/>
          </a:prstGeom>
          <a:gradFill flip="none" rotWithShape="1">
            <a:gsLst>
              <a:gs pos="72000">
                <a:srgbClr val="0099D8"/>
              </a:gs>
              <a:gs pos="32000">
                <a:srgbClr val="0086C3"/>
              </a:gs>
              <a:gs pos="0">
                <a:srgbClr val="00619E">
                  <a:lumMod val="90000"/>
                  <a:alpha val="82000"/>
                </a:srgbClr>
              </a:gs>
              <a:gs pos="100000">
                <a:srgbClr val="00ADEF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9308DCE-3B0F-4C0A-8855-18B48BF4CE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52405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745F51AD-2FC1-7643-8453-5B4184A42031}"/>
              </a:ext>
            </a:extLst>
          </p:cNvPr>
          <p:cNvSpPr/>
          <p:nvPr userDrawn="1"/>
        </p:nvSpPr>
        <p:spPr>
          <a:xfrm>
            <a:off x="741404" y="2261286"/>
            <a:ext cx="4127158" cy="38058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D7C2C3-9FEA-C246-BA0F-21E97A887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261286"/>
            <a:ext cx="6172200" cy="3599764"/>
          </a:xfr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25CD066-FB91-F144-BFA3-DEFD96EC8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52844"/>
            <a:ext cx="3932237" cy="3516143"/>
          </a:xfr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689FE78-0797-8747-B5C3-1659730F43E0}"/>
              </a:ext>
            </a:extLst>
          </p:cNvPr>
          <p:cNvSpPr/>
          <p:nvPr userDrawn="1"/>
        </p:nvSpPr>
        <p:spPr>
          <a:xfrm>
            <a:off x="741404" y="790832"/>
            <a:ext cx="4127158" cy="1433384"/>
          </a:xfrm>
          <a:prstGeom prst="rect">
            <a:avLst/>
          </a:prstGeom>
          <a:solidFill>
            <a:srgbClr val="006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19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1646A-E1E0-454E-BF22-2E3AA40C2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880AC1AE-73C5-45AF-90B1-4E8C8F8232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11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35D1FEF-B3E2-D343-9348-34DA2BE39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224216"/>
            <a:ext cx="6172200" cy="36368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C04D6E09-8FCB-D649-9219-3AF8809D51EC}"/>
              </a:ext>
            </a:extLst>
          </p:cNvPr>
          <p:cNvSpPr/>
          <p:nvPr userDrawn="1"/>
        </p:nvSpPr>
        <p:spPr>
          <a:xfrm>
            <a:off x="741404" y="2261286"/>
            <a:ext cx="4127158" cy="38058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="" xmlns:a16="http://schemas.microsoft.com/office/drawing/2014/main" id="{43E7BCC7-8B56-B84C-8D0C-9EDDA869F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52844"/>
            <a:ext cx="3932237" cy="3516143"/>
          </a:xfr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5CC7B05-18E0-1749-A889-AEF102559BF2}"/>
              </a:ext>
            </a:extLst>
          </p:cNvPr>
          <p:cNvSpPr/>
          <p:nvPr userDrawn="1"/>
        </p:nvSpPr>
        <p:spPr>
          <a:xfrm>
            <a:off x="741404" y="790832"/>
            <a:ext cx="4127158" cy="1433384"/>
          </a:xfrm>
          <a:prstGeom prst="rect">
            <a:avLst/>
          </a:prstGeom>
          <a:solidFill>
            <a:srgbClr val="006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8B1988A9-1047-CD42-B0B6-197EB147E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D2C3E775-8008-4CA6-A0A0-91FB426A69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8498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ED015B1-4837-ED45-B72E-99E6AFD12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57B972E-316D-3247-90E6-37104BAE9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29B6D8B-5A2C-764E-8B67-57E1BC6E0BEA}"/>
              </a:ext>
            </a:extLst>
          </p:cNvPr>
          <p:cNvSpPr/>
          <p:nvPr userDrawn="1"/>
        </p:nvSpPr>
        <p:spPr>
          <a:xfrm>
            <a:off x="0" y="-24848"/>
            <a:ext cx="12192000" cy="365124"/>
          </a:xfrm>
          <a:prstGeom prst="rect">
            <a:avLst/>
          </a:prstGeom>
          <a:gradFill flip="none" rotWithShape="1">
            <a:gsLst>
              <a:gs pos="0">
                <a:srgbClr val="00619E"/>
              </a:gs>
              <a:gs pos="42000">
                <a:srgbClr val="0085C4"/>
              </a:gs>
              <a:gs pos="100000">
                <a:srgbClr val="00ADE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771E59EE-0B40-0145-A5CB-E1C7F039244C}"/>
              </a:ext>
            </a:extLst>
          </p:cNvPr>
          <p:cNvCxnSpPr/>
          <p:nvPr userDrawn="1"/>
        </p:nvCxnSpPr>
        <p:spPr>
          <a:xfrm>
            <a:off x="838200" y="6262472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sitting, clock, drawing&#10;&#10;Description automatically generated">
            <a:extLst>
              <a:ext uri="{FF2B5EF4-FFF2-40B4-BE49-F238E27FC236}">
                <a16:creationId xmlns="" xmlns:a16="http://schemas.microsoft.com/office/drawing/2014/main" id="{62F26058-9F23-3E4A-8CDF-349EE7F3E09B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838200" y="6321233"/>
            <a:ext cx="2467708" cy="5250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C5ACDF4F-E0FA-C44A-ABA6-228270660EF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207381" y="6345894"/>
            <a:ext cx="1146419" cy="4944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9DC73A8-A0BE-4B54-BECC-2903FA0010C3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792" y="6311900"/>
            <a:ext cx="1865812" cy="506554"/>
          </a:xfrm>
          <a:prstGeom prst="rect">
            <a:avLst/>
          </a:prstGeom>
          <a:noFill/>
        </p:spPr>
      </p:pic>
      <p:pic>
        <p:nvPicPr>
          <p:cNvPr id="6" name="Immagine 11">
            <a:extLst>
              <a:ext uri="{FF2B5EF4-FFF2-40B4-BE49-F238E27FC236}">
                <a16:creationId xmlns="" xmlns:a16="http://schemas.microsoft.com/office/drawing/2014/main" id="{2830825F-F88A-4505-A3B2-36C1C18E36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698"/>
          <a:stretch/>
        </p:blipFill>
        <p:spPr>
          <a:xfrm>
            <a:off x="4123212" y="6278537"/>
            <a:ext cx="723108" cy="53507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147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orcid.org/0000-0002-2133-571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muteba@hotmail.fr" TargetMode="External"/><Relationship Id="rId2" Type="http://schemas.openxmlformats.org/officeDocument/2006/relationships/hyperlink" Target="mailto:emuteba@etrovub.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7CFBA87-7848-C74B-93CD-066C671C1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6412" y="3319975"/>
            <a:ext cx="8173331" cy="29401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b="1" dirty="0" smtClean="0"/>
              <a:t>Design Implementation of a Sustainable Accurate Malaria Diagnostic at Primary Care Facilities for Developing </a:t>
            </a:r>
            <a:r>
              <a:rPr lang="en-US" b="1" dirty="0" smtClean="0"/>
              <a:t>Countries</a:t>
            </a:r>
          </a:p>
          <a:p>
            <a:pPr marL="342900" indent="-342900">
              <a:lnSpc>
                <a:spcPct val="120000"/>
              </a:lnSpc>
            </a:pPr>
            <a:r>
              <a:rPr lang="en-US" sz="1800" b="1" dirty="0" smtClean="0"/>
              <a:t>Eustache Muteba</a:t>
            </a:r>
            <a:endParaRPr lang="en-US" sz="1800" b="1" dirty="0"/>
          </a:p>
          <a:p>
            <a:pPr marL="342900" indent="-342900">
              <a:lnSpc>
                <a:spcPct val="120000"/>
              </a:lnSpc>
            </a:pPr>
            <a:r>
              <a:rPr lang="en-US" sz="1200" b="1" dirty="0" smtClean="0"/>
              <a:t>- International Medical Informatics Association (IMIA), Correspondent in DR Congo</a:t>
            </a:r>
            <a:endParaRPr lang="fr-FR" sz="1200" b="1" dirty="0" smtClean="0"/>
          </a:p>
          <a:p>
            <a:pPr marL="342900" indent="-342900">
              <a:lnSpc>
                <a:spcPct val="120000"/>
              </a:lnSpc>
            </a:pPr>
            <a:r>
              <a:rPr lang="en-US" sz="1200" b="1" dirty="0" smtClean="0"/>
              <a:t>- Department of Electronics and Informatics (ETRO), </a:t>
            </a:r>
            <a:r>
              <a:rPr lang="en-US" sz="1200" b="1" dirty="0" err="1" smtClean="0"/>
              <a:t>Vrije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Universiteit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Brussel</a:t>
            </a:r>
            <a:r>
              <a:rPr lang="en-US" sz="1200" b="1" dirty="0" smtClean="0"/>
              <a:t> (VUB), Belgium</a:t>
            </a:r>
            <a:endParaRPr lang="en-US" sz="1200" b="1" dirty="0"/>
          </a:p>
        </p:txBody>
      </p:sp>
    </p:spTree>
    <p:extLst>
      <p:ext uri="{BB962C8B-B14F-4D97-AF65-F5344CB8AC3E}">
        <p14:creationId xmlns="" xmlns:p14="http://schemas.microsoft.com/office/powerpoint/2010/main" val="79317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D6ADE4-EB64-8B4E-862B-4907D83F2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7579" y="2251077"/>
            <a:ext cx="8367079" cy="3129250"/>
          </a:xfrm>
        </p:spPr>
        <p:txBody>
          <a:bodyPr/>
          <a:lstStyle/>
          <a:p>
            <a:pPr marL="0" indent="0">
              <a:lnSpc>
                <a:spcPct val="107000"/>
              </a:lnSpc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Eustache Muteba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Researcher-Lecturer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fr-FR" sz="2400" dirty="0" smtClean="0">
                <a:hlinkClick r:id="rId2"/>
              </a:rPr>
              <a:t>https://orcid.org/0000-0002-2133-5710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buNone/>
            </a:pPr>
            <a:endParaRPr lang="en-US" sz="2400" dirty="0" smtClean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buNone/>
            </a:pPr>
            <a:endParaRPr lang="en-US" sz="3200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buNone/>
            </a:pPr>
            <a:endParaRPr lang="en-US" sz="320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="" xmlns:a16="http://schemas.microsoft.com/office/drawing/2014/main" id="{55234FEB-D415-4B01-AEDF-509BD7A57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02" y="492935"/>
            <a:ext cx="10515600" cy="1325563"/>
          </a:xfrm>
        </p:spPr>
        <p:txBody>
          <a:bodyPr/>
          <a:lstStyle/>
          <a:p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The Team / Workgroup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624F30A-1D91-4112-8B29-09CF2E0F36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358" y="422877"/>
            <a:ext cx="1718442" cy="1040163"/>
          </a:xfrm>
          <a:prstGeom prst="rect">
            <a:avLst/>
          </a:prstGeom>
        </p:spPr>
      </p:pic>
      <p:pic>
        <p:nvPicPr>
          <p:cNvPr id="6" name="Image 5" descr="eustaMu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326" y="2251078"/>
            <a:ext cx="2194617" cy="24756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858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CDEB04-95C1-4D4C-9475-C42FB443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02" y="225082"/>
            <a:ext cx="8823107" cy="1325563"/>
          </a:xfrm>
        </p:spPr>
        <p:txBody>
          <a:bodyPr/>
          <a:lstStyle/>
          <a:p>
            <a:r>
              <a:rPr lang="en-US" dirty="0"/>
              <a:t>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0669333-EDA1-4A09-B1D4-E2E440D13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502" y="1663750"/>
            <a:ext cx="11538172" cy="459637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n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developing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countries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multiple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challenges still run over despite their realistic strategies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fight against malaria disease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Among these challenges, there are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Acquisition of a low-cost digital microscope; Adequate infrastructures and facilities (Internet, power supply, maintenance); Integration of the digital microscope in hospital activities; Lab technician competences; Waiting time of lab results.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Too many people worldwide suffer unnecessarily because they lack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access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to 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affordable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health technology and to low-cost medical solutions.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Efficacious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Interventions are needed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to fill this gap.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Our study presents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design of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implementation strategies for a sustainable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accurate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malaria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diagnostic at primary care facilities, national level, of developing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countries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fr-FR" sz="2000" dirty="0" smtClean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39704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373120-7DD3-4D9E-B1B2-CE93AA5C0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02" y="394459"/>
            <a:ext cx="9174800" cy="1325563"/>
          </a:xfrm>
        </p:spPr>
        <p:txBody>
          <a:bodyPr>
            <a:normAutofit/>
          </a:bodyPr>
          <a:lstStyle/>
          <a:p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Goals of the project and </a:t>
            </a:r>
            <a:b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it-IT" sz="4400" b="1" dirty="0">
                <a:solidFill>
                  <a:srgbClr val="20499A"/>
                </a:solidFill>
                <a:latin typeface="Calibri"/>
                <a:ea typeface="Calibri"/>
                <a:cs typeface="Calibri"/>
                <a:sym typeface="Calibri"/>
              </a:rPr>
              <a:t>final users that will benefit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FB9042-1FD5-41F2-A4DE-CCAC19E5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502" y="1818498"/>
            <a:ext cx="11130210" cy="43431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The goal of the project is the development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implementation strategies: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- to allow acquisition of a low-cost digital microscope of medical institutions,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to assure sustainable accurate malaria diagnostic at primary care facilities, National level, of developing countries.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Principals beneficiaries are:</a:t>
            </a:r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1° Decision makers: to decide the reduction and subvention of medical materials; to control and eliminate malaria;</a:t>
            </a:r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2° Healthcare givers/Lab technicians: to effectively use the materials and to improve the quality of care;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3° Patients: to cure.</a:t>
            </a:r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fr-F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9078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ED61D4-2FB3-4F78-A627-44BB6D94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03" y="338187"/>
            <a:ext cx="6670750" cy="105451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253FD88-E612-446E-A12A-264A5105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826" y="1631854"/>
            <a:ext cx="11304885" cy="12257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We suggest a strategic plan that specifies events and activities to achieve.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 conceptual diagram shows how the strategic plan could be operational.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Furthermore, a list of addressed outcomes and its measures is presented.</a:t>
            </a:r>
            <a:endParaRPr lang="en-US" sz="24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 3" descr="diagram-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26" y="2773220"/>
            <a:ext cx="6606276" cy="351504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330462" y="2759151"/>
            <a:ext cx="55567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Events and Activities</a:t>
            </a:r>
            <a:endParaRPr lang="fr-FR" sz="1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1: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Meeting to establish the conciliation procedure with decision maker, stake holders and hospital’s managers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2: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Prospecting and marketing a low-cost digital microscope obtained from material vendors and donors 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3: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Implications of decision makers to subsidized material acquisition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4: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Provide a low-cost digital microscope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5: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Acquired a low-cost digital microscope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6: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Hospital’s equipment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7: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Training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8: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Using digital microscope for laboratory test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9: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Laboratory result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10: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Diagnosis and treatment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11: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Following treatment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12: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Cure and eliminate malaria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13: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Maintenance and Evolution (new acquisition)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 14: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National goals to control and eliminate malaria is achieved</a:t>
            </a:r>
            <a:endParaRPr lang="fr-FR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115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ED61D4-2FB3-4F78-A627-44BB6D94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02" y="98469"/>
            <a:ext cx="8977852" cy="113948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447502" y="1004476"/>
            <a:ext cx="5095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Addressed Outcomes</a:t>
            </a:r>
            <a:endParaRPr lang="fr-FR" sz="28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 5" descr="outcomes-td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14" y="1527696"/>
            <a:ext cx="8878040" cy="47324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9115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3AF75E6-58D0-4475-9DA5-2F6393A07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1457" y="2387812"/>
            <a:ext cx="9809085" cy="3025776"/>
          </a:xfrm>
        </p:spPr>
        <p:txBody>
          <a:bodyPr>
            <a:normAutofit lnSpcReduction="1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800" b="0" i="1" u="none" strike="noStrike" cap="none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Eustache MUTEBA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endParaRPr lang="en-US" i="1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  <a:hlinkClick r:id="rId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emuteba@etrovub.be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 lang="en-US" i="1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emuteba@hotmail.fr</a:t>
            </a:r>
            <a:endParaRPr lang="en-US" i="1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lang="en-US" i="1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International Medical Informatics Association (IMIA), Correspondent in DR Congo</a:t>
            </a: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endParaRPr lang="en-US" i="1" dirty="0" smtClean="0">
              <a:solidFill>
                <a:srgbClr val="1CA69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lang="en-US" i="1" dirty="0" smtClean="0">
              <a:solidFill>
                <a:srgbClr val="1CA69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endParaRPr lang="it-IT" sz="2800" i="1" dirty="0" smtClean="0">
              <a:solidFill>
                <a:srgbClr val="1CA69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92198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61D6F618AF3748AC93AA2D86003BD6" ma:contentTypeVersion="14" ma:contentTypeDescription="Create a new document." ma:contentTypeScope="" ma:versionID="9e3b414e49d28975f2020049c0a81b38">
  <xsd:schema xmlns:xsd="http://www.w3.org/2001/XMLSchema" xmlns:xs="http://www.w3.org/2001/XMLSchema" xmlns:p="http://schemas.microsoft.com/office/2006/metadata/properties" xmlns:ns1="http://schemas.microsoft.com/sharepoint/v3" xmlns:ns2="8f6dfe82-bcd8-4c8c-960c-1fc9c47de9e7" xmlns:ns3="f7684cd0-4a9d-4691-9a6b-e34617debb3c" targetNamespace="http://schemas.microsoft.com/office/2006/metadata/properties" ma:root="true" ma:fieldsID="b981bbcd0aed7798ab67d34b91212dbf" ns1:_="" ns2:_="" ns3:_="">
    <xsd:import namespace="http://schemas.microsoft.com/sharepoint/v3"/>
    <xsd:import namespace="8f6dfe82-bcd8-4c8c-960c-1fc9c47de9e7"/>
    <xsd:import namespace="f7684cd0-4a9d-4691-9a6b-e34617debb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6dfe82-bcd8-4c8c-960c-1fc9c47de9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84cd0-4a9d-4691-9a6b-e34617deb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A958304-B49A-4BF8-835A-14009AC44D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7AD39B-F327-4CB4-B483-154CEEE2A1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6dfe82-bcd8-4c8c-960c-1fc9c47de9e7"/>
    <ds:schemaRef ds:uri="f7684cd0-4a9d-4691-9a6b-e34617debb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7F3244-15D2-4CE0-9A71-CED3476F94F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335</Words>
  <Application>Microsoft Office PowerPoint</Application>
  <PresentationFormat>Personnalisé</PresentationFormat>
  <Paragraphs>58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Diapositive 1</vt:lpstr>
      <vt:lpstr>The Team / Workgroup</vt:lpstr>
      <vt:lpstr>Description</vt:lpstr>
      <vt:lpstr>Goals of the project and  final users that will benefit</vt:lpstr>
      <vt:lpstr>Results</vt:lpstr>
      <vt:lpstr>Results</vt:lpstr>
      <vt:lpstr>Diapositive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Marielyn Cobero</dc:creator>
  <cp:lastModifiedBy>Eustache Muteba</cp:lastModifiedBy>
  <cp:revision>86</cp:revision>
  <dcterms:created xsi:type="dcterms:W3CDTF">2020-05-27T13:36:46Z</dcterms:created>
  <dcterms:modified xsi:type="dcterms:W3CDTF">2020-10-20T11:30:08Z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0x0101004961D6F618AF3748AC93AA2D86003BD6</vt:lpwstr>
  </property>
</Properties>
</file>