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6" r:id="rId3"/>
    <p:sldId id="262" r:id="rId4"/>
    <p:sldId id="407" r:id="rId5"/>
    <p:sldId id="408" r:id="rId6"/>
    <p:sldId id="409" r:id="rId7"/>
    <p:sldId id="264" r:id="rId8"/>
    <p:sldId id="261"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004A8D"/>
    <a:srgbClr val="0070C0"/>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A3E828-875F-4379-8033-2C86BF728A92}" v="1" dt="2021-10-08T13:49:05.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59"/>
    <p:restoredTop sz="94337" autoAdjust="0"/>
  </p:normalViewPr>
  <p:slideViewPr>
    <p:cSldViewPr snapToGrid="0" snapToObjects="1">
      <p:cViewPr varScale="1">
        <p:scale>
          <a:sx n="81" d="100"/>
          <a:sy n="81" d="100"/>
        </p:scale>
        <p:origin x="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ara Treacy" userId="879c9245-6360-4354-ba16-03f304c4f068" providerId="ADAL" clId="{F9A3E828-875F-4379-8033-2C86BF728A92}"/>
    <pc:docChg chg="custSel modSld">
      <pc:chgData name="Ceara Treacy" userId="879c9245-6360-4354-ba16-03f304c4f068" providerId="ADAL" clId="{F9A3E828-875F-4379-8033-2C86BF728A92}" dt="2021-10-08T13:50:18.779" v="25" actId="1076"/>
      <pc:docMkLst>
        <pc:docMk/>
      </pc:docMkLst>
      <pc:sldChg chg="addSp delSp modSp mod">
        <pc:chgData name="Ceara Treacy" userId="879c9245-6360-4354-ba16-03f304c4f068" providerId="ADAL" clId="{F9A3E828-875F-4379-8033-2C86BF728A92}" dt="2021-10-08T13:50:18.779" v="25" actId="1076"/>
        <pc:sldMkLst>
          <pc:docMk/>
          <pc:sldMk cId="1118583664" sldId="266"/>
        </pc:sldMkLst>
        <pc:spChg chg="topLvl">
          <ac:chgData name="Ceara Treacy" userId="879c9245-6360-4354-ba16-03f304c4f068" providerId="ADAL" clId="{F9A3E828-875F-4379-8033-2C86BF728A92}" dt="2021-10-08T13:48:49.406" v="0" actId="21"/>
          <ac:spMkLst>
            <pc:docMk/>
            <pc:sldMk cId="1118583664" sldId="266"/>
            <ac:spMk id="15" creationId="{204E8201-C594-45E9-AE3F-6ECD3DF1A702}"/>
          </ac:spMkLst>
        </pc:spChg>
        <pc:grpChg chg="del">
          <ac:chgData name="Ceara Treacy" userId="879c9245-6360-4354-ba16-03f304c4f068" providerId="ADAL" clId="{F9A3E828-875F-4379-8033-2C86BF728A92}" dt="2021-10-08T13:48:49.406" v="0" actId="21"/>
          <ac:grpSpMkLst>
            <pc:docMk/>
            <pc:sldMk cId="1118583664" sldId="266"/>
            <ac:grpSpMk id="10" creationId="{6259BB06-FEE2-4142-AD99-51D6CF3EC3E9}"/>
          </ac:grpSpMkLst>
        </pc:grpChg>
        <pc:picChg chg="add mod">
          <ac:chgData name="Ceara Treacy" userId="879c9245-6360-4354-ba16-03f304c4f068" providerId="ADAL" clId="{F9A3E828-875F-4379-8033-2C86BF728A92}" dt="2021-10-08T13:50:18.779" v="25" actId="1076"/>
          <ac:picMkLst>
            <pc:docMk/>
            <pc:sldMk cId="1118583664" sldId="266"/>
            <ac:picMk id="4" creationId="{AD7F9E74-7191-4AB9-A708-CE2D8F8E5C23}"/>
          </ac:picMkLst>
        </pc:picChg>
        <pc:picChg chg="del topLvl">
          <ac:chgData name="Ceara Treacy" userId="879c9245-6360-4354-ba16-03f304c4f068" providerId="ADAL" clId="{F9A3E828-875F-4379-8033-2C86BF728A92}" dt="2021-10-08T13:48:49.406" v="0" actId="21"/>
          <ac:picMkLst>
            <pc:docMk/>
            <pc:sldMk cId="1118583664" sldId="266"/>
            <ac:picMk id="11" creationId="{0ED16460-6CAD-4F5E-A055-B54B839897D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88158B-DBC0-48F6-A3BA-91E93B1983FE}"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n-US"/>
        </a:p>
      </dgm:t>
    </dgm:pt>
    <dgm:pt modelId="{AF9D288B-88B0-49BA-BC5C-4E8901F86984}">
      <dgm:prSet phldrT="[Text]" custT="1"/>
      <dgm:spPr>
        <a:xfrm rot="10800000">
          <a:off x="0" y="0"/>
          <a:ext cx="3124200" cy="967362"/>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rIns="0"/>
        <a:lstStyle/>
        <a:p>
          <a:pPr algn="ctr" defTabSz="711200"/>
          <a:r>
            <a:rPr lang="en-US" sz="1400" i="1" dirty="0">
              <a:solidFill>
                <a:sysClr val="window" lastClr="FFFFFF"/>
              </a:solidFill>
              <a:latin typeface="Times New Roman" panose="02020603050405020304" pitchFamily="18" charset="0"/>
              <a:ea typeface="+mn-ea"/>
              <a:cs typeface="Times New Roman" panose="02020603050405020304" pitchFamily="18" charset="0"/>
            </a:rPr>
            <a:t>Step 1</a:t>
          </a:r>
        </a:p>
        <a:p>
          <a:pPr algn="ctr" defTabSz="711200"/>
          <a:r>
            <a:rPr lang="en-US" sz="1400" dirty="0">
              <a:solidFill>
                <a:sysClr val="window" lastClr="FFFFFF"/>
              </a:solidFill>
              <a:latin typeface="Times New Roman" panose="02020603050405020304" pitchFamily="18" charset="0"/>
              <a:ea typeface="+mn-ea"/>
              <a:cs typeface="Times New Roman" panose="02020603050405020304" pitchFamily="18" charset="0"/>
            </a:rPr>
            <a:t>Contextual Knowledge</a:t>
          </a:r>
        </a:p>
      </dgm:t>
    </dgm:pt>
    <dgm:pt modelId="{0A257A0A-C86A-42C0-B858-49CBF23A7955}" type="parTrans" cxnId="{5D6CFC5F-D922-4E01-B8F8-81BF22E7A593}">
      <dgm:prSet/>
      <dgm:spPr/>
      <dgm:t>
        <a:bodyPr/>
        <a:lstStyle/>
        <a:p>
          <a:pPr algn="l"/>
          <a:endParaRPr lang="en-US" sz="1400">
            <a:latin typeface="Times New Roman" panose="02020603050405020304" pitchFamily="18" charset="0"/>
            <a:cs typeface="Times New Roman" panose="02020603050405020304" pitchFamily="18" charset="0"/>
          </a:endParaRPr>
        </a:p>
      </dgm:t>
    </dgm:pt>
    <dgm:pt modelId="{1D6393EB-4554-4539-82B2-6878CE867D27}" type="sibTrans" cxnId="{5D6CFC5F-D922-4E01-B8F8-81BF22E7A593}">
      <dgm:prSet custT="1"/>
      <dgm:spPr/>
      <dgm:t>
        <a:bodyPr/>
        <a:lstStyle/>
        <a:p>
          <a:pPr algn="l"/>
          <a:endParaRPr lang="en-US" sz="1400">
            <a:latin typeface="Times New Roman" panose="02020603050405020304" pitchFamily="18" charset="0"/>
            <a:cs typeface="Times New Roman" panose="02020603050405020304" pitchFamily="18" charset="0"/>
          </a:endParaRPr>
        </a:p>
      </dgm:t>
    </dgm:pt>
    <dgm:pt modelId="{CE3E3103-E07D-4089-B2D7-F62C0B67F16A}">
      <dgm:prSet phldrT="[Text]" custT="1"/>
      <dgm:spPr>
        <a:xfrm rot="10800000">
          <a:off x="0" y="960927"/>
          <a:ext cx="3124200" cy="1005086"/>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lgn="ctr"/>
          <a:r>
            <a:rPr lang="en-US" sz="1400" i="1" dirty="0">
              <a:solidFill>
                <a:sysClr val="window" lastClr="FFFFFF"/>
              </a:solidFill>
              <a:latin typeface="Times New Roman" panose="02020603050405020304" pitchFamily="18" charset="0"/>
              <a:ea typeface="+mn-ea"/>
              <a:cs typeface="Times New Roman" panose="02020603050405020304" pitchFamily="18" charset="0"/>
            </a:rPr>
            <a:t>Step 2</a:t>
          </a:r>
        </a:p>
        <a:p>
          <a:pPr algn="ctr"/>
          <a:r>
            <a:rPr lang="en-US" sz="1400" dirty="0">
              <a:solidFill>
                <a:sysClr val="window" lastClr="FFFFFF"/>
              </a:solidFill>
              <a:latin typeface="Times New Roman" panose="02020603050405020304" pitchFamily="18" charset="0"/>
              <a:ea typeface="+mn-ea"/>
              <a:cs typeface="Times New Roman" panose="02020603050405020304" pitchFamily="18" charset="0"/>
            </a:rPr>
            <a:t>System Decomposition</a:t>
          </a:r>
        </a:p>
      </dgm:t>
    </dgm:pt>
    <dgm:pt modelId="{DA7A5D34-FEF5-437F-BB88-ED2F8F21561B}" type="parTrans" cxnId="{EE6AB188-3C6A-4A46-ACAE-86248CB2C00D}">
      <dgm:prSet/>
      <dgm:spPr/>
      <dgm:t>
        <a:bodyPr/>
        <a:lstStyle/>
        <a:p>
          <a:pPr algn="l"/>
          <a:endParaRPr lang="en-US" sz="1400">
            <a:latin typeface="Times New Roman" panose="02020603050405020304" pitchFamily="18" charset="0"/>
            <a:cs typeface="Times New Roman" panose="02020603050405020304" pitchFamily="18" charset="0"/>
          </a:endParaRPr>
        </a:p>
      </dgm:t>
    </dgm:pt>
    <dgm:pt modelId="{3FE4105E-56E0-4BDD-B3E1-20B27930C2D9}" type="sibTrans" cxnId="{EE6AB188-3C6A-4A46-ACAE-86248CB2C00D}">
      <dgm:prSet custT="1"/>
      <dgm:spPr/>
      <dgm:t>
        <a:bodyPr/>
        <a:lstStyle/>
        <a:p>
          <a:pPr algn="l"/>
          <a:endParaRPr lang="en-US" sz="1400">
            <a:latin typeface="Times New Roman" panose="02020603050405020304" pitchFamily="18" charset="0"/>
            <a:cs typeface="Times New Roman" panose="02020603050405020304" pitchFamily="18" charset="0"/>
          </a:endParaRPr>
        </a:p>
      </dgm:t>
    </dgm:pt>
    <dgm:pt modelId="{85E6965A-7D65-41D2-A7AC-111A54980348}">
      <dgm:prSet phldrT="[Text]" custT="1"/>
      <dgm:spPr>
        <a:xfrm rot="10800000">
          <a:off x="0" y="1957521"/>
          <a:ext cx="3124200" cy="962564"/>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lgn="ctr"/>
          <a:r>
            <a:rPr lang="en-US" sz="1400" i="1">
              <a:solidFill>
                <a:sysClr val="window" lastClr="FFFFFF"/>
              </a:solidFill>
              <a:latin typeface="Times New Roman" panose="02020603050405020304" pitchFamily="18" charset="0"/>
              <a:ea typeface="+mn-ea"/>
              <a:cs typeface="Times New Roman" panose="02020603050405020304" pitchFamily="18" charset="0"/>
            </a:rPr>
            <a:t>Step 3</a:t>
          </a:r>
        </a:p>
        <a:p>
          <a:pPr algn="ctr"/>
          <a:r>
            <a:rPr lang="en-US" sz="1400">
              <a:solidFill>
                <a:sysClr val="window" lastClr="FFFFFF"/>
              </a:solidFill>
              <a:latin typeface="Times New Roman" panose="02020603050405020304" pitchFamily="18" charset="0"/>
              <a:ea typeface="+mn-ea"/>
              <a:cs typeface="Times New Roman" panose="02020603050405020304" pitchFamily="18" charset="0"/>
            </a:rPr>
            <a:t>Threat Identification</a:t>
          </a:r>
        </a:p>
      </dgm:t>
    </dgm:pt>
    <dgm:pt modelId="{7EE0B584-F9B5-4626-8810-C1682CD95E86}" type="parTrans" cxnId="{36A80917-CB6D-4240-A39A-189AB7224488}">
      <dgm:prSet/>
      <dgm:spPr/>
      <dgm:t>
        <a:bodyPr/>
        <a:lstStyle/>
        <a:p>
          <a:pPr algn="l"/>
          <a:endParaRPr lang="en-US" sz="1400">
            <a:latin typeface="Times New Roman" panose="02020603050405020304" pitchFamily="18" charset="0"/>
            <a:cs typeface="Times New Roman" panose="02020603050405020304" pitchFamily="18" charset="0"/>
          </a:endParaRPr>
        </a:p>
      </dgm:t>
    </dgm:pt>
    <dgm:pt modelId="{6D895D34-96E8-4EB5-83BD-C992046893CF}" type="sibTrans" cxnId="{36A80917-CB6D-4240-A39A-189AB7224488}">
      <dgm:prSet/>
      <dgm:spPr/>
      <dgm:t>
        <a:bodyPr/>
        <a:lstStyle/>
        <a:p>
          <a:pPr algn="l"/>
          <a:endParaRPr lang="en-US" sz="1400">
            <a:latin typeface="Times New Roman" panose="02020603050405020304" pitchFamily="18" charset="0"/>
            <a:cs typeface="Times New Roman" panose="02020603050405020304" pitchFamily="18" charset="0"/>
          </a:endParaRPr>
        </a:p>
      </dgm:t>
    </dgm:pt>
    <dgm:pt modelId="{804FDD0C-934B-483E-B876-76922899B1D8}">
      <dgm:prSet custT="1"/>
      <dgm:spPr>
        <a:xfrm rot="10800000">
          <a:off x="0" y="2911592"/>
          <a:ext cx="3124200" cy="870823"/>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lgn="ctr"/>
          <a:r>
            <a:rPr lang="en-US" sz="1400" i="1" dirty="0">
              <a:solidFill>
                <a:sysClr val="window" lastClr="FFFFFF"/>
              </a:solidFill>
              <a:latin typeface="Times New Roman" panose="02020603050405020304" pitchFamily="18" charset="0"/>
              <a:ea typeface="+mn-ea"/>
              <a:cs typeface="Times New Roman" panose="02020603050405020304" pitchFamily="18" charset="0"/>
            </a:rPr>
            <a:t>Step 4</a:t>
          </a:r>
        </a:p>
        <a:p>
          <a:pPr algn="ctr"/>
          <a:r>
            <a:rPr lang="en-US" sz="1400" dirty="0">
              <a:solidFill>
                <a:sysClr val="window" lastClr="FFFFFF"/>
              </a:solidFill>
              <a:latin typeface="Times New Roman" panose="02020603050405020304" pitchFamily="18" charset="0"/>
              <a:ea typeface="+mn-ea"/>
              <a:cs typeface="Times New Roman" panose="02020603050405020304" pitchFamily="18" charset="0"/>
            </a:rPr>
            <a:t>Analyse the Threats and Prioritization</a:t>
          </a:r>
          <a:endParaRPr lang="en-US" sz="1400" dirty="0">
            <a:solidFill>
              <a:sysClr val="window" lastClr="FFFFFF"/>
            </a:solidFill>
            <a:latin typeface="Calibri" panose="020F0502020204030204"/>
            <a:ea typeface="+mn-ea"/>
            <a:cs typeface="+mn-cs"/>
          </a:endParaRPr>
        </a:p>
      </dgm:t>
    </dgm:pt>
    <dgm:pt modelId="{BB4D0643-B9B1-43BA-964C-45ADD565EFFF}" type="parTrans" cxnId="{DAD82B2B-7B33-4407-BCB4-5AD97C5A5F3D}">
      <dgm:prSet/>
      <dgm:spPr/>
      <dgm:t>
        <a:bodyPr/>
        <a:lstStyle/>
        <a:p>
          <a:pPr algn="l"/>
          <a:endParaRPr lang="en-US" sz="1400"/>
        </a:p>
      </dgm:t>
    </dgm:pt>
    <dgm:pt modelId="{DDA32F0C-37AF-4F4F-8DEA-102B76DB6EDF}" type="sibTrans" cxnId="{DAD82B2B-7B33-4407-BCB4-5AD97C5A5F3D}">
      <dgm:prSet/>
      <dgm:spPr/>
      <dgm:t>
        <a:bodyPr/>
        <a:lstStyle/>
        <a:p>
          <a:pPr algn="l"/>
          <a:endParaRPr lang="en-US" sz="1400"/>
        </a:p>
      </dgm:t>
    </dgm:pt>
    <dgm:pt modelId="{8BF4D194-173E-40E8-944D-A0B1E65635FE}">
      <dgm:prSet phldrT="[Text]" custT="1"/>
      <dgm:spPr>
        <a:xfrm rot="10800000">
          <a:off x="0" y="3773922"/>
          <a:ext cx="3124200" cy="1116003"/>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lgn="ctr"/>
          <a:r>
            <a:rPr lang="en-US" sz="1400" i="1" dirty="0">
              <a:solidFill>
                <a:sysClr val="window" lastClr="FFFFFF"/>
              </a:solidFill>
              <a:latin typeface="Times New Roman" panose="02020603050405020304" pitchFamily="18" charset="0"/>
              <a:ea typeface="+mn-ea"/>
              <a:cs typeface="Times New Roman" panose="02020603050405020304" pitchFamily="18" charset="0"/>
            </a:rPr>
            <a:t>Step 5</a:t>
          </a:r>
        </a:p>
        <a:p>
          <a:pPr algn="ctr"/>
          <a:r>
            <a:rPr lang="en-US" sz="1400" dirty="0">
              <a:solidFill>
                <a:sysClr val="window" lastClr="FFFFFF"/>
              </a:solidFill>
              <a:latin typeface="Times New Roman" panose="02020603050405020304" pitchFamily="18" charset="0"/>
              <a:ea typeface="+mn-ea"/>
              <a:cs typeface="Times New Roman" panose="02020603050405020304" pitchFamily="18" charset="0"/>
            </a:rPr>
            <a:t>Determine Framework Properties against Identified Threats</a:t>
          </a:r>
        </a:p>
      </dgm:t>
    </dgm:pt>
    <dgm:pt modelId="{3A06E71F-EA3F-48AE-B1E9-21EE54E6F4CB}" type="parTrans" cxnId="{6AF21FE9-E59B-4B04-BCB9-3E53262D29E6}">
      <dgm:prSet/>
      <dgm:spPr/>
      <dgm:t>
        <a:bodyPr/>
        <a:lstStyle/>
        <a:p>
          <a:pPr algn="l"/>
          <a:endParaRPr lang="en-US" sz="1400"/>
        </a:p>
      </dgm:t>
    </dgm:pt>
    <dgm:pt modelId="{7721D830-44B4-460C-98DE-DE9ED7DD997A}" type="sibTrans" cxnId="{6AF21FE9-E59B-4B04-BCB9-3E53262D29E6}">
      <dgm:prSet/>
      <dgm:spPr/>
      <dgm:t>
        <a:bodyPr/>
        <a:lstStyle/>
        <a:p>
          <a:pPr algn="l"/>
          <a:endParaRPr lang="en-US" sz="1400"/>
        </a:p>
      </dgm:t>
    </dgm:pt>
    <dgm:pt modelId="{49904E63-96F6-480E-94F9-C03CA072AE66}">
      <dgm:prSet phldrT="[Text]" custT="1"/>
      <dgm:spPr>
        <a:xfrm>
          <a:off x="0" y="4881433"/>
          <a:ext cx="3124200" cy="698159"/>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lgn="ctr"/>
          <a:r>
            <a:rPr lang="en-US" sz="1400" i="1" dirty="0">
              <a:solidFill>
                <a:sysClr val="window" lastClr="FFFFFF"/>
              </a:solidFill>
              <a:latin typeface="Times New Roman" panose="02020603050405020304" pitchFamily="18" charset="0"/>
              <a:ea typeface="+mn-ea"/>
              <a:cs typeface="Times New Roman" panose="02020603050405020304" pitchFamily="18" charset="0"/>
            </a:rPr>
            <a:t>Step 6</a:t>
          </a:r>
        </a:p>
        <a:p>
          <a:pPr algn="ctr"/>
          <a:r>
            <a:rPr lang="en-US" sz="1400" dirty="0">
              <a:solidFill>
                <a:sysClr val="window" lastClr="FFFFFF"/>
              </a:solidFill>
              <a:latin typeface="Times New Roman" panose="02020603050405020304" pitchFamily="18" charset="0"/>
              <a:ea typeface="+mn-ea"/>
              <a:cs typeface="Times New Roman" panose="02020603050405020304" pitchFamily="18" charset="0"/>
            </a:rPr>
            <a:t>Selection of Controls to Mitigate Threats </a:t>
          </a:r>
        </a:p>
      </dgm:t>
    </dgm:pt>
    <dgm:pt modelId="{987AA549-FA2B-430B-AB5A-A91CD84D72B8}" type="parTrans" cxnId="{97B685B8-5181-40A3-A24C-F47C7C3A0636}">
      <dgm:prSet/>
      <dgm:spPr/>
      <dgm:t>
        <a:bodyPr/>
        <a:lstStyle/>
        <a:p>
          <a:pPr algn="l"/>
          <a:endParaRPr lang="en-US" sz="1400"/>
        </a:p>
      </dgm:t>
    </dgm:pt>
    <dgm:pt modelId="{FC22A98F-A4D7-4DF2-B703-4C96D58E8752}" type="sibTrans" cxnId="{97B685B8-5181-40A3-A24C-F47C7C3A0636}">
      <dgm:prSet/>
      <dgm:spPr/>
      <dgm:t>
        <a:bodyPr/>
        <a:lstStyle/>
        <a:p>
          <a:pPr algn="l"/>
          <a:endParaRPr lang="en-US" sz="1400"/>
        </a:p>
      </dgm:t>
    </dgm:pt>
    <dgm:pt modelId="{1BB8A97A-143D-4849-9F7B-F22E1D6F46C1}" type="pres">
      <dgm:prSet presAssocID="{A888158B-DBC0-48F6-A3BA-91E93B1983FE}" presName="Name0" presStyleCnt="0">
        <dgm:presLayoutVars>
          <dgm:dir/>
          <dgm:animLvl val="lvl"/>
          <dgm:resizeHandles val="exact"/>
        </dgm:presLayoutVars>
      </dgm:prSet>
      <dgm:spPr/>
    </dgm:pt>
    <dgm:pt modelId="{15A1FC0B-9FBA-45EE-B787-9340FE5134A6}" type="pres">
      <dgm:prSet presAssocID="{49904E63-96F6-480E-94F9-C03CA072AE66}" presName="boxAndChildren" presStyleCnt="0"/>
      <dgm:spPr/>
    </dgm:pt>
    <dgm:pt modelId="{7E14CDBA-C559-492A-8A29-F1CEA31D1BE9}" type="pres">
      <dgm:prSet presAssocID="{49904E63-96F6-480E-94F9-C03CA072AE66}" presName="parentTextBox" presStyleLbl="node1" presStyleIdx="0" presStyleCnt="6" custScaleY="123305" custLinFactNeighborX="-422" custLinFactNeighborY="12993"/>
      <dgm:spPr/>
    </dgm:pt>
    <dgm:pt modelId="{03E91636-33B5-46C3-9E7C-47DF83B86127}" type="pres">
      <dgm:prSet presAssocID="{7721D830-44B4-460C-98DE-DE9ED7DD997A}" presName="sp" presStyleCnt="0"/>
      <dgm:spPr/>
    </dgm:pt>
    <dgm:pt modelId="{54FBAB52-FF08-493D-9FE8-1C4174FDF638}" type="pres">
      <dgm:prSet presAssocID="{8BF4D194-173E-40E8-944D-A0B1E65635FE}" presName="arrowAndChildren" presStyleCnt="0"/>
      <dgm:spPr/>
    </dgm:pt>
    <dgm:pt modelId="{89743FF5-4BBC-413E-AF2A-8165732F2DE3}" type="pres">
      <dgm:prSet presAssocID="{8BF4D194-173E-40E8-944D-A0B1E65635FE}" presName="parentTextArrow" presStyleLbl="node1" presStyleIdx="1" presStyleCnt="6" custScaleY="128155" custLinFactNeighborY="6880"/>
      <dgm:spPr/>
    </dgm:pt>
    <dgm:pt modelId="{4F77022D-C2EA-43D6-9C19-5F8E2260A8AF}" type="pres">
      <dgm:prSet presAssocID="{DDA32F0C-37AF-4F4F-8DEA-102B76DB6EDF}" presName="sp" presStyleCnt="0"/>
      <dgm:spPr/>
    </dgm:pt>
    <dgm:pt modelId="{E35F1CCE-70A5-4F52-A937-801A0F70B445}" type="pres">
      <dgm:prSet presAssocID="{804FDD0C-934B-483E-B876-76922899B1D8}" presName="arrowAndChildren" presStyleCnt="0"/>
      <dgm:spPr/>
    </dgm:pt>
    <dgm:pt modelId="{54C53002-F535-4801-B570-F3A213E3EF3D}" type="pres">
      <dgm:prSet presAssocID="{804FDD0C-934B-483E-B876-76922899B1D8}" presName="parentTextArrow" presStyleLbl="node1" presStyleIdx="2" presStyleCnt="6" custLinFactNeighborY="3764"/>
      <dgm:spPr/>
    </dgm:pt>
    <dgm:pt modelId="{AC33C1C0-CDD8-4668-B6EE-19FC03F12280}" type="pres">
      <dgm:prSet presAssocID="{6D895D34-96E8-4EB5-83BD-C992046893CF}" presName="sp" presStyleCnt="0"/>
      <dgm:spPr/>
    </dgm:pt>
    <dgm:pt modelId="{125E36D8-DD80-425B-9305-0A3B314A8E4C}" type="pres">
      <dgm:prSet presAssocID="{85E6965A-7D65-41D2-A7AC-111A54980348}" presName="arrowAndChildren" presStyleCnt="0"/>
      <dgm:spPr/>
    </dgm:pt>
    <dgm:pt modelId="{4BBA092C-F552-4806-AD95-4B45CFB16CEF}" type="pres">
      <dgm:prSet presAssocID="{85E6965A-7D65-41D2-A7AC-111A54980348}" presName="parentTextArrow" presStyleLbl="node1" presStyleIdx="3" presStyleCnt="6" custScaleY="110535" custLinFactNeighborY="1931"/>
      <dgm:spPr/>
    </dgm:pt>
    <dgm:pt modelId="{9825E5AB-1864-4B1C-8FEC-12CDAC287241}" type="pres">
      <dgm:prSet presAssocID="{3FE4105E-56E0-4BDD-B3E1-20B27930C2D9}" presName="sp" presStyleCnt="0"/>
      <dgm:spPr/>
    </dgm:pt>
    <dgm:pt modelId="{C9E6428B-C342-4BA9-9655-587CE36EA341}" type="pres">
      <dgm:prSet presAssocID="{CE3E3103-E07D-4089-B2D7-F62C0B67F16A}" presName="arrowAndChildren" presStyleCnt="0"/>
      <dgm:spPr/>
    </dgm:pt>
    <dgm:pt modelId="{D83A16BF-6E91-418D-B68D-9155BD3B3B6C}" type="pres">
      <dgm:prSet presAssocID="{CE3E3103-E07D-4089-B2D7-F62C0B67F16A}" presName="parentTextArrow" presStyleLbl="node1" presStyleIdx="4" presStyleCnt="6" custScaleY="115418" custLinFactNeighborY="423"/>
      <dgm:spPr/>
    </dgm:pt>
    <dgm:pt modelId="{2C487022-543F-4ABF-A350-9CE5019E6066}" type="pres">
      <dgm:prSet presAssocID="{1D6393EB-4554-4539-82B2-6878CE867D27}" presName="sp" presStyleCnt="0"/>
      <dgm:spPr/>
    </dgm:pt>
    <dgm:pt modelId="{25C9F5A1-7AC2-4C70-91E1-C71928E47E96}" type="pres">
      <dgm:prSet presAssocID="{AF9D288B-88B0-49BA-BC5C-4E8901F86984}" presName="arrowAndChildren" presStyleCnt="0"/>
      <dgm:spPr/>
    </dgm:pt>
    <dgm:pt modelId="{B470E8DA-679B-4924-9756-B88DDB154A28}" type="pres">
      <dgm:prSet presAssocID="{AF9D288B-88B0-49BA-BC5C-4E8901F86984}" presName="parentTextArrow" presStyleLbl="node1" presStyleIdx="5" presStyleCnt="6" custScaleY="111086" custLinFactNeighborX="1307" custLinFactNeighborY="-10066"/>
      <dgm:spPr/>
    </dgm:pt>
  </dgm:ptLst>
  <dgm:cxnLst>
    <dgm:cxn modelId="{FAE51A07-0F3B-4E86-82AC-6A4C9B06A2FF}" type="presOf" srcId="{49904E63-96F6-480E-94F9-C03CA072AE66}" destId="{7E14CDBA-C559-492A-8A29-F1CEA31D1BE9}" srcOrd="0" destOrd="0" presId="urn:microsoft.com/office/officeart/2005/8/layout/process4"/>
    <dgm:cxn modelId="{BF5C7E0F-94E7-491E-AC42-6E28869CEB89}" type="presOf" srcId="{85E6965A-7D65-41D2-A7AC-111A54980348}" destId="{4BBA092C-F552-4806-AD95-4B45CFB16CEF}" srcOrd="0" destOrd="0" presId="urn:microsoft.com/office/officeart/2005/8/layout/process4"/>
    <dgm:cxn modelId="{D2E3DE12-E428-40B1-8350-FC80FB6BEEB7}" type="presOf" srcId="{8BF4D194-173E-40E8-944D-A0B1E65635FE}" destId="{89743FF5-4BBC-413E-AF2A-8165732F2DE3}" srcOrd="0" destOrd="0" presId="urn:microsoft.com/office/officeart/2005/8/layout/process4"/>
    <dgm:cxn modelId="{36A80917-CB6D-4240-A39A-189AB7224488}" srcId="{A888158B-DBC0-48F6-A3BA-91E93B1983FE}" destId="{85E6965A-7D65-41D2-A7AC-111A54980348}" srcOrd="2" destOrd="0" parTransId="{7EE0B584-F9B5-4626-8810-C1682CD95E86}" sibTransId="{6D895D34-96E8-4EB5-83BD-C992046893CF}"/>
    <dgm:cxn modelId="{DAD82B2B-7B33-4407-BCB4-5AD97C5A5F3D}" srcId="{A888158B-DBC0-48F6-A3BA-91E93B1983FE}" destId="{804FDD0C-934B-483E-B876-76922899B1D8}" srcOrd="3" destOrd="0" parTransId="{BB4D0643-B9B1-43BA-964C-45ADD565EFFF}" sibTransId="{DDA32F0C-37AF-4F4F-8DEA-102B76DB6EDF}"/>
    <dgm:cxn modelId="{1EEBB435-4ED5-4371-8BDC-53EE687DAED8}" type="presOf" srcId="{804FDD0C-934B-483E-B876-76922899B1D8}" destId="{54C53002-F535-4801-B570-F3A213E3EF3D}" srcOrd="0" destOrd="0" presId="urn:microsoft.com/office/officeart/2005/8/layout/process4"/>
    <dgm:cxn modelId="{5D6CFC5F-D922-4E01-B8F8-81BF22E7A593}" srcId="{A888158B-DBC0-48F6-A3BA-91E93B1983FE}" destId="{AF9D288B-88B0-49BA-BC5C-4E8901F86984}" srcOrd="0" destOrd="0" parTransId="{0A257A0A-C86A-42C0-B858-49CBF23A7955}" sibTransId="{1D6393EB-4554-4539-82B2-6878CE867D27}"/>
    <dgm:cxn modelId="{B5F7DB63-D610-4BD9-8B7C-E4C4D86F9995}" type="presOf" srcId="{A888158B-DBC0-48F6-A3BA-91E93B1983FE}" destId="{1BB8A97A-143D-4849-9F7B-F22E1D6F46C1}" srcOrd="0" destOrd="0" presId="urn:microsoft.com/office/officeart/2005/8/layout/process4"/>
    <dgm:cxn modelId="{6AEF6458-300A-424C-8098-FF1783ABBD91}" type="presOf" srcId="{CE3E3103-E07D-4089-B2D7-F62C0B67F16A}" destId="{D83A16BF-6E91-418D-B68D-9155BD3B3B6C}" srcOrd="0" destOrd="0" presId="urn:microsoft.com/office/officeart/2005/8/layout/process4"/>
    <dgm:cxn modelId="{EE6AB188-3C6A-4A46-ACAE-86248CB2C00D}" srcId="{A888158B-DBC0-48F6-A3BA-91E93B1983FE}" destId="{CE3E3103-E07D-4089-B2D7-F62C0B67F16A}" srcOrd="1" destOrd="0" parTransId="{DA7A5D34-FEF5-437F-BB88-ED2F8F21561B}" sibTransId="{3FE4105E-56E0-4BDD-B3E1-20B27930C2D9}"/>
    <dgm:cxn modelId="{FAB2BE88-CFBB-40D6-880C-556DB4D98F3F}" type="presOf" srcId="{AF9D288B-88B0-49BA-BC5C-4E8901F86984}" destId="{B470E8DA-679B-4924-9756-B88DDB154A28}" srcOrd="0" destOrd="0" presId="urn:microsoft.com/office/officeart/2005/8/layout/process4"/>
    <dgm:cxn modelId="{97B685B8-5181-40A3-A24C-F47C7C3A0636}" srcId="{A888158B-DBC0-48F6-A3BA-91E93B1983FE}" destId="{49904E63-96F6-480E-94F9-C03CA072AE66}" srcOrd="5" destOrd="0" parTransId="{987AA549-FA2B-430B-AB5A-A91CD84D72B8}" sibTransId="{FC22A98F-A4D7-4DF2-B703-4C96D58E8752}"/>
    <dgm:cxn modelId="{6AF21FE9-E59B-4B04-BCB9-3E53262D29E6}" srcId="{A888158B-DBC0-48F6-A3BA-91E93B1983FE}" destId="{8BF4D194-173E-40E8-944D-A0B1E65635FE}" srcOrd="4" destOrd="0" parTransId="{3A06E71F-EA3F-48AE-B1E9-21EE54E6F4CB}" sibTransId="{7721D830-44B4-460C-98DE-DE9ED7DD997A}"/>
    <dgm:cxn modelId="{A7E8583E-DA1D-4CDC-B093-D5A62FBBE663}" type="presParOf" srcId="{1BB8A97A-143D-4849-9F7B-F22E1D6F46C1}" destId="{15A1FC0B-9FBA-45EE-B787-9340FE5134A6}" srcOrd="0" destOrd="0" presId="urn:microsoft.com/office/officeart/2005/8/layout/process4"/>
    <dgm:cxn modelId="{7DC935B3-30A7-47C1-A646-74B49F5F8CD6}" type="presParOf" srcId="{15A1FC0B-9FBA-45EE-B787-9340FE5134A6}" destId="{7E14CDBA-C559-492A-8A29-F1CEA31D1BE9}" srcOrd="0" destOrd="0" presId="urn:microsoft.com/office/officeart/2005/8/layout/process4"/>
    <dgm:cxn modelId="{340F6C37-53F8-4AD6-AA37-6D5406237DF6}" type="presParOf" srcId="{1BB8A97A-143D-4849-9F7B-F22E1D6F46C1}" destId="{03E91636-33B5-46C3-9E7C-47DF83B86127}" srcOrd="1" destOrd="0" presId="urn:microsoft.com/office/officeart/2005/8/layout/process4"/>
    <dgm:cxn modelId="{BA9FE951-3332-46A4-BCE0-5DC8CC8D30C4}" type="presParOf" srcId="{1BB8A97A-143D-4849-9F7B-F22E1D6F46C1}" destId="{54FBAB52-FF08-493D-9FE8-1C4174FDF638}" srcOrd="2" destOrd="0" presId="urn:microsoft.com/office/officeart/2005/8/layout/process4"/>
    <dgm:cxn modelId="{7155C253-9C59-4323-A64D-1E2B368D0AF8}" type="presParOf" srcId="{54FBAB52-FF08-493D-9FE8-1C4174FDF638}" destId="{89743FF5-4BBC-413E-AF2A-8165732F2DE3}" srcOrd="0" destOrd="0" presId="urn:microsoft.com/office/officeart/2005/8/layout/process4"/>
    <dgm:cxn modelId="{35DE7D17-5FC8-463B-A270-DABA7CE51289}" type="presParOf" srcId="{1BB8A97A-143D-4849-9F7B-F22E1D6F46C1}" destId="{4F77022D-C2EA-43D6-9C19-5F8E2260A8AF}" srcOrd="3" destOrd="0" presId="urn:microsoft.com/office/officeart/2005/8/layout/process4"/>
    <dgm:cxn modelId="{F62466B9-F7CD-4930-91E1-5DB7BC287CD9}" type="presParOf" srcId="{1BB8A97A-143D-4849-9F7B-F22E1D6F46C1}" destId="{E35F1CCE-70A5-4F52-A937-801A0F70B445}" srcOrd="4" destOrd="0" presId="urn:microsoft.com/office/officeart/2005/8/layout/process4"/>
    <dgm:cxn modelId="{92688501-948A-40FD-80F3-E4C08428FFC7}" type="presParOf" srcId="{E35F1CCE-70A5-4F52-A937-801A0F70B445}" destId="{54C53002-F535-4801-B570-F3A213E3EF3D}" srcOrd="0" destOrd="0" presId="urn:microsoft.com/office/officeart/2005/8/layout/process4"/>
    <dgm:cxn modelId="{BD9B1392-156F-4366-B339-0A49D1BE4A8D}" type="presParOf" srcId="{1BB8A97A-143D-4849-9F7B-F22E1D6F46C1}" destId="{AC33C1C0-CDD8-4668-B6EE-19FC03F12280}" srcOrd="5" destOrd="0" presId="urn:microsoft.com/office/officeart/2005/8/layout/process4"/>
    <dgm:cxn modelId="{AFAC4E0D-0962-4EAD-A5C6-8EC7F8E4924D}" type="presParOf" srcId="{1BB8A97A-143D-4849-9F7B-F22E1D6F46C1}" destId="{125E36D8-DD80-425B-9305-0A3B314A8E4C}" srcOrd="6" destOrd="0" presId="urn:microsoft.com/office/officeart/2005/8/layout/process4"/>
    <dgm:cxn modelId="{F196E12B-A1E0-411A-8032-ECFD36C64329}" type="presParOf" srcId="{125E36D8-DD80-425B-9305-0A3B314A8E4C}" destId="{4BBA092C-F552-4806-AD95-4B45CFB16CEF}" srcOrd="0" destOrd="0" presId="urn:microsoft.com/office/officeart/2005/8/layout/process4"/>
    <dgm:cxn modelId="{F1516E07-A77B-46B5-A140-465BED1E08E0}" type="presParOf" srcId="{1BB8A97A-143D-4849-9F7B-F22E1D6F46C1}" destId="{9825E5AB-1864-4B1C-8FEC-12CDAC287241}" srcOrd="7" destOrd="0" presId="urn:microsoft.com/office/officeart/2005/8/layout/process4"/>
    <dgm:cxn modelId="{4A16BB43-4DEF-49E6-AEEE-B1378092A178}" type="presParOf" srcId="{1BB8A97A-143D-4849-9F7B-F22E1D6F46C1}" destId="{C9E6428B-C342-4BA9-9655-587CE36EA341}" srcOrd="8" destOrd="0" presId="urn:microsoft.com/office/officeart/2005/8/layout/process4"/>
    <dgm:cxn modelId="{B7C35BDF-F47A-42D7-A6F9-69663C5668F0}" type="presParOf" srcId="{C9E6428B-C342-4BA9-9655-587CE36EA341}" destId="{D83A16BF-6E91-418D-B68D-9155BD3B3B6C}" srcOrd="0" destOrd="0" presId="urn:microsoft.com/office/officeart/2005/8/layout/process4"/>
    <dgm:cxn modelId="{75D0A4CA-38EE-4A67-894C-98AAB9AA329E}" type="presParOf" srcId="{1BB8A97A-143D-4849-9F7B-F22E1D6F46C1}" destId="{2C487022-543F-4ABF-A350-9CE5019E6066}" srcOrd="9" destOrd="0" presId="urn:microsoft.com/office/officeart/2005/8/layout/process4"/>
    <dgm:cxn modelId="{FC44B1CD-441A-4B2E-8F25-22F6333135F9}" type="presParOf" srcId="{1BB8A97A-143D-4849-9F7B-F22E1D6F46C1}" destId="{25C9F5A1-7AC2-4C70-91E1-C71928E47E96}" srcOrd="10" destOrd="0" presId="urn:microsoft.com/office/officeart/2005/8/layout/process4"/>
    <dgm:cxn modelId="{96A21EAD-AECD-4F2E-AB38-945EB6C5FC58}" type="presParOf" srcId="{25C9F5A1-7AC2-4C70-91E1-C71928E47E96}" destId="{B470E8DA-679B-4924-9756-B88DDB154A2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4CDBA-C559-492A-8A29-F1CEA31D1BE9}">
      <dsp:nvSpPr>
        <dsp:cNvPr id="0" name=""/>
        <dsp:cNvSpPr/>
      </dsp:nvSpPr>
      <dsp:spPr>
        <a:xfrm>
          <a:off x="0" y="4871778"/>
          <a:ext cx="3007249" cy="696484"/>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ysClr val="window" lastClr="FFFFFF"/>
              </a:solidFill>
              <a:latin typeface="Times New Roman" panose="02020603050405020304" pitchFamily="18" charset="0"/>
              <a:ea typeface="+mn-ea"/>
              <a:cs typeface="Times New Roman" panose="02020603050405020304" pitchFamily="18" charset="0"/>
            </a:rPr>
            <a:t>Step 6</a:t>
          </a:r>
        </a:p>
        <a:p>
          <a:pPr marL="0" lvl="0" indent="0" algn="ctr" defTabSz="622300">
            <a:lnSpc>
              <a:spcPct val="90000"/>
            </a:lnSpc>
            <a:spcBef>
              <a:spcPct val="0"/>
            </a:spcBef>
            <a:spcAft>
              <a:spcPct val="35000"/>
            </a:spcAft>
            <a:buNone/>
          </a:pPr>
          <a:r>
            <a:rPr lang="en-US" sz="1400" kern="1200" dirty="0">
              <a:solidFill>
                <a:sysClr val="window" lastClr="FFFFFF"/>
              </a:solidFill>
              <a:latin typeface="Times New Roman" panose="02020603050405020304" pitchFamily="18" charset="0"/>
              <a:ea typeface="+mn-ea"/>
              <a:cs typeface="Times New Roman" panose="02020603050405020304" pitchFamily="18" charset="0"/>
            </a:rPr>
            <a:t>Selection of Controls to Mitigate Threats </a:t>
          </a:r>
        </a:p>
      </dsp:txBody>
      <dsp:txXfrm>
        <a:off x="0" y="4871778"/>
        <a:ext cx="3007249" cy="696484"/>
      </dsp:txXfrm>
    </dsp:sp>
    <dsp:sp modelId="{89743FF5-4BBC-413E-AF2A-8165732F2DE3}">
      <dsp:nvSpPr>
        <dsp:cNvPr id="0" name=""/>
        <dsp:cNvSpPr/>
      </dsp:nvSpPr>
      <dsp:spPr>
        <a:xfrm rot="10800000">
          <a:off x="0" y="3824640"/>
          <a:ext cx="3007249" cy="1113326"/>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ysClr val="window" lastClr="FFFFFF"/>
              </a:solidFill>
              <a:latin typeface="Times New Roman" panose="02020603050405020304" pitchFamily="18" charset="0"/>
              <a:ea typeface="+mn-ea"/>
              <a:cs typeface="Times New Roman" panose="02020603050405020304" pitchFamily="18" charset="0"/>
            </a:rPr>
            <a:t>Step 5</a:t>
          </a:r>
        </a:p>
        <a:p>
          <a:pPr marL="0" lvl="0" indent="0" algn="ctr" defTabSz="622300">
            <a:lnSpc>
              <a:spcPct val="90000"/>
            </a:lnSpc>
            <a:spcBef>
              <a:spcPct val="0"/>
            </a:spcBef>
            <a:spcAft>
              <a:spcPct val="35000"/>
            </a:spcAft>
            <a:buNone/>
          </a:pPr>
          <a:r>
            <a:rPr lang="en-US" sz="1400" kern="1200" dirty="0">
              <a:solidFill>
                <a:sysClr val="window" lastClr="FFFFFF"/>
              </a:solidFill>
              <a:latin typeface="Times New Roman" panose="02020603050405020304" pitchFamily="18" charset="0"/>
              <a:ea typeface="+mn-ea"/>
              <a:cs typeface="Times New Roman" panose="02020603050405020304" pitchFamily="18" charset="0"/>
            </a:rPr>
            <a:t>Determine Framework Properties against Identified Threats</a:t>
          </a:r>
        </a:p>
      </dsp:txBody>
      <dsp:txXfrm rot="10800000">
        <a:off x="0" y="3824640"/>
        <a:ext cx="3007249" cy="723406"/>
      </dsp:txXfrm>
    </dsp:sp>
    <dsp:sp modelId="{54C53002-F535-4801-B570-F3A213E3EF3D}">
      <dsp:nvSpPr>
        <dsp:cNvPr id="0" name=""/>
        <dsp:cNvSpPr/>
      </dsp:nvSpPr>
      <dsp:spPr>
        <a:xfrm rot="10800000">
          <a:off x="0" y="2937308"/>
          <a:ext cx="3007249" cy="868734"/>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ysClr val="window" lastClr="FFFFFF"/>
              </a:solidFill>
              <a:latin typeface="Times New Roman" panose="02020603050405020304" pitchFamily="18" charset="0"/>
              <a:ea typeface="+mn-ea"/>
              <a:cs typeface="Times New Roman" panose="02020603050405020304" pitchFamily="18" charset="0"/>
            </a:rPr>
            <a:t>Step 4</a:t>
          </a:r>
        </a:p>
        <a:p>
          <a:pPr marL="0" lvl="0" indent="0" algn="ctr" defTabSz="622300">
            <a:lnSpc>
              <a:spcPct val="90000"/>
            </a:lnSpc>
            <a:spcBef>
              <a:spcPct val="0"/>
            </a:spcBef>
            <a:spcAft>
              <a:spcPct val="35000"/>
            </a:spcAft>
            <a:buNone/>
          </a:pPr>
          <a:r>
            <a:rPr lang="en-US" sz="1400" kern="1200" dirty="0">
              <a:solidFill>
                <a:sysClr val="window" lastClr="FFFFFF"/>
              </a:solidFill>
              <a:latin typeface="Times New Roman" panose="02020603050405020304" pitchFamily="18" charset="0"/>
              <a:ea typeface="+mn-ea"/>
              <a:cs typeface="Times New Roman" panose="02020603050405020304" pitchFamily="18" charset="0"/>
            </a:rPr>
            <a:t>Analyse the Threats and Prioritization</a:t>
          </a:r>
          <a:endParaRPr lang="en-US" sz="1400" kern="1200" dirty="0">
            <a:solidFill>
              <a:sysClr val="window" lastClr="FFFFFF"/>
            </a:solidFill>
            <a:latin typeface="Calibri" panose="020F0502020204030204"/>
            <a:ea typeface="+mn-ea"/>
            <a:cs typeface="+mn-cs"/>
          </a:endParaRPr>
        </a:p>
      </dsp:txBody>
      <dsp:txXfrm rot="10800000">
        <a:off x="0" y="2937308"/>
        <a:ext cx="3007249" cy="564477"/>
      </dsp:txXfrm>
    </dsp:sp>
    <dsp:sp modelId="{4BBA092C-F552-4806-AD95-4B45CFB16CEF}">
      <dsp:nvSpPr>
        <dsp:cNvPr id="0" name=""/>
        <dsp:cNvSpPr/>
      </dsp:nvSpPr>
      <dsp:spPr>
        <a:xfrm rot="10800000">
          <a:off x="0" y="1969601"/>
          <a:ext cx="3007249" cy="960255"/>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a:solidFill>
                <a:sysClr val="window" lastClr="FFFFFF"/>
              </a:solidFill>
              <a:latin typeface="Times New Roman" panose="02020603050405020304" pitchFamily="18" charset="0"/>
              <a:ea typeface="+mn-ea"/>
              <a:cs typeface="Times New Roman" panose="02020603050405020304" pitchFamily="18" charset="0"/>
            </a:rPr>
            <a:t>Step 3</a:t>
          </a:r>
        </a:p>
        <a:p>
          <a:pPr marL="0" lvl="0" indent="0" algn="ctr" defTabSz="622300">
            <a:lnSpc>
              <a:spcPct val="90000"/>
            </a:lnSpc>
            <a:spcBef>
              <a:spcPct val="0"/>
            </a:spcBef>
            <a:spcAft>
              <a:spcPct val="35000"/>
            </a:spcAft>
            <a:buNone/>
          </a:pPr>
          <a:r>
            <a:rPr lang="en-US" sz="1400" kern="1200">
              <a:solidFill>
                <a:sysClr val="window" lastClr="FFFFFF"/>
              </a:solidFill>
              <a:latin typeface="Times New Roman" panose="02020603050405020304" pitchFamily="18" charset="0"/>
              <a:ea typeface="+mn-ea"/>
              <a:cs typeface="Times New Roman" panose="02020603050405020304" pitchFamily="18" charset="0"/>
            </a:rPr>
            <a:t>Threat Identification</a:t>
          </a:r>
        </a:p>
      </dsp:txBody>
      <dsp:txXfrm rot="10800000">
        <a:off x="0" y="1969601"/>
        <a:ext cx="3007249" cy="623945"/>
      </dsp:txXfrm>
    </dsp:sp>
    <dsp:sp modelId="{D83A16BF-6E91-418D-B68D-9155BD3B3B6C}">
      <dsp:nvSpPr>
        <dsp:cNvPr id="0" name=""/>
        <dsp:cNvSpPr/>
      </dsp:nvSpPr>
      <dsp:spPr>
        <a:xfrm rot="10800000">
          <a:off x="0" y="962297"/>
          <a:ext cx="3007249" cy="1002676"/>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i="1" kern="1200" dirty="0">
              <a:solidFill>
                <a:sysClr val="window" lastClr="FFFFFF"/>
              </a:solidFill>
              <a:latin typeface="Times New Roman" panose="02020603050405020304" pitchFamily="18" charset="0"/>
              <a:ea typeface="+mn-ea"/>
              <a:cs typeface="Times New Roman" panose="02020603050405020304" pitchFamily="18" charset="0"/>
            </a:rPr>
            <a:t>Step 2</a:t>
          </a:r>
        </a:p>
        <a:p>
          <a:pPr marL="0" lvl="0" indent="0" algn="ctr" defTabSz="622300">
            <a:lnSpc>
              <a:spcPct val="90000"/>
            </a:lnSpc>
            <a:spcBef>
              <a:spcPct val="0"/>
            </a:spcBef>
            <a:spcAft>
              <a:spcPct val="35000"/>
            </a:spcAft>
            <a:buNone/>
          </a:pPr>
          <a:r>
            <a:rPr lang="en-US" sz="1400" kern="1200" dirty="0">
              <a:solidFill>
                <a:sysClr val="window" lastClr="FFFFFF"/>
              </a:solidFill>
              <a:latin typeface="Times New Roman" panose="02020603050405020304" pitchFamily="18" charset="0"/>
              <a:ea typeface="+mn-ea"/>
              <a:cs typeface="Times New Roman" panose="02020603050405020304" pitchFamily="18" charset="0"/>
            </a:rPr>
            <a:t>System Decomposition</a:t>
          </a:r>
        </a:p>
      </dsp:txBody>
      <dsp:txXfrm rot="10800000">
        <a:off x="0" y="962297"/>
        <a:ext cx="3007249" cy="651509"/>
      </dsp:txXfrm>
    </dsp:sp>
    <dsp:sp modelId="{B470E8DA-679B-4924-9756-B88DDB154A28}">
      <dsp:nvSpPr>
        <dsp:cNvPr id="0" name=""/>
        <dsp:cNvSpPr/>
      </dsp:nvSpPr>
      <dsp:spPr>
        <a:xfrm rot="10800000">
          <a:off x="0" y="0"/>
          <a:ext cx="3007249" cy="965042"/>
        </a:xfrm>
        <a:prstGeom prst="upArrowCallou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0" bIns="99568" numCol="1" spcCol="1270" anchor="ctr" anchorCtr="0">
          <a:noAutofit/>
        </a:bodyPr>
        <a:lstStyle/>
        <a:p>
          <a:pPr marL="0" lvl="0" indent="0" algn="ctr" defTabSz="711200">
            <a:lnSpc>
              <a:spcPct val="90000"/>
            </a:lnSpc>
            <a:spcBef>
              <a:spcPct val="0"/>
            </a:spcBef>
            <a:spcAft>
              <a:spcPct val="35000"/>
            </a:spcAft>
            <a:buNone/>
          </a:pPr>
          <a:r>
            <a:rPr lang="en-US" sz="1400" i="1" kern="1200" dirty="0">
              <a:solidFill>
                <a:sysClr val="window" lastClr="FFFFFF"/>
              </a:solidFill>
              <a:latin typeface="Times New Roman" panose="02020603050405020304" pitchFamily="18" charset="0"/>
              <a:ea typeface="+mn-ea"/>
              <a:cs typeface="Times New Roman" panose="02020603050405020304" pitchFamily="18" charset="0"/>
            </a:rPr>
            <a:t>Step 1</a:t>
          </a:r>
        </a:p>
        <a:p>
          <a:pPr marL="0" lvl="0" indent="0" algn="ctr" defTabSz="711200">
            <a:lnSpc>
              <a:spcPct val="90000"/>
            </a:lnSpc>
            <a:spcBef>
              <a:spcPct val="0"/>
            </a:spcBef>
            <a:spcAft>
              <a:spcPct val="35000"/>
            </a:spcAft>
            <a:buNone/>
          </a:pPr>
          <a:r>
            <a:rPr lang="en-US" sz="1400" kern="1200" dirty="0">
              <a:solidFill>
                <a:sysClr val="window" lastClr="FFFFFF"/>
              </a:solidFill>
              <a:latin typeface="Times New Roman" panose="02020603050405020304" pitchFamily="18" charset="0"/>
              <a:ea typeface="+mn-ea"/>
              <a:cs typeface="Times New Roman" panose="02020603050405020304" pitchFamily="18" charset="0"/>
            </a:rPr>
            <a:t>Contextual Knowledge</a:t>
          </a:r>
        </a:p>
      </dsp:txBody>
      <dsp:txXfrm rot="10800000">
        <a:off x="0" y="0"/>
        <a:ext cx="3007249" cy="6270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EC74E-59D6-44D0-A75E-DC4E048B9654}" type="datetimeFigureOut">
              <a:rPr lang="en-IE" smtClean="0"/>
              <a:t>08/10/2021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BA8DF-9C1A-423E-8FE1-B4591233CFB9}" type="slidenum">
              <a:rPr lang="en-IE" smtClean="0"/>
              <a:t>‹#›</a:t>
            </a:fld>
            <a:endParaRPr lang="en-IE"/>
          </a:p>
        </p:txBody>
      </p:sp>
    </p:spTree>
    <p:extLst>
      <p:ext uri="{BB962C8B-B14F-4D97-AF65-F5344CB8AC3E}">
        <p14:creationId xmlns:p14="http://schemas.microsoft.com/office/powerpoint/2010/main" val="383790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Education</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Courses</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Training Modules</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HDip Healthcare Software</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MSc Medical Device Software</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MSc Healthcare Software  </a:t>
            </a:r>
          </a:p>
          <a:p>
            <a:pPr marL="171450" lvl="1" indent="-171450" defTabSz="711200" fontAlgn="base">
              <a:lnSpc>
                <a:spcPct val="90000"/>
              </a:lnSpc>
              <a:spcBef>
                <a:spcPct val="0"/>
              </a:spcBef>
              <a:spcAft>
                <a:spcPct val="15000"/>
              </a:spcAft>
              <a:buFontTx/>
              <a:buChar char="••"/>
            </a:pPr>
            <a:r>
              <a:rPr lang="en-GB" b="1" dirty="0"/>
              <a:t>Basic Research</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Medical Device Software Engineering / Processes</a:t>
            </a:r>
          </a:p>
          <a:p>
            <a:pPr marL="171450" lvl="1" indent="-171450" defTabSz="711200" fontAlgn="base">
              <a:lnSpc>
                <a:spcPct val="90000"/>
              </a:lnSpc>
              <a:spcBef>
                <a:spcPct val="0"/>
              </a:spcBef>
              <a:spcAft>
                <a:spcPct val="15000"/>
              </a:spcAft>
              <a:buFontTx/>
              <a:buChar char="••"/>
            </a:pPr>
            <a:r>
              <a:rPr lang="en-IE" sz="1200" dirty="0">
                <a:solidFill>
                  <a:srgbClr val="008FBE"/>
                </a:solidFill>
                <a:latin typeface="Open Sans"/>
              </a:rPr>
              <a:t>Embedded Software</a:t>
            </a:r>
            <a:endParaRPr lang="en-GB" sz="1200" dirty="0">
              <a:solidFill>
                <a:srgbClr val="008FBE"/>
              </a:solidFill>
              <a:latin typeface="Open Sans"/>
            </a:endParaRP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Traceability</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Medical device Security</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Medical IT Networks</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Medical Software Defects</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Medical Software Testing</a:t>
            </a:r>
          </a:p>
          <a:p>
            <a:pPr marL="0" marR="0" lvl="1" indent="0" algn="l" defTabSz="711200" rtl="0" eaLnBrk="1" fontAlgn="base" latinLnBrk="0" hangingPunct="1">
              <a:lnSpc>
                <a:spcPct val="90000"/>
              </a:lnSpc>
              <a:spcBef>
                <a:spcPct val="0"/>
              </a:spcBef>
              <a:spcAft>
                <a:spcPct val="15000"/>
              </a:spcAft>
              <a:buClrTx/>
              <a:buSzTx/>
              <a:buFontTx/>
              <a:buNone/>
              <a:tabLst/>
              <a:defRPr/>
            </a:pPr>
            <a:r>
              <a:rPr lang="en-GB" b="1" dirty="0">
                <a:solidFill>
                  <a:prstClr val="white"/>
                </a:solidFill>
                <a:latin typeface="Open Sans"/>
              </a:rPr>
              <a:t>Applied Research</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Increasing Efficiency</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Medical Device Software Roadmaps</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Targeted Research</a:t>
            </a:r>
          </a:p>
          <a:p>
            <a:pPr marL="0" lvl="1" indent="0" defTabSz="711200" fontAlgn="base">
              <a:lnSpc>
                <a:spcPct val="90000"/>
              </a:lnSpc>
              <a:spcBef>
                <a:spcPct val="0"/>
              </a:spcBef>
              <a:spcAft>
                <a:spcPct val="15000"/>
              </a:spcAft>
              <a:buFontTx/>
              <a:buNone/>
            </a:pPr>
            <a:r>
              <a:rPr lang="en-GB" b="1" dirty="0">
                <a:solidFill>
                  <a:prstClr val="white"/>
                </a:solidFill>
                <a:latin typeface="Open Sans"/>
              </a:rPr>
              <a:t>Standards</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IEC 62304 (IEC 80002-3)</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IEC 82304-1</a:t>
            </a:r>
          </a:p>
          <a:p>
            <a:pPr marL="171450" lvl="1" indent="-171450" defTabSz="711200" fontAlgn="base">
              <a:lnSpc>
                <a:spcPct val="90000"/>
              </a:lnSpc>
              <a:spcBef>
                <a:spcPct val="0"/>
              </a:spcBef>
              <a:spcAft>
                <a:spcPct val="15000"/>
              </a:spcAft>
              <a:buFontTx/>
              <a:buChar char="••"/>
            </a:pPr>
            <a:r>
              <a:rPr lang="en-IE" sz="1200" dirty="0">
                <a:solidFill>
                  <a:srgbClr val="008FBE"/>
                </a:solidFill>
                <a:latin typeface="Open Sans"/>
              </a:rPr>
              <a:t>IEC 80001-2-7</a:t>
            </a:r>
          </a:p>
          <a:p>
            <a:pPr marL="171450" lvl="1" indent="-171450" defTabSz="711200" fontAlgn="base">
              <a:lnSpc>
                <a:spcPct val="90000"/>
              </a:lnSpc>
              <a:spcBef>
                <a:spcPct val="0"/>
              </a:spcBef>
              <a:spcAft>
                <a:spcPct val="15000"/>
              </a:spcAft>
              <a:buFontTx/>
              <a:buChar char="••"/>
            </a:pPr>
            <a:r>
              <a:rPr lang="en-IE" sz="1200" dirty="0">
                <a:solidFill>
                  <a:srgbClr val="008FBE"/>
                </a:solidFill>
                <a:latin typeface="Open Sans"/>
              </a:rPr>
              <a:t>IEC 80001-2-8,</a:t>
            </a:r>
          </a:p>
          <a:p>
            <a:pPr marL="171450" lvl="1" indent="-171450" defTabSz="711200" fontAlgn="base">
              <a:lnSpc>
                <a:spcPct val="90000"/>
              </a:lnSpc>
              <a:spcBef>
                <a:spcPct val="0"/>
              </a:spcBef>
              <a:spcAft>
                <a:spcPct val="15000"/>
              </a:spcAft>
              <a:buFontTx/>
              <a:buChar char="••"/>
            </a:pPr>
            <a:r>
              <a:rPr lang="en-IE" sz="1200" dirty="0">
                <a:solidFill>
                  <a:srgbClr val="008FBE"/>
                </a:solidFill>
                <a:latin typeface="Open Sans"/>
              </a:rPr>
              <a:t>IEC 80001-2-9 </a:t>
            </a:r>
            <a:endParaRPr lang="en-GB" sz="1200" dirty="0">
              <a:solidFill>
                <a:srgbClr val="008FBE"/>
              </a:solidFill>
              <a:latin typeface="Open Sans"/>
            </a:endParaRP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MDevSPICE</a:t>
            </a:r>
          </a:p>
          <a:p>
            <a:pPr marL="171450" lvl="1" indent="-171450" defTabSz="711200" fontAlgn="base">
              <a:lnSpc>
                <a:spcPct val="90000"/>
              </a:lnSpc>
              <a:spcBef>
                <a:spcPct val="0"/>
              </a:spcBef>
              <a:spcAft>
                <a:spcPct val="15000"/>
              </a:spcAft>
              <a:buFontTx/>
              <a:buChar char="••"/>
            </a:pPr>
            <a:r>
              <a:rPr lang="en-GB" sz="1200" dirty="0">
                <a:solidFill>
                  <a:srgbClr val="008FBE"/>
                </a:solidFill>
                <a:latin typeface="Open Sans"/>
              </a:rPr>
              <a:t>AAMI SW91 </a:t>
            </a:r>
            <a:endParaRPr lang="en-GB" sz="1200" b="1" dirty="0">
              <a:solidFill>
                <a:srgbClr val="008FBE"/>
              </a:solidFill>
              <a:latin typeface="Open Sans"/>
            </a:endParaRPr>
          </a:p>
          <a:p>
            <a:endParaRPr lang="en-IE" dirty="0"/>
          </a:p>
        </p:txBody>
      </p:sp>
      <p:sp>
        <p:nvSpPr>
          <p:cNvPr id="4" name="Slide Number Placeholder 3"/>
          <p:cNvSpPr>
            <a:spLocks noGrp="1"/>
          </p:cNvSpPr>
          <p:nvPr>
            <p:ph type="sldNum" sz="quarter" idx="5"/>
          </p:nvPr>
        </p:nvSpPr>
        <p:spPr/>
        <p:txBody>
          <a:bodyPr/>
          <a:lstStyle/>
          <a:p>
            <a:fld id="{374BA8DF-9C1A-423E-8FE1-B4591233CFB9}" type="slidenum">
              <a:rPr lang="en-IE" smtClean="0"/>
              <a:t>2</a:t>
            </a:fld>
            <a:endParaRPr lang="en-IE"/>
          </a:p>
        </p:txBody>
      </p:sp>
    </p:spTree>
    <p:extLst>
      <p:ext uri="{BB962C8B-B14F-4D97-AF65-F5344CB8AC3E}">
        <p14:creationId xmlns:p14="http://schemas.microsoft.com/office/powerpoint/2010/main" val="225990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 with the requirement of Art. 25 of the GDPR, which is Data protection by design and by default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controller shall implement appropriate technical and organisational measures for ensuring that, by default, only personal data which are necessary for each specific purpose of the processing are processed. </a:t>
            </a:r>
            <a:endParaRPr lang="en-IE" dirty="0"/>
          </a:p>
          <a:p>
            <a:r>
              <a:rPr lang="en-US"/>
              <a:t>European Union Agency for Cybersecurity (ENISA) policy </a:t>
            </a:r>
            <a:r>
              <a:rPr lang="en-US" dirty="0"/>
              <a:t>makers and regulators promote the use of DPIAs as a means of threat modeling and building data protection by design and by default into their products and systems</a:t>
            </a:r>
          </a:p>
          <a:p>
            <a:endParaRPr lang="en-IE" dirty="0"/>
          </a:p>
        </p:txBody>
      </p:sp>
      <p:sp>
        <p:nvSpPr>
          <p:cNvPr id="4" name="Slide Number Placeholder 3"/>
          <p:cNvSpPr>
            <a:spLocks noGrp="1"/>
          </p:cNvSpPr>
          <p:nvPr>
            <p:ph type="sldNum" sz="quarter" idx="5"/>
          </p:nvPr>
        </p:nvSpPr>
        <p:spPr/>
        <p:txBody>
          <a:bodyPr/>
          <a:lstStyle/>
          <a:p>
            <a:fld id="{374BA8DF-9C1A-423E-8FE1-B4591233CFB9}" type="slidenum">
              <a:rPr lang="en-IE" smtClean="0"/>
              <a:t>3</a:t>
            </a:fld>
            <a:endParaRPr lang="en-IE"/>
          </a:p>
        </p:txBody>
      </p:sp>
    </p:spTree>
    <p:extLst>
      <p:ext uri="{BB962C8B-B14F-4D97-AF65-F5344CB8AC3E}">
        <p14:creationId xmlns:p14="http://schemas.microsoft.com/office/powerpoint/2010/main" val="184654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is built out of the data protection principles of the GDPR, which include both consideration for data security and privacy</a:t>
            </a:r>
          </a:p>
          <a:p>
            <a:r>
              <a:rPr lang="en-US" dirty="0"/>
              <a:t>Read from the slide </a:t>
            </a:r>
          </a:p>
          <a:p>
            <a:r>
              <a:rPr lang="en-US" b="1" dirty="0"/>
              <a:t>INTRO -</a:t>
            </a:r>
            <a:r>
              <a:rPr lang="en-US" dirty="0"/>
              <a:t> These key principles are set out right at the beginning of the GDPR and they both directly and indirectly influence the other rules and obligations found throughout the legislation. Therefore, compliance with these fundamental principles of data protection is the first step for controllers in ensuring that they fulfil their obligations under the GDPR. The following is a brief overview of the Principles of Data Protection found in article 5 GDPR:</a:t>
            </a:r>
          </a:p>
          <a:p>
            <a:r>
              <a:rPr lang="en-US" dirty="0"/>
              <a:t>1. </a:t>
            </a:r>
            <a:r>
              <a:rPr lang="en-US" b="1" dirty="0"/>
              <a:t>Lawfulness, fairness and transparency </a:t>
            </a:r>
            <a:r>
              <a:rPr lang="en-US" dirty="0"/>
              <a:t>- Any processing of personal data should be lawful and fair. It should be transparent to individuals that personal data concerning them are collected, used, consulted, or otherwise processed and to what extent the personal data are or will be processed. The principle of transparency requires that any information and communication relating to the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IE" b="1" i="0" dirty="0">
                <a:solidFill>
                  <a:srgbClr val="111111"/>
                </a:solidFill>
                <a:effectLst/>
                <a:latin typeface="Open Sans" panose="020B0606030504020204" pitchFamily="34" charset="0"/>
              </a:rPr>
              <a:t>Purpose Limitation - </a:t>
            </a:r>
            <a:r>
              <a:rPr lang="en-US" dirty="0"/>
              <a:t>Personal data should only be collected for specified, explicit, and legitimate purposes and not further processed in a manner that is incompatible with those purposes. In particular, the specific purposes for which personal data are processed should be explicit and legitimate and determined at the time of the collection of the personal data. However, further processing for archiving purposes in the public interest, scientific, or historical research purposes or statistical purposes (in accordance with Article 89(1) GDPR) is not considered to be incompatible with the initial purposes.</a:t>
            </a:r>
          </a:p>
          <a:p>
            <a:r>
              <a:rPr lang="en-US" dirty="0"/>
              <a:t> processing of those personal data be easily accessible and easy to understand, and that clear and plain language be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a:t>
            </a:r>
            <a:r>
              <a:rPr lang="en-IE" b="1" i="0" dirty="0">
                <a:solidFill>
                  <a:srgbClr val="111111"/>
                </a:solidFill>
                <a:effectLst/>
                <a:latin typeface="Open Sans" panose="020B0606030504020204" pitchFamily="34" charset="0"/>
              </a:rPr>
              <a:t>Data Minimisation - </a:t>
            </a:r>
            <a:r>
              <a:rPr lang="en-US" dirty="0"/>
              <a:t>Processing of personal data must be adequate, relevant, and limited to what is necessary in relation to the purposes for which they are processed. Personal data should be processed only if the purpose of the processing could not reasonably be fulfilled by other means. This requires, in particular, ensuring that the period for which the personal data are stored is limited to a strict minimum (see also the principle of ‘Storage Limitation’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a:t>
            </a:r>
            <a:r>
              <a:rPr lang="en-IE" b="1" i="0" dirty="0">
                <a:solidFill>
                  <a:srgbClr val="111111"/>
                </a:solidFill>
                <a:effectLst/>
                <a:latin typeface="Open Sans" panose="020B0606030504020204" pitchFamily="34" charset="0"/>
              </a:rPr>
              <a:t>Accuracy - </a:t>
            </a:r>
            <a:r>
              <a:rPr lang="en-US" b="0" i="0" dirty="0">
                <a:solidFill>
                  <a:srgbClr val="111111"/>
                </a:solidFill>
                <a:effectLst/>
                <a:latin typeface="Open Sans" panose="020B0606030504020204" pitchFamily="34" charset="0"/>
              </a:rPr>
              <a:t>Controllers must ensure that personal data are accurate and, where necessary, kept up to date; taking every reasonable step to ensure that personal data that are inaccurate, having regard to the purposes for which they are processed, are erased or rectified without delay. In particular, controllers should accurately record information they collect or receive and the source of that information.</a:t>
            </a:r>
          </a:p>
          <a:p>
            <a:pPr algn="l"/>
            <a:r>
              <a:rPr lang="en-US" b="0" i="0" dirty="0">
                <a:solidFill>
                  <a:srgbClr val="111111"/>
                </a:solidFill>
                <a:effectLst/>
                <a:latin typeface="Open Sans" panose="020B0606030504020204" pitchFamily="34" charset="0"/>
              </a:rPr>
              <a:t>5. </a:t>
            </a:r>
            <a:r>
              <a:rPr lang="en-US" b="1" i="0" dirty="0">
                <a:solidFill>
                  <a:srgbClr val="111111"/>
                </a:solidFill>
                <a:effectLst/>
                <a:latin typeface="Open Sans" panose="020B0606030504020204" pitchFamily="34" charset="0"/>
              </a:rPr>
              <a:t>Storage Limitation</a:t>
            </a:r>
            <a:r>
              <a:rPr lang="en-US" b="0" i="0" dirty="0">
                <a:solidFill>
                  <a:srgbClr val="111111"/>
                </a:solidFill>
                <a:effectLst/>
                <a:latin typeface="Open Sans" panose="020B0606030504020204" pitchFamily="34" charset="0"/>
              </a:rPr>
              <a:t>: Personal data should only be kept in a form which permits identification of data subjects for as long as is necessary for the purposes for which the personal data are processed. In order to ensure that the personal data are not kept longer than necessary, time limits should be established by the controller for erasure or for a periodic review.</a:t>
            </a:r>
          </a:p>
          <a:p>
            <a:pPr algn="l"/>
            <a:r>
              <a:rPr lang="en-US" b="1" i="0" dirty="0">
                <a:solidFill>
                  <a:srgbClr val="111111"/>
                </a:solidFill>
                <a:effectLst/>
                <a:latin typeface="Open Sans" panose="020B0606030504020204" pitchFamily="34" charset="0"/>
              </a:rPr>
              <a:t>6. Integrity and Confidentiality</a:t>
            </a:r>
            <a:r>
              <a:rPr lang="en-US" b="0" i="0" dirty="0">
                <a:solidFill>
                  <a:srgbClr val="111111"/>
                </a:solidFill>
                <a:effectLst/>
                <a:latin typeface="Open Sans" panose="020B0606030504020204" pitchFamily="34" charset="0"/>
              </a:rPr>
              <a:t>: Personal data should be processed in a manner that ensures appropriate security and confidentiality of the personal data, including protection against unauthorised or unlawful access to or use of personal data and the equipment used for the processing and against accidental loss, destruction or damage, using appropriate technical or organisational measures.</a:t>
            </a:r>
          </a:p>
          <a:p>
            <a:pPr algn="l"/>
            <a:r>
              <a:rPr lang="en-US" b="1" i="0" dirty="0">
                <a:solidFill>
                  <a:srgbClr val="111111"/>
                </a:solidFill>
                <a:effectLst/>
                <a:latin typeface="Open Sans" panose="020B0606030504020204" pitchFamily="34" charset="0"/>
              </a:rPr>
              <a:t>7. Accountability</a:t>
            </a:r>
            <a:r>
              <a:rPr lang="en-US" b="0" i="0" dirty="0">
                <a:solidFill>
                  <a:srgbClr val="111111"/>
                </a:solidFill>
                <a:effectLst/>
                <a:latin typeface="Open Sans" panose="020B0606030504020204" pitchFamily="34" charset="0"/>
              </a:rPr>
              <a:t>: Finally, the controller is responsible for, and must be able to demonstrate, their compliance with all of the above-named Principles of Data Protection. Controllers must take responsibility for their processing of personal data and how they comply with the GDPR, and be able to demonstrate (through appropriate records and measures) their compliance, in particular to the DPC.</a:t>
            </a:r>
          </a:p>
          <a:p>
            <a:endParaRPr lang="en-IE" dirty="0"/>
          </a:p>
        </p:txBody>
      </p:sp>
      <p:sp>
        <p:nvSpPr>
          <p:cNvPr id="4" name="Slide Number Placeholder 3"/>
          <p:cNvSpPr>
            <a:spLocks noGrp="1"/>
          </p:cNvSpPr>
          <p:nvPr>
            <p:ph type="sldNum" sz="quarter" idx="5"/>
          </p:nvPr>
        </p:nvSpPr>
        <p:spPr/>
        <p:txBody>
          <a:bodyPr/>
          <a:lstStyle/>
          <a:p>
            <a:fld id="{374BA8DF-9C1A-423E-8FE1-B4591233CFB9}" type="slidenum">
              <a:rPr lang="en-IE" smtClean="0"/>
              <a:t>4</a:t>
            </a:fld>
            <a:endParaRPr lang="en-IE"/>
          </a:p>
        </p:txBody>
      </p:sp>
    </p:spTree>
    <p:extLst>
      <p:ext uri="{BB962C8B-B14F-4D97-AF65-F5344CB8AC3E}">
        <p14:creationId xmlns:p14="http://schemas.microsoft.com/office/powerpoint/2010/main" val="350039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374BA8DF-9C1A-423E-8FE1-B4591233CFB9}" type="slidenum">
              <a:rPr lang="en-IE" smtClean="0"/>
              <a:t>6</a:t>
            </a:fld>
            <a:endParaRPr lang="en-IE"/>
          </a:p>
        </p:txBody>
      </p:sp>
    </p:spTree>
    <p:extLst>
      <p:ext uri="{BB962C8B-B14F-4D97-AF65-F5344CB8AC3E}">
        <p14:creationId xmlns:p14="http://schemas.microsoft.com/office/powerpoint/2010/main" val="2730724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4A5C318-3091-6A43-8B9D-07DB1CFFB095}"/>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5" name="Marcador de pie de página 4">
            <a:extLst>
              <a:ext uri="{FF2B5EF4-FFF2-40B4-BE49-F238E27FC236}">
                <a16:creationId xmlns:a16="http://schemas.microsoft.com/office/drawing/2014/main"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98242A-B6D5-CE46-9354-6607AEB609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87379F0-76E8-394A-A7ED-7FA3A2854377}"/>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5" name="Marcador de pie de página 4">
            <a:extLst>
              <a:ext uri="{FF2B5EF4-FFF2-40B4-BE49-F238E27FC236}">
                <a16:creationId xmlns:a16="http://schemas.microsoft.com/office/drawing/2014/main"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F21101-8F6B-4A42-AF7E-9B3AA50561E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19397A-43C4-6C4C-9C87-4FD3D72BB521}"/>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5" name="Marcador de pie de página 4">
            <a:extLst>
              <a:ext uri="{FF2B5EF4-FFF2-40B4-BE49-F238E27FC236}">
                <a16:creationId xmlns:a16="http://schemas.microsoft.com/office/drawing/2014/main"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9F753A-F82A-764A-AB8E-989B9CCEA259}"/>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895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9097349-F444-D343-A15D-6C3679F2BA22}"/>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5" name="Marcador de pie de página 4">
            <a:extLst>
              <a:ext uri="{FF2B5EF4-FFF2-40B4-BE49-F238E27FC236}">
                <a16:creationId xmlns:a16="http://schemas.microsoft.com/office/drawing/2014/main"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07AE25-3BB5-184C-9772-CBB819406E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B8D5648-F297-4546-A5E1-0E3DFEFC5C13}"/>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5" name="Marcador de pie de página 4">
            <a:extLst>
              <a:ext uri="{FF2B5EF4-FFF2-40B4-BE49-F238E27FC236}">
                <a16:creationId xmlns:a16="http://schemas.microsoft.com/office/drawing/2014/main"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6E9CED-7ACB-524E-8F02-BA31F166121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C2B4A0C-1D3D-9A4B-BCB0-C67DB268EFE9}"/>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6" name="Marcador de pie de página 5">
            <a:extLst>
              <a:ext uri="{FF2B5EF4-FFF2-40B4-BE49-F238E27FC236}">
                <a16:creationId xmlns:a16="http://schemas.microsoft.com/office/drawing/2014/main"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715118-9732-C246-BEA5-E3FDAF7177A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699418D-A2B5-CC4F-B23F-26E077B623B6}"/>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8" name="Marcador de pie de página 7">
            <a:extLst>
              <a:ext uri="{FF2B5EF4-FFF2-40B4-BE49-F238E27FC236}">
                <a16:creationId xmlns:a16="http://schemas.microsoft.com/office/drawing/2014/main"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D47ADA2-D615-3148-A23C-CC71FC5257E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0657ABA-1D69-DE44-A76D-E763710A3BDD}"/>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4" name="Marcador de pie de página 3">
            <a:extLst>
              <a:ext uri="{FF2B5EF4-FFF2-40B4-BE49-F238E27FC236}">
                <a16:creationId xmlns:a16="http://schemas.microsoft.com/office/drawing/2014/main"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687990-F555-5942-BBDF-064E8D9EE8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33EA3-DD5A-D449-99A3-EF693C160ACA}"/>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3" name="Marcador de pie de página 2">
            <a:extLst>
              <a:ext uri="{FF2B5EF4-FFF2-40B4-BE49-F238E27FC236}">
                <a16:creationId xmlns:a16="http://schemas.microsoft.com/office/drawing/2014/main"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B19C8-5ED1-0A49-8D88-4CFEBC36A3FC}"/>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07975B-558A-ED49-9C35-27406C10312C}"/>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6" name="Marcador de pie de página 5">
            <a:extLst>
              <a:ext uri="{FF2B5EF4-FFF2-40B4-BE49-F238E27FC236}">
                <a16:creationId xmlns:a16="http://schemas.microsoft.com/office/drawing/2014/main"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3C1F6-37B5-E048-9C14-8B11A24E4C21}"/>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D15DF3-C1EA-634A-B0AE-50DB578F1B4E}"/>
              </a:ext>
            </a:extLst>
          </p:cNvPr>
          <p:cNvSpPr>
            <a:spLocks noGrp="1"/>
          </p:cNvSpPr>
          <p:nvPr>
            <p:ph type="dt" sz="half" idx="10"/>
          </p:nvPr>
        </p:nvSpPr>
        <p:spPr/>
        <p:txBody>
          <a:bodyPr/>
          <a:lstStyle/>
          <a:p>
            <a:fld id="{5922D97F-1855-7940-BD30-9CA7CE069233}" type="datetimeFigureOut">
              <a:rPr lang="es-MX" smtClean="0"/>
              <a:t>08/10/2021</a:t>
            </a:fld>
            <a:endParaRPr lang="es-MX"/>
          </a:p>
        </p:txBody>
      </p:sp>
      <p:sp>
        <p:nvSpPr>
          <p:cNvPr id="6" name="Marcador de pie de página 5">
            <a:extLst>
              <a:ext uri="{FF2B5EF4-FFF2-40B4-BE49-F238E27FC236}">
                <a16:creationId xmlns:a16="http://schemas.microsoft.com/office/drawing/2014/main"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D1F359-7560-7643-ADA2-6A73F6EA7960}"/>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08/10/2021</a:t>
            </a:fld>
            <a:endParaRPr lang="es-MX"/>
          </a:p>
        </p:txBody>
      </p:sp>
      <p:sp>
        <p:nvSpPr>
          <p:cNvPr id="5" name="Marcador de pie de página 4">
            <a:extLst>
              <a:ext uri="{FF2B5EF4-FFF2-40B4-BE49-F238E27FC236}">
                <a16:creationId xmlns:a16="http://schemas.microsoft.com/office/drawing/2014/main"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Ceara.treacy@dkit.i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C3199-293F-834B-85A8-F48E3D90AF36}"/>
              </a:ext>
            </a:extLst>
          </p:cNvPr>
          <p:cNvSpPr>
            <a:spLocks noGrp="1"/>
          </p:cNvSpPr>
          <p:nvPr>
            <p:ph type="ctrTitle"/>
          </p:nvPr>
        </p:nvSpPr>
        <p:spPr>
          <a:xfrm>
            <a:off x="0" y="3652932"/>
            <a:ext cx="12191999" cy="1468436"/>
          </a:xfrm>
        </p:spPr>
        <p:txBody>
          <a:bodyPr anchor="t">
            <a:noAutofit/>
          </a:bodyPr>
          <a:lstStyle/>
          <a:p>
            <a:r>
              <a:rPr lang="en-US" sz="3600" b="1" dirty="0">
                <a:solidFill>
                  <a:srgbClr val="002060"/>
                </a:solidFill>
                <a:latin typeface="Poppins" pitchFamily="2" charset="77"/>
                <a:cs typeface="Poppins" pitchFamily="2" charset="77"/>
              </a:rPr>
              <a:t>Developer Driven Framework for</a:t>
            </a:r>
            <a:br>
              <a:rPr lang="en-US" sz="3600" b="1" dirty="0">
                <a:solidFill>
                  <a:srgbClr val="002060"/>
                </a:solidFill>
                <a:latin typeface="Poppins" pitchFamily="2" charset="77"/>
                <a:cs typeface="Poppins" pitchFamily="2" charset="77"/>
              </a:rPr>
            </a:br>
            <a:r>
              <a:rPr lang="en-US" sz="3600" b="1" dirty="0">
                <a:solidFill>
                  <a:srgbClr val="002060"/>
                </a:solidFill>
                <a:latin typeface="Poppins" pitchFamily="2" charset="77"/>
                <a:cs typeface="Poppins" pitchFamily="2" charset="77"/>
              </a:rPr>
              <a:t>Security and Privacy of Data in Flow</a:t>
            </a:r>
            <a:br>
              <a:rPr lang="en-US" sz="3600" b="1" dirty="0">
                <a:solidFill>
                  <a:srgbClr val="002060"/>
                </a:solidFill>
                <a:latin typeface="Poppins" pitchFamily="2" charset="77"/>
                <a:cs typeface="Poppins" pitchFamily="2" charset="77"/>
              </a:rPr>
            </a:br>
            <a:r>
              <a:rPr lang="en-US" sz="3600" b="1" dirty="0">
                <a:solidFill>
                  <a:srgbClr val="002060"/>
                </a:solidFill>
                <a:latin typeface="Poppins" pitchFamily="2" charset="77"/>
                <a:cs typeface="Poppins" pitchFamily="2" charset="77"/>
              </a:rPr>
              <a:t>in the Internet of Medical Things</a:t>
            </a:r>
            <a:endParaRPr lang="es-MX" sz="3600" b="1" dirty="0">
              <a:solidFill>
                <a:srgbClr val="002060"/>
              </a:solidFill>
              <a:latin typeface="Poppins" pitchFamily="2" charset="77"/>
              <a:cs typeface="Poppins" pitchFamily="2" charset="77"/>
            </a:endParaRPr>
          </a:p>
        </p:txBody>
      </p:sp>
      <p:sp>
        <p:nvSpPr>
          <p:cNvPr id="3" name="Subtítulo 2">
            <a:extLst>
              <a:ext uri="{FF2B5EF4-FFF2-40B4-BE49-F238E27FC236}">
                <a16:creationId xmlns:a16="http://schemas.microsoft.com/office/drawing/2014/main" id="{B31DB3D8-FADF-BC44-99E1-CF6CF3286AEF}"/>
              </a:ext>
            </a:extLst>
          </p:cNvPr>
          <p:cNvSpPr>
            <a:spLocks noGrp="1"/>
          </p:cNvSpPr>
          <p:nvPr>
            <p:ph type="subTitle" idx="1"/>
          </p:nvPr>
        </p:nvSpPr>
        <p:spPr>
          <a:xfrm>
            <a:off x="440267" y="5248368"/>
            <a:ext cx="11226800" cy="761999"/>
          </a:xfrm>
        </p:spPr>
        <p:txBody>
          <a:bodyPr>
            <a:normAutofit lnSpcReduction="10000"/>
          </a:bodyPr>
          <a:lstStyle/>
          <a:p>
            <a:r>
              <a:rPr lang="es-MX" sz="2000" dirty="0">
                <a:solidFill>
                  <a:srgbClr val="0070C0"/>
                </a:solidFill>
                <a:latin typeface="Poppins Light" pitchFamily="2" charset="77"/>
                <a:cs typeface="Poppins Light" pitchFamily="2" charset="77"/>
              </a:rPr>
              <a:t>Ceara Treacy</a:t>
            </a:r>
          </a:p>
          <a:p>
            <a:r>
              <a:rPr lang="es-MX" sz="2000" dirty="0">
                <a:solidFill>
                  <a:srgbClr val="0070C0"/>
                </a:solidFill>
                <a:latin typeface="Poppins Light" pitchFamily="2" charset="77"/>
                <a:cs typeface="Poppins Light" pitchFamily="2" charset="77"/>
              </a:rPr>
              <a:t>Dundalk Institute of Technology </a:t>
            </a:r>
            <a:endParaRPr lang="es-MX" sz="1600" dirty="0">
              <a:solidFill>
                <a:srgbClr val="0070C0"/>
              </a:solidFill>
              <a:latin typeface="Poppins Light" pitchFamily="2" charset="77"/>
              <a:cs typeface="Poppins Light" pitchFamily="2" charset="77"/>
            </a:endParaRPr>
          </a:p>
        </p:txBody>
      </p:sp>
    </p:spTree>
    <p:extLst>
      <p:ext uri="{BB962C8B-B14F-4D97-AF65-F5344CB8AC3E}">
        <p14:creationId xmlns:p14="http://schemas.microsoft.com/office/powerpoint/2010/main" val="8579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75CB7C-2525-4B8A-83E8-AB6C6A4CDF8E}"/>
              </a:ext>
            </a:extLst>
          </p:cNvPr>
          <p:cNvPicPr>
            <a:picLocks noChangeAspect="1"/>
          </p:cNvPicPr>
          <p:nvPr/>
        </p:nvPicPr>
        <p:blipFill>
          <a:blip r:embed="rId3"/>
          <a:stretch>
            <a:fillRect/>
          </a:stretch>
        </p:blipFill>
        <p:spPr>
          <a:xfrm>
            <a:off x="6253564" y="1792920"/>
            <a:ext cx="5194249" cy="4642203"/>
          </a:xfrm>
          <a:prstGeom prst="rect">
            <a:avLst/>
          </a:prstGeom>
        </p:spPr>
      </p:pic>
      <p:sp>
        <p:nvSpPr>
          <p:cNvPr id="8" name="Title 7">
            <a:extLst>
              <a:ext uri="{FF2B5EF4-FFF2-40B4-BE49-F238E27FC236}">
                <a16:creationId xmlns:a16="http://schemas.microsoft.com/office/drawing/2014/main" id="{55234FEB-D415-4B01-AEDF-509BD7A578D3}"/>
              </a:ext>
            </a:extLst>
          </p:cNvPr>
          <p:cNvSpPr>
            <a:spLocks noGrp="1"/>
          </p:cNvSpPr>
          <p:nvPr>
            <p:ph type="title"/>
          </p:nvPr>
        </p:nvSpPr>
        <p:spPr>
          <a:xfrm>
            <a:off x="271361" y="906095"/>
            <a:ext cx="9363997" cy="1325563"/>
          </a:xfrm>
        </p:spPr>
        <p:txBody>
          <a:bodyPr>
            <a:normAutofit fontScale="90000"/>
          </a:bodyPr>
          <a:lstStyle/>
          <a:p>
            <a:r>
              <a:rPr lang="en-US" sz="4400" b="1" dirty="0">
                <a:solidFill>
                  <a:srgbClr val="20499A"/>
                </a:solidFill>
                <a:latin typeface="Calibri"/>
                <a:ea typeface="Calibri"/>
                <a:cs typeface="Calibri"/>
                <a:sym typeface="Calibri"/>
              </a:rPr>
              <a:t>Regulated Software Research Centre (RSRC) and Lero, the Science Foundation Ireland Research Centre for Software</a:t>
            </a:r>
            <a:endParaRPr lang="en-US" dirty="0"/>
          </a:p>
        </p:txBody>
      </p:sp>
      <p:pic>
        <p:nvPicPr>
          <p:cNvPr id="5" name="Picture 4">
            <a:extLst>
              <a:ext uri="{FF2B5EF4-FFF2-40B4-BE49-F238E27FC236}">
                <a16:creationId xmlns:a16="http://schemas.microsoft.com/office/drawing/2014/main" id="{F624F30A-1D91-4112-8B29-09CF2E0F369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9635358" y="422877"/>
            <a:ext cx="1718442" cy="1040163"/>
          </a:xfrm>
          <a:prstGeom prst="rect">
            <a:avLst/>
          </a:prstGeom>
        </p:spPr>
      </p:pic>
      <p:sp>
        <p:nvSpPr>
          <p:cNvPr id="15" name="TextBox 14">
            <a:extLst>
              <a:ext uri="{FF2B5EF4-FFF2-40B4-BE49-F238E27FC236}">
                <a16:creationId xmlns:a16="http://schemas.microsoft.com/office/drawing/2014/main" id="{204E8201-C594-45E9-AE3F-6ECD3DF1A702}"/>
              </a:ext>
            </a:extLst>
          </p:cNvPr>
          <p:cNvSpPr txBox="1"/>
          <p:nvPr/>
        </p:nvSpPr>
        <p:spPr>
          <a:xfrm>
            <a:off x="1668824" y="2770406"/>
            <a:ext cx="2515613" cy="595932"/>
          </a:xfrm>
          <a:prstGeom prst="rect">
            <a:avLst/>
          </a:prstGeom>
          <a:noFill/>
        </p:spPr>
        <p:txBody>
          <a:bodyPr wrap="square">
            <a:spAutoFit/>
          </a:bodyPr>
          <a:lstStyle/>
          <a:p>
            <a:pPr>
              <a:lnSpc>
                <a:spcPct val="107000"/>
              </a:lnSpc>
            </a:pPr>
            <a:r>
              <a:rPr lang="en-US" sz="3200" dirty="0">
                <a:solidFill>
                  <a:srgbClr val="202124"/>
                </a:solidFill>
                <a:latin typeface="Calibri" panose="020F0502020204030204" pitchFamily="34" charset="0"/>
                <a:ea typeface="Calibri" panose="020F0502020204030204" pitchFamily="34" charset="0"/>
                <a:cs typeface="Calibri" panose="020F0502020204030204" pitchFamily="34" charset="0"/>
              </a:rPr>
              <a:t>Ceara Treacy</a:t>
            </a:r>
          </a:p>
        </p:txBody>
      </p:sp>
      <p:grpSp>
        <p:nvGrpSpPr>
          <p:cNvPr id="19" name="Group 18">
            <a:extLst>
              <a:ext uri="{FF2B5EF4-FFF2-40B4-BE49-F238E27FC236}">
                <a16:creationId xmlns:a16="http://schemas.microsoft.com/office/drawing/2014/main" id="{101D91FF-AEDD-4855-9BC1-C0388D1AC047}"/>
              </a:ext>
            </a:extLst>
          </p:cNvPr>
          <p:cNvGrpSpPr/>
          <p:nvPr/>
        </p:nvGrpSpPr>
        <p:grpSpPr>
          <a:xfrm>
            <a:off x="588824" y="4808914"/>
            <a:ext cx="3755371" cy="1095700"/>
            <a:chOff x="842335" y="2826657"/>
            <a:chExt cx="3755371" cy="1095700"/>
          </a:xfrm>
        </p:grpSpPr>
        <p:pic>
          <p:nvPicPr>
            <p:cNvPr id="9" name="Picture 8" descr="A person wearing glasses&#10;&#10;Description automatically generated">
              <a:extLst>
                <a:ext uri="{FF2B5EF4-FFF2-40B4-BE49-F238E27FC236}">
                  <a16:creationId xmlns:a16="http://schemas.microsoft.com/office/drawing/2014/main" id="{A71D4A6F-68B4-4794-8BE2-156D3E7696F5}"/>
                </a:ext>
              </a:extLst>
            </p:cNvPr>
            <p:cNvPicPr>
              <a:picLocks noChangeAspect="1"/>
            </p:cNvPicPr>
            <p:nvPr/>
          </p:nvPicPr>
          <p:blipFill rotWithShape="1">
            <a:blip r:embed="rId6"/>
            <a:srcRect l="19061" r="15226"/>
            <a:stretch/>
          </p:blipFill>
          <p:spPr>
            <a:xfrm>
              <a:off x="842335" y="2826657"/>
              <a:ext cx="1080000" cy="1095700"/>
            </a:xfrm>
            <a:prstGeom prst="rect">
              <a:avLst/>
            </a:prstGeom>
          </p:spPr>
        </p:pic>
        <p:sp>
          <p:nvSpPr>
            <p:cNvPr id="16" name="TextBox 15">
              <a:extLst>
                <a:ext uri="{FF2B5EF4-FFF2-40B4-BE49-F238E27FC236}">
                  <a16:creationId xmlns:a16="http://schemas.microsoft.com/office/drawing/2014/main" id="{731DFC3E-7AAC-40EE-B3B4-3EC06395A266}"/>
                </a:ext>
              </a:extLst>
            </p:cNvPr>
            <p:cNvSpPr txBox="1"/>
            <p:nvPr/>
          </p:nvSpPr>
          <p:spPr>
            <a:xfrm>
              <a:off x="1918199" y="3059901"/>
              <a:ext cx="2679507" cy="595932"/>
            </a:xfrm>
            <a:prstGeom prst="rect">
              <a:avLst/>
            </a:prstGeom>
            <a:noFill/>
          </p:spPr>
          <p:txBody>
            <a:bodyPr wrap="square">
              <a:spAutoFit/>
            </a:bodyPr>
            <a:lstStyle/>
            <a:p>
              <a:pPr>
                <a:lnSpc>
                  <a:spcPct val="107000"/>
                </a:lnSpc>
              </a:pPr>
              <a:r>
                <a:rPr lang="en-US" sz="3200" dirty="0">
                  <a:solidFill>
                    <a:srgbClr val="202124"/>
                  </a:solidFill>
                  <a:latin typeface="Calibri" panose="020F0502020204030204" pitchFamily="34" charset="0"/>
                  <a:ea typeface="Calibri" panose="020F0502020204030204" pitchFamily="34" charset="0"/>
                  <a:cs typeface="Calibri" panose="020F0502020204030204" pitchFamily="34" charset="0"/>
                </a:rPr>
                <a:t>Dr John Loane</a:t>
              </a:r>
            </a:p>
          </p:txBody>
        </p:sp>
      </p:grpSp>
      <p:grpSp>
        <p:nvGrpSpPr>
          <p:cNvPr id="18" name="Group 17">
            <a:extLst>
              <a:ext uri="{FF2B5EF4-FFF2-40B4-BE49-F238E27FC236}">
                <a16:creationId xmlns:a16="http://schemas.microsoft.com/office/drawing/2014/main" id="{4F243D91-C853-4B23-B1B0-B3066FEEBC33}"/>
              </a:ext>
            </a:extLst>
          </p:cNvPr>
          <p:cNvGrpSpPr/>
          <p:nvPr/>
        </p:nvGrpSpPr>
        <p:grpSpPr>
          <a:xfrm>
            <a:off x="588824" y="3632518"/>
            <a:ext cx="6033689" cy="1080369"/>
            <a:chOff x="843112" y="3959134"/>
            <a:chExt cx="6033689" cy="1080369"/>
          </a:xfrm>
        </p:grpSpPr>
        <p:pic>
          <p:nvPicPr>
            <p:cNvPr id="6" name="Picture 5" descr="A person in a striped shirt and looking at the camera&#10;&#10;Description automatically generated">
              <a:extLst>
                <a:ext uri="{FF2B5EF4-FFF2-40B4-BE49-F238E27FC236}">
                  <a16:creationId xmlns:a16="http://schemas.microsoft.com/office/drawing/2014/main" id="{913A1C0B-0FAE-43CE-985E-7B47CA1470EC}"/>
                </a:ext>
              </a:extLst>
            </p:cNvPr>
            <p:cNvPicPr>
              <a:picLocks noChangeAspect="1"/>
            </p:cNvPicPr>
            <p:nvPr/>
          </p:nvPicPr>
          <p:blipFill>
            <a:blip r:embed="rId7"/>
            <a:stretch>
              <a:fillRect/>
            </a:stretch>
          </p:blipFill>
          <p:spPr>
            <a:xfrm>
              <a:off x="843112" y="3959134"/>
              <a:ext cx="1080000" cy="1080369"/>
            </a:xfrm>
            <a:prstGeom prst="rect">
              <a:avLst/>
            </a:prstGeom>
          </p:spPr>
        </p:pic>
        <p:sp>
          <p:nvSpPr>
            <p:cNvPr id="17" name="TextBox 16">
              <a:extLst>
                <a:ext uri="{FF2B5EF4-FFF2-40B4-BE49-F238E27FC236}">
                  <a16:creationId xmlns:a16="http://schemas.microsoft.com/office/drawing/2014/main" id="{02C6BC23-EE82-4146-8627-BFF2775C54D9}"/>
                </a:ext>
              </a:extLst>
            </p:cNvPr>
            <p:cNvSpPr txBox="1"/>
            <p:nvPr/>
          </p:nvSpPr>
          <p:spPr>
            <a:xfrm>
              <a:off x="1918199" y="4206304"/>
              <a:ext cx="4958602" cy="595932"/>
            </a:xfrm>
            <a:prstGeom prst="rect">
              <a:avLst/>
            </a:prstGeom>
            <a:noFill/>
          </p:spPr>
          <p:txBody>
            <a:bodyPr wrap="square">
              <a:spAutoFit/>
            </a:bodyPr>
            <a:lstStyle/>
            <a:p>
              <a:pPr>
                <a:lnSpc>
                  <a:spcPct val="107000"/>
                </a:lnSpc>
              </a:pPr>
              <a:r>
                <a:rPr lang="en-US" sz="3200" dirty="0">
                  <a:solidFill>
                    <a:srgbClr val="202124"/>
                  </a:solidFill>
                  <a:latin typeface="Calibri" panose="020F0502020204030204" pitchFamily="34" charset="0"/>
                  <a:ea typeface="Calibri" panose="020F0502020204030204" pitchFamily="34" charset="0"/>
                  <a:cs typeface="Calibri" panose="020F0502020204030204" pitchFamily="34" charset="0"/>
                </a:rPr>
                <a:t>Professor Fergal McCaffery</a:t>
              </a:r>
            </a:p>
          </p:txBody>
        </p:sp>
      </p:grpSp>
      <p:pic>
        <p:nvPicPr>
          <p:cNvPr id="4" name="Picture 3" descr="A person with blonde hair&#10;&#10;Description automatically generated with medium confidence">
            <a:extLst>
              <a:ext uri="{FF2B5EF4-FFF2-40B4-BE49-F238E27FC236}">
                <a16:creationId xmlns:a16="http://schemas.microsoft.com/office/drawing/2014/main" id="{AD7F9E74-7191-4AB9-A708-CE2D8F8E5C23}"/>
              </a:ext>
            </a:extLst>
          </p:cNvPr>
          <p:cNvPicPr>
            <a:picLocks noChangeAspect="1"/>
          </p:cNvPicPr>
          <p:nvPr/>
        </p:nvPicPr>
        <p:blipFill>
          <a:blip r:embed="rId8"/>
          <a:stretch>
            <a:fillRect/>
          </a:stretch>
        </p:blipFill>
        <p:spPr>
          <a:xfrm>
            <a:off x="727911" y="2437129"/>
            <a:ext cx="936000" cy="1195390"/>
          </a:xfrm>
          <a:prstGeom prst="rect">
            <a:avLst/>
          </a:prstGeom>
        </p:spPr>
      </p:pic>
    </p:spTree>
    <p:extLst>
      <p:ext uri="{BB962C8B-B14F-4D97-AF65-F5344CB8AC3E}">
        <p14:creationId xmlns:p14="http://schemas.microsoft.com/office/powerpoint/2010/main" val="111858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776401"/>
            <a:ext cx="11548902" cy="914400"/>
          </a:xfrm>
        </p:spPr>
        <p:txBody>
          <a:bodyPr anchor="t">
            <a:normAutofit fontScale="90000"/>
          </a:bodyPr>
          <a:lstStyle/>
          <a:p>
            <a:r>
              <a:rPr lang="en-US" sz="3600" b="1" dirty="0">
                <a:solidFill>
                  <a:srgbClr val="0070C0"/>
                </a:solidFill>
                <a:latin typeface="Poppins" pitchFamily="2" charset="77"/>
                <a:cs typeface="Poppins" pitchFamily="2" charset="77"/>
              </a:rPr>
              <a:t>Developer Driven Framework for Security and Privacy of Data in Flow in the Internet of Medical Things (IoMT)</a:t>
            </a:r>
          </a:p>
        </p:txBody>
      </p:sp>
      <p:sp>
        <p:nvSpPr>
          <p:cNvPr id="19" name="Rectangle 18">
            <a:extLst>
              <a:ext uri="{FF2B5EF4-FFF2-40B4-BE49-F238E27FC236}">
                <a16:creationId xmlns:a16="http://schemas.microsoft.com/office/drawing/2014/main" id="{DB277F03-9AC6-4440-91F0-F28AF67EA61A}"/>
              </a:ext>
            </a:extLst>
          </p:cNvPr>
          <p:cNvSpPr/>
          <p:nvPr/>
        </p:nvSpPr>
        <p:spPr>
          <a:xfrm>
            <a:off x="1270660" y="2718581"/>
            <a:ext cx="9806585" cy="1440000"/>
          </a:xfrm>
          <a:prstGeom prst="rect">
            <a:avLst/>
          </a:prstGeom>
          <a:solidFill>
            <a:schemeClr val="accent6"/>
          </a:solidFill>
          <a:ln>
            <a:solidFill>
              <a:srgbClr val="01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E54B8519-96EA-4EE8-A365-F8B76DAA6241}"/>
              </a:ext>
            </a:extLst>
          </p:cNvPr>
          <p:cNvSpPr/>
          <p:nvPr/>
        </p:nvSpPr>
        <p:spPr>
          <a:xfrm>
            <a:off x="1490521" y="2273888"/>
            <a:ext cx="2556000" cy="396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 </a:t>
            </a:r>
            <a:r>
              <a:rPr lang="en-US" sz="1300" b="1" dirty="0">
                <a:latin typeface="Arial" panose="020B0604020202020204" pitchFamily="34" charset="0"/>
                <a:cs typeface="Arial" panose="020B0604020202020204" pitchFamily="34" charset="0"/>
              </a:rPr>
              <a:t>Security and Privacy risk management plan</a:t>
            </a:r>
          </a:p>
        </p:txBody>
      </p:sp>
      <p:sp>
        <p:nvSpPr>
          <p:cNvPr id="21" name="Rectangle 20">
            <a:extLst>
              <a:ext uri="{FF2B5EF4-FFF2-40B4-BE49-F238E27FC236}">
                <a16:creationId xmlns:a16="http://schemas.microsoft.com/office/drawing/2014/main" id="{F11A38BF-4BE3-4D60-B7F0-C7704DD1BA84}"/>
              </a:ext>
            </a:extLst>
          </p:cNvPr>
          <p:cNvSpPr/>
          <p:nvPr/>
        </p:nvSpPr>
        <p:spPr>
          <a:xfrm>
            <a:off x="1490521" y="2894766"/>
            <a:ext cx="2556000" cy="396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Security and privacy risk analysis</a:t>
            </a:r>
          </a:p>
        </p:txBody>
      </p:sp>
      <p:sp>
        <p:nvSpPr>
          <p:cNvPr id="22" name="Rectangle 21">
            <a:extLst>
              <a:ext uri="{FF2B5EF4-FFF2-40B4-BE49-F238E27FC236}">
                <a16:creationId xmlns:a16="http://schemas.microsoft.com/office/drawing/2014/main" id="{D1298E44-24AE-4927-B4BB-CBF4B75628B6}"/>
              </a:ext>
            </a:extLst>
          </p:cNvPr>
          <p:cNvSpPr/>
          <p:nvPr/>
        </p:nvSpPr>
        <p:spPr>
          <a:xfrm>
            <a:off x="1491329" y="3514498"/>
            <a:ext cx="2556000" cy="396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 </a:t>
            </a:r>
            <a:r>
              <a:rPr lang="en-US" sz="1300" b="1" dirty="0">
                <a:latin typeface="Arial" panose="020B0604020202020204" pitchFamily="34" charset="0"/>
                <a:cs typeface="Arial" panose="020B0604020202020204" pitchFamily="34" charset="0"/>
              </a:rPr>
              <a:t>Security and privacy risk evaluation</a:t>
            </a:r>
          </a:p>
        </p:txBody>
      </p:sp>
      <p:sp>
        <p:nvSpPr>
          <p:cNvPr id="23" name="Rectangle 22">
            <a:extLst>
              <a:ext uri="{FF2B5EF4-FFF2-40B4-BE49-F238E27FC236}">
                <a16:creationId xmlns:a16="http://schemas.microsoft.com/office/drawing/2014/main" id="{406BCFA1-1B41-4721-9AFF-EF2A7FB70884}"/>
              </a:ext>
            </a:extLst>
          </p:cNvPr>
          <p:cNvSpPr/>
          <p:nvPr/>
        </p:nvSpPr>
        <p:spPr>
          <a:xfrm>
            <a:off x="1490520" y="4186095"/>
            <a:ext cx="2556000" cy="396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 </a:t>
            </a:r>
            <a:r>
              <a:rPr lang="en-US" sz="1300" b="1" dirty="0">
                <a:latin typeface="Arial" panose="020B0604020202020204" pitchFamily="34" charset="0"/>
                <a:cs typeface="Arial" panose="020B0604020202020204" pitchFamily="34" charset="0"/>
              </a:rPr>
              <a:t>Security and privacy risk control</a:t>
            </a:r>
          </a:p>
        </p:txBody>
      </p:sp>
      <p:sp>
        <p:nvSpPr>
          <p:cNvPr id="24" name="Rectangle 23">
            <a:extLst>
              <a:ext uri="{FF2B5EF4-FFF2-40B4-BE49-F238E27FC236}">
                <a16:creationId xmlns:a16="http://schemas.microsoft.com/office/drawing/2014/main" id="{F203B337-DC85-4136-A9D9-D82F9A42403D}"/>
              </a:ext>
            </a:extLst>
          </p:cNvPr>
          <p:cNvSpPr/>
          <p:nvPr/>
        </p:nvSpPr>
        <p:spPr>
          <a:xfrm>
            <a:off x="1490521" y="4716720"/>
            <a:ext cx="2556000" cy="612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 </a:t>
            </a:r>
            <a:r>
              <a:rPr lang="en-US" sz="1300" b="1" dirty="0">
                <a:latin typeface="Arial" panose="020B0604020202020204" pitchFamily="34" charset="0"/>
                <a:cs typeface="Arial" panose="020B0604020202020204" pitchFamily="34" charset="0"/>
              </a:rPr>
              <a:t>Evaluation of overall residual security and privacy risk acceptability</a:t>
            </a:r>
          </a:p>
        </p:txBody>
      </p:sp>
      <p:sp>
        <p:nvSpPr>
          <p:cNvPr id="25" name="Rectangle 24">
            <a:extLst>
              <a:ext uri="{FF2B5EF4-FFF2-40B4-BE49-F238E27FC236}">
                <a16:creationId xmlns:a16="http://schemas.microsoft.com/office/drawing/2014/main" id="{0CA98F49-B5C9-4DED-90D2-53FC13BEDC1E}"/>
              </a:ext>
            </a:extLst>
          </p:cNvPr>
          <p:cNvSpPr/>
          <p:nvPr/>
        </p:nvSpPr>
        <p:spPr>
          <a:xfrm>
            <a:off x="1505164" y="5513541"/>
            <a:ext cx="2556000" cy="396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Security and privacy risk management report</a:t>
            </a:r>
          </a:p>
        </p:txBody>
      </p:sp>
      <p:sp>
        <p:nvSpPr>
          <p:cNvPr id="26" name="Rectangle 25">
            <a:extLst>
              <a:ext uri="{FF2B5EF4-FFF2-40B4-BE49-F238E27FC236}">
                <a16:creationId xmlns:a16="http://schemas.microsoft.com/office/drawing/2014/main" id="{33625798-1E7C-41D7-AF31-8C67A32B21C9}"/>
              </a:ext>
            </a:extLst>
          </p:cNvPr>
          <p:cNvSpPr/>
          <p:nvPr/>
        </p:nvSpPr>
        <p:spPr>
          <a:xfrm>
            <a:off x="1490521" y="6082386"/>
            <a:ext cx="2556000" cy="396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Production and postproduction information</a:t>
            </a:r>
          </a:p>
        </p:txBody>
      </p:sp>
      <p:sp>
        <p:nvSpPr>
          <p:cNvPr id="28" name="TextBox 27">
            <a:extLst>
              <a:ext uri="{FF2B5EF4-FFF2-40B4-BE49-F238E27FC236}">
                <a16:creationId xmlns:a16="http://schemas.microsoft.com/office/drawing/2014/main" id="{426274A7-77E8-47EE-A64E-9B6ADC06412D}"/>
              </a:ext>
            </a:extLst>
          </p:cNvPr>
          <p:cNvSpPr txBox="1"/>
          <p:nvPr/>
        </p:nvSpPr>
        <p:spPr>
          <a:xfrm rot="5400000" flipV="1">
            <a:off x="-340824" y="3890755"/>
            <a:ext cx="2622013" cy="253916"/>
          </a:xfrm>
          <a:prstGeom prst="rect">
            <a:avLst/>
          </a:prstGeom>
          <a:solidFill>
            <a:srgbClr val="BDD7EE"/>
          </a:solidFill>
          <a:ln>
            <a:solidFill>
              <a:srgbClr val="0271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050" b="1" dirty="0">
                <a:solidFill>
                  <a:schemeClr val="tx1"/>
                </a:solidFill>
                <a:latin typeface="Arial" panose="020B0604020202020204" pitchFamily="34" charset="0"/>
                <a:cs typeface="Arial" panose="020B0604020202020204" pitchFamily="34" charset="0"/>
              </a:rPr>
              <a:t>Security and privacy risk assessment</a:t>
            </a:r>
          </a:p>
        </p:txBody>
      </p:sp>
      <p:sp>
        <p:nvSpPr>
          <p:cNvPr id="29" name="Rectangle 28">
            <a:extLst>
              <a:ext uri="{FF2B5EF4-FFF2-40B4-BE49-F238E27FC236}">
                <a16:creationId xmlns:a16="http://schemas.microsoft.com/office/drawing/2014/main" id="{6C255B60-10E2-47ED-A6AD-8495F6B0421B}"/>
              </a:ext>
            </a:extLst>
          </p:cNvPr>
          <p:cNvSpPr/>
          <p:nvPr/>
        </p:nvSpPr>
        <p:spPr>
          <a:xfrm>
            <a:off x="6614088" y="2268363"/>
            <a:ext cx="2667526" cy="396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 </a:t>
            </a:r>
            <a:r>
              <a:rPr lang="en-US" sz="1300" b="1" dirty="0">
                <a:latin typeface="Arial" panose="020B0604020202020204" pitchFamily="34" charset="0"/>
                <a:cs typeface="Arial" panose="020B0604020202020204" pitchFamily="34" charset="0"/>
              </a:rPr>
              <a:t>Step 1</a:t>
            </a:r>
          </a:p>
          <a:p>
            <a:pPr algn="ctr"/>
            <a:r>
              <a:rPr lang="en-US" sz="1300" b="1" dirty="0">
                <a:latin typeface="Arial" panose="020B0604020202020204" pitchFamily="34" charset="0"/>
                <a:cs typeface="Arial" panose="020B0604020202020204" pitchFamily="34" charset="0"/>
              </a:rPr>
              <a:t>Contextual Knowledge</a:t>
            </a:r>
          </a:p>
        </p:txBody>
      </p:sp>
      <p:sp>
        <p:nvSpPr>
          <p:cNvPr id="30" name="Rectangle 29">
            <a:extLst>
              <a:ext uri="{FF2B5EF4-FFF2-40B4-BE49-F238E27FC236}">
                <a16:creationId xmlns:a16="http://schemas.microsoft.com/office/drawing/2014/main" id="{7DC79F9C-0E64-4347-AA0F-452A267BC005}"/>
              </a:ext>
            </a:extLst>
          </p:cNvPr>
          <p:cNvSpPr/>
          <p:nvPr/>
        </p:nvSpPr>
        <p:spPr>
          <a:xfrm>
            <a:off x="6639418" y="2743392"/>
            <a:ext cx="2667526" cy="432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Step 2</a:t>
            </a:r>
          </a:p>
          <a:p>
            <a:pPr algn="ctr"/>
            <a:r>
              <a:rPr lang="en-US" sz="1300" b="1" dirty="0">
                <a:solidFill>
                  <a:prstClr val="black"/>
                </a:solidFill>
                <a:latin typeface="Arial"/>
                <a:ea typeface="Calibri"/>
                <a:cs typeface="Times New Roman"/>
              </a:rPr>
              <a:t>System Decomposition</a:t>
            </a:r>
          </a:p>
        </p:txBody>
      </p:sp>
      <p:sp>
        <p:nvSpPr>
          <p:cNvPr id="31" name="Rectangle 30">
            <a:extLst>
              <a:ext uri="{FF2B5EF4-FFF2-40B4-BE49-F238E27FC236}">
                <a16:creationId xmlns:a16="http://schemas.microsoft.com/office/drawing/2014/main" id="{CBA2DC82-72A6-484F-88C8-4CCF8E292AE1}"/>
              </a:ext>
            </a:extLst>
          </p:cNvPr>
          <p:cNvSpPr/>
          <p:nvPr/>
        </p:nvSpPr>
        <p:spPr>
          <a:xfrm>
            <a:off x="6639418" y="3200599"/>
            <a:ext cx="2667526" cy="432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 </a:t>
            </a:r>
            <a:r>
              <a:rPr lang="en-US" sz="1300" b="1" dirty="0">
                <a:latin typeface="Arial" panose="020B0604020202020204" pitchFamily="34" charset="0"/>
                <a:cs typeface="Arial" panose="020B0604020202020204" pitchFamily="34" charset="0"/>
              </a:rPr>
              <a:t>Step 3</a:t>
            </a:r>
          </a:p>
          <a:p>
            <a:pPr algn="ctr"/>
            <a:r>
              <a:rPr lang="en-US" sz="1300" b="1" dirty="0">
                <a:latin typeface="Arial" panose="020B0604020202020204" pitchFamily="34" charset="0"/>
                <a:cs typeface="Arial" panose="020B0604020202020204" pitchFamily="34" charset="0"/>
              </a:rPr>
              <a:t>Threat Identification</a:t>
            </a:r>
          </a:p>
        </p:txBody>
      </p:sp>
      <p:sp>
        <p:nvSpPr>
          <p:cNvPr id="32" name="Rectangle 31">
            <a:extLst>
              <a:ext uri="{FF2B5EF4-FFF2-40B4-BE49-F238E27FC236}">
                <a16:creationId xmlns:a16="http://schemas.microsoft.com/office/drawing/2014/main" id="{F597B829-15E5-4A58-89BB-69AD57D6C949}"/>
              </a:ext>
            </a:extLst>
          </p:cNvPr>
          <p:cNvSpPr/>
          <p:nvPr/>
        </p:nvSpPr>
        <p:spPr>
          <a:xfrm>
            <a:off x="6639418" y="3671676"/>
            <a:ext cx="4103887" cy="432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Step 4</a:t>
            </a:r>
          </a:p>
          <a:p>
            <a:pPr algn="ctr"/>
            <a:r>
              <a:rPr lang="en-US" sz="1300" b="1" dirty="0">
                <a:solidFill>
                  <a:prstClr val="black"/>
                </a:solidFill>
                <a:latin typeface="Arial"/>
                <a:ea typeface="Calibri"/>
                <a:cs typeface="Times New Roman"/>
              </a:rPr>
              <a:t>Analyse the Threats and Prioritisation</a:t>
            </a:r>
          </a:p>
        </p:txBody>
      </p:sp>
      <p:sp>
        <p:nvSpPr>
          <p:cNvPr id="33" name="Rectangle 32">
            <a:extLst>
              <a:ext uri="{FF2B5EF4-FFF2-40B4-BE49-F238E27FC236}">
                <a16:creationId xmlns:a16="http://schemas.microsoft.com/office/drawing/2014/main" id="{71F4F606-5107-41C2-A032-568AADCB1BC9}"/>
              </a:ext>
            </a:extLst>
          </p:cNvPr>
          <p:cNvSpPr/>
          <p:nvPr/>
        </p:nvSpPr>
        <p:spPr>
          <a:xfrm>
            <a:off x="6639418" y="4190035"/>
            <a:ext cx="4860000" cy="504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 </a:t>
            </a:r>
            <a:r>
              <a:rPr lang="en-US" sz="1300" b="1" dirty="0">
                <a:latin typeface="Arial" panose="020B0604020202020204" pitchFamily="34" charset="0"/>
                <a:cs typeface="Arial" panose="020B0604020202020204" pitchFamily="34" charset="0"/>
              </a:rPr>
              <a:t>Step 5</a:t>
            </a:r>
          </a:p>
          <a:p>
            <a:pPr algn="ctr"/>
            <a:r>
              <a:rPr lang="en-US" sz="1300" b="1" dirty="0">
                <a:latin typeface="Arial" panose="020B0604020202020204" pitchFamily="34" charset="0"/>
                <a:cs typeface="Arial" panose="020B0604020202020204" pitchFamily="34" charset="0"/>
              </a:rPr>
              <a:t>Determine Framework Properties against Identified Threats</a:t>
            </a:r>
          </a:p>
        </p:txBody>
      </p:sp>
      <p:sp>
        <p:nvSpPr>
          <p:cNvPr id="34" name="Rectangle 33">
            <a:extLst>
              <a:ext uri="{FF2B5EF4-FFF2-40B4-BE49-F238E27FC236}">
                <a16:creationId xmlns:a16="http://schemas.microsoft.com/office/drawing/2014/main" id="{2D7385A4-211C-44B5-AE29-16E28B852E7C}"/>
              </a:ext>
            </a:extLst>
          </p:cNvPr>
          <p:cNvSpPr/>
          <p:nvPr/>
        </p:nvSpPr>
        <p:spPr>
          <a:xfrm>
            <a:off x="6614085" y="4797762"/>
            <a:ext cx="4860000" cy="504000"/>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Step 6</a:t>
            </a:r>
          </a:p>
          <a:p>
            <a:pPr algn="ctr"/>
            <a:r>
              <a:rPr lang="en-US" sz="1300" b="1" dirty="0">
                <a:solidFill>
                  <a:prstClr val="black"/>
                </a:solidFill>
                <a:latin typeface="Arial"/>
                <a:ea typeface="Calibri"/>
                <a:cs typeface="Times New Roman"/>
              </a:rPr>
              <a:t>Selection of Controls to Mitigate Threats </a:t>
            </a:r>
          </a:p>
        </p:txBody>
      </p:sp>
      <p:sp>
        <p:nvSpPr>
          <p:cNvPr id="35" name="Rectangle 34">
            <a:extLst>
              <a:ext uri="{FF2B5EF4-FFF2-40B4-BE49-F238E27FC236}">
                <a16:creationId xmlns:a16="http://schemas.microsoft.com/office/drawing/2014/main" id="{27BA0F39-5043-4FA3-A981-8D4F612F7A49}"/>
              </a:ext>
            </a:extLst>
          </p:cNvPr>
          <p:cNvSpPr/>
          <p:nvPr/>
        </p:nvSpPr>
        <p:spPr>
          <a:xfrm>
            <a:off x="6614085" y="5600274"/>
            <a:ext cx="4860000" cy="830612"/>
          </a:xfrm>
          <a:prstGeom prst="rect">
            <a:avLst/>
          </a:prstGeom>
          <a:solidFill>
            <a:srgbClr val="EAEFF7"/>
          </a:solidFill>
          <a:ln w="22225" cap="flat" cmpd="sng" algn="ctr">
            <a:solidFill>
              <a:srgbClr val="00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300" b="1" dirty="0">
                <a:solidFill>
                  <a:prstClr val="black"/>
                </a:solidFill>
                <a:latin typeface="Arial"/>
                <a:ea typeface="Calibri"/>
                <a:cs typeface="Times New Roman"/>
              </a:rPr>
              <a:t>Data Protection Impact Assessment</a:t>
            </a:r>
          </a:p>
          <a:p>
            <a:pPr algn="ctr"/>
            <a:r>
              <a:rPr lang="en-US" sz="1300" b="1" dirty="0">
                <a:solidFill>
                  <a:prstClr val="black"/>
                </a:solidFill>
                <a:latin typeface="Arial"/>
                <a:ea typeface="Calibri"/>
                <a:cs typeface="Times New Roman"/>
              </a:rPr>
              <a:t>(DPIA) to assist in compliance with Data Protection Principles of the General Data Protection Regulation (GDPR)</a:t>
            </a:r>
          </a:p>
        </p:txBody>
      </p:sp>
      <p:sp>
        <p:nvSpPr>
          <p:cNvPr id="36" name="TextBox 35">
            <a:extLst>
              <a:ext uri="{FF2B5EF4-FFF2-40B4-BE49-F238E27FC236}">
                <a16:creationId xmlns:a16="http://schemas.microsoft.com/office/drawing/2014/main" id="{93572A48-CE1B-4474-BD35-0009B10561A2}"/>
              </a:ext>
            </a:extLst>
          </p:cNvPr>
          <p:cNvSpPr txBox="1"/>
          <p:nvPr/>
        </p:nvSpPr>
        <p:spPr>
          <a:xfrm rot="16200000" flipH="1" flipV="1">
            <a:off x="-1473153" y="4349458"/>
            <a:ext cx="3533654" cy="307777"/>
          </a:xfrm>
          <a:prstGeom prst="rect">
            <a:avLst/>
          </a:prstGeom>
          <a:solidFill>
            <a:srgbClr val="BDD7EE"/>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400" b="1" dirty="0">
                <a:solidFill>
                  <a:schemeClr val="tx1"/>
                </a:solidFill>
                <a:latin typeface="Arial" panose="020B0604020202020204" pitchFamily="34" charset="0"/>
                <a:cs typeface="Arial" panose="020B0604020202020204" pitchFamily="34" charset="0"/>
              </a:rPr>
              <a:t>Security and privacy risk management</a:t>
            </a:r>
          </a:p>
        </p:txBody>
      </p:sp>
      <p:sp>
        <p:nvSpPr>
          <p:cNvPr id="37" name="Right Brace 36">
            <a:extLst>
              <a:ext uri="{FF2B5EF4-FFF2-40B4-BE49-F238E27FC236}">
                <a16:creationId xmlns:a16="http://schemas.microsoft.com/office/drawing/2014/main" id="{933D2675-A7AD-4583-80ED-E1BC220B9701}"/>
              </a:ext>
            </a:extLst>
          </p:cNvPr>
          <p:cNvSpPr/>
          <p:nvPr/>
        </p:nvSpPr>
        <p:spPr>
          <a:xfrm flipH="1">
            <a:off x="459824" y="2657751"/>
            <a:ext cx="364395" cy="3744000"/>
          </a:xfrm>
          <a:prstGeom prst="rightBrace">
            <a:avLst>
              <a:gd name="adj1" fmla="val 11431"/>
              <a:gd name="adj2" fmla="val 50000"/>
            </a:avLst>
          </a:prstGeom>
          <a:ln w="25400">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E25BAC82-DD45-4A08-8F85-61098E3AFC2C}"/>
              </a:ext>
            </a:extLst>
          </p:cNvPr>
          <p:cNvSpPr/>
          <p:nvPr/>
        </p:nvSpPr>
        <p:spPr>
          <a:xfrm>
            <a:off x="4757096" y="3213242"/>
            <a:ext cx="1179867" cy="425562"/>
          </a:xfrm>
          <a:prstGeom prst="rect">
            <a:avLst/>
          </a:prstGeom>
          <a:solidFill>
            <a:srgbClr val="EAEFF7"/>
          </a:solidFill>
          <a:ln w="22225" cap="flat" cmpd="sng" algn="ctr">
            <a:solidFill>
              <a:srgbClr val="01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prstClr val="black"/>
                </a:solidFill>
                <a:latin typeface="Arial"/>
                <a:ea typeface="Calibri"/>
                <a:cs typeface="Times New Roman"/>
              </a:rPr>
              <a:t>Threat Modeling</a:t>
            </a:r>
          </a:p>
        </p:txBody>
      </p:sp>
      <p:sp>
        <p:nvSpPr>
          <p:cNvPr id="39" name="Right Brace 38">
            <a:extLst>
              <a:ext uri="{FF2B5EF4-FFF2-40B4-BE49-F238E27FC236}">
                <a16:creationId xmlns:a16="http://schemas.microsoft.com/office/drawing/2014/main" id="{36D0315E-2A13-4648-A1C5-E827B751E83D}"/>
              </a:ext>
            </a:extLst>
          </p:cNvPr>
          <p:cNvSpPr/>
          <p:nvPr/>
        </p:nvSpPr>
        <p:spPr>
          <a:xfrm rot="10800000" flipH="1" flipV="1">
            <a:off x="4158047" y="2999099"/>
            <a:ext cx="283426" cy="824324"/>
          </a:xfrm>
          <a:prstGeom prst="rightBrace">
            <a:avLst/>
          </a:prstGeom>
          <a:ln w="38100">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cxnSp>
        <p:nvCxnSpPr>
          <p:cNvPr id="40" name="Straight Arrow Connector 39">
            <a:extLst>
              <a:ext uri="{FF2B5EF4-FFF2-40B4-BE49-F238E27FC236}">
                <a16:creationId xmlns:a16="http://schemas.microsoft.com/office/drawing/2014/main" id="{F390B49D-5EB8-4495-81B8-3FCC0840ED70}"/>
              </a:ext>
            </a:extLst>
          </p:cNvPr>
          <p:cNvCxnSpPr>
            <a:cxnSpLocks/>
          </p:cNvCxnSpPr>
          <p:nvPr/>
        </p:nvCxnSpPr>
        <p:spPr>
          <a:xfrm flipV="1">
            <a:off x="4234610" y="2490832"/>
            <a:ext cx="2000645" cy="6145"/>
          </a:xfrm>
          <a:prstGeom prst="straightConnector1">
            <a:avLst/>
          </a:prstGeom>
          <a:ln w="38100">
            <a:solidFill>
              <a:srgbClr val="0070C0"/>
            </a:solidFill>
            <a:tailEnd type="triangle"/>
          </a:ln>
        </p:spPr>
        <p:style>
          <a:lnRef idx="3">
            <a:schemeClr val="accent1"/>
          </a:lnRef>
          <a:fillRef idx="0">
            <a:schemeClr val="accent1"/>
          </a:fillRef>
          <a:effectRef idx="2">
            <a:schemeClr val="accent1"/>
          </a:effectRef>
          <a:fontRef idx="minor">
            <a:schemeClr val="tx1"/>
          </a:fontRef>
        </p:style>
      </p:cxnSp>
      <p:sp>
        <p:nvSpPr>
          <p:cNvPr id="41" name="Right Brace 40">
            <a:extLst>
              <a:ext uri="{FF2B5EF4-FFF2-40B4-BE49-F238E27FC236}">
                <a16:creationId xmlns:a16="http://schemas.microsoft.com/office/drawing/2014/main" id="{665352EB-86F8-4BFF-9BA3-EE8E4707EEEE}"/>
              </a:ext>
            </a:extLst>
          </p:cNvPr>
          <p:cNvSpPr/>
          <p:nvPr/>
        </p:nvSpPr>
        <p:spPr>
          <a:xfrm rot="10800000" flipV="1">
            <a:off x="6192104" y="2835866"/>
            <a:ext cx="421982" cy="1127205"/>
          </a:xfrm>
          <a:prstGeom prst="rightBrace">
            <a:avLst/>
          </a:prstGeom>
          <a:ln w="38100">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sp>
        <p:nvSpPr>
          <p:cNvPr id="42" name="Right Brace 41">
            <a:extLst>
              <a:ext uri="{FF2B5EF4-FFF2-40B4-BE49-F238E27FC236}">
                <a16:creationId xmlns:a16="http://schemas.microsoft.com/office/drawing/2014/main" id="{10F5F48A-4550-45FA-A668-CFE809C951E2}"/>
              </a:ext>
            </a:extLst>
          </p:cNvPr>
          <p:cNvSpPr/>
          <p:nvPr/>
        </p:nvSpPr>
        <p:spPr>
          <a:xfrm rot="10800000" flipH="1" flipV="1">
            <a:off x="4158047" y="4309085"/>
            <a:ext cx="323710" cy="764743"/>
          </a:xfrm>
          <a:prstGeom prst="rightBrace">
            <a:avLst/>
          </a:prstGeom>
          <a:ln w="38100">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C8A5E627-3464-4DD9-81D5-5D887F7DEE15}"/>
              </a:ext>
            </a:extLst>
          </p:cNvPr>
          <p:cNvSpPr/>
          <p:nvPr/>
        </p:nvSpPr>
        <p:spPr>
          <a:xfrm>
            <a:off x="4785756" y="4290430"/>
            <a:ext cx="1151991" cy="783398"/>
          </a:xfrm>
          <a:prstGeom prst="rect">
            <a:avLst/>
          </a:prstGeom>
          <a:solidFill>
            <a:srgbClr val="EAEFF7"/>
          </a:solidFill>
          <a:ln w="22225" cap="flat" cmpd="sng" algn="ctr">
            <a:solidFill>
              <a:srgbClr val="0170C0"/>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100" b="1" dirty="0">
                <a:solidFill>
                  <a:prstClr val="black"/>
                </a:solidFill>
                <a:latin typeface="Arial"/>
                <a:ea typeface="Calibri"/>
                <a:cs typeface="Times New Roman"/>
              </a:rPr>
              <a:t>Data Flow Security and Privacy Controls </a:t>
            </a:r>
          </a:p>
        </p:txBody>
      </p:sp>
      <p:sp>
        <p:nvSpPr>
          <p:cNvPr id="44" name="Right Brace 43">
            <a:extLst>
              <a:ext uri="{FF2B5EF4-FFF2-40B4-BE49-F238E27FC236}">
                <a16:creationId xmlns:a16="http://schemas.microsoft.com/office/drawing/2014/main" id="{0CAF4BCB-7F44-40B9-9CF7-E8BB6BB4C3EE}"/>
              </a:ext>
            </a:extLst>
          </p:cNvPr>
          <p:cNvSpPr/>
          <p:nvPr/>
        </p:nvSpPr>
        <p:spPr>
          <a:xfrm rot="10800000" flipV="1">
            <a:off x="6241240" y="4309084"/>
            <a:ext cx="323710" cy="746091"/>
          </a:xfrm>
          <a:prstGeom prst="rightBrace">
            <a:avLst/>
          </a:prstGeom>
          <a:ln w="38100">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cxnSp>
        <p:nvCxnSpPr>
          <p:cNvPr id="8" name="Straight Arrow Connector 7">
            <a:extLst>
              <a:ext uri="{FF2B5EF4-FFF2-40B4-BE49-F238E27FC236}">
                <a16:creationId xmlns:a16="http://schemas.microsoft.com/office/drawing/2014/main" id="{7CAE22CE-6BDF-4A3A-BF9E-47B7141CC952}"/>
              </a:ext>
            </a:extLst>
          </p:cNvPr>
          <p:cNvCxnSpPr>
            <a:cxnSpLocks/>
            <a:stCxn id="20" idx="2"/>
            <a:endCxn id="21" idx="0"/>
          </p:cNvCxnSpPr>
          <p:nvPr/>
        </p:nvCxnSpPr>
        <p:spPr>
          <a:xfrm>
            <a:off x="2768521" y="2669888"/>
            <a:ext cx="0" cy="2248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38DC0BD1-50D4-4073-81DA-887B52A561A0}"/>
              </a:ext>
            </a:extLst>
          </p:cNvPr>
          <p:cNvCxnSpPr>
            <a:cxnSpLocks/>
            <a:endCxn id="22" idx="0"/>
          </p:cNvCxnSpPr>
          <p:nvPr/>
        </p:nvCxnSpPr>
        <p:spPr>
          <a:xfrm flipH="1">
            <a:off x="2769329" y="3281154"/>
            <a:ext cx="3656" cy="23334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4FFE930C-9229-468C-AC0B-D4546B85FD1E}"/>
              </a:ext>
            </a:extLst>
          </p:cNvPr>
          <p:cNvCxnSpPr>
            <a:cxnSpLocks/>
            <a:stCxn id="22" idx="2"/>
            <a:endCxn id="23" idx="0"/>
          </p:cNvCxnSpPr>
          <p:nvPr/>
        </p:nvCxnSpPr>
        <p:spPr>
          <a:xfrm flipH="1">
            <a:off x="2768520" y="3910498"/>
            <a:ext cx="809" cy="2755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FA98B02E-E4C6-442C-B1AD-E74827256C74}"/>
              </a:ext>
            </a:extLst>
          </p:cNvPr>
          <p:cNvCxnSpPr>
            <a:cxnSpLocks/>
          </p:cNvCxnSpPr>
          <p:nvPr/>
        </p:nvCxnSpPr>
        <p:spPr>
          <a:xfrm flipH="1">
            <a:off x="2764342" y="4568582"/>
            <a:ext cx="808" cy="144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460E8245-1C8E-4B78-9270-1086F1E49096}"/>
              </a:ext>
            </a:extLst>
          </p:cNvPr>
          <p:cNvCxnSpPr>
            <a:cxnSpLocks/>
            <a:stCxn id="24" idx="2"/>
            <a:endCxn id="25" idx="0"/>
          </p:cNvCxnSpPr>
          <p:nvPr/>
        </p:nvCxnSpPr>
        <p:spPr>
          <a:xfrm>
            <a:off x="2768521" y="5328720"/>
            <a:ext cx="14643" cy="1848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2916C606-2495-4B05-938E-3A7E308CE458}"/>
              </a:ext>
            </a:extLst>
          </p:cNvPr>
          <p:cNvCxnSpPr>
            <a:cxnSpLocks/>
          </p:cNvCxnSpPr>
          <p:nvPr/>
        </p:nvCxnSpPr>
        <p:spPr>
          <a:xfrm flipH="1">
            <a:off x="2762726" y="5909798"/>
            <a:ext cx="808" cy="1800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Right Brace 14">
            <a:extLst>
              <a:ext uri="{FF2B5EF4-FFF2-40B4-BE49-F238E27FC236}">
                <a16:creationId xmlns:a16="http://schemas.microsoft.com/office/drawing/2014/main" id="{3275B6FE-B6EE-4104-B1CC-02A4E8B9BC0F}"/>
              </a:ext>
            </a:extLst>
          </p:cNvPr>
          <p:cNvSpPr/>
          <p:nvPr/>
        </p:nvSpPr>
        <p:spPr>
          <a:xfrm rot="10800000" flipH="1" flipV="1">
            <a:off x="4081494" y="5659589"/>
            <a:ext cx="2365007" cy="693541"/>
          </a:xfrm>
          <a:prstGeom prst="rightBrace">
            <a:avLst>
              <a:gd name="adj1" fmla="val 8333"/>
              <a:gd name="adj2" fmla="val 48539"/>
            </a:avLst>
          </a:prstGeom>
          <a:ln w="38100">
            <a:solidFill>
              <a:srgbClr val="0070C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B79D62DE-8C04-4837-8F0F-DAE0EC143E55}"/>
              </a:ext>
            </a:extLst>
          </p:cNvPr>
          <p:cNvSpPr/>
          <p:nvPr/>
        </p:nvSpPr>
        <p:spPr>
          <a:xfrm>
            <a:off x="1107397" y="1738918"/>
            <a:ext cx="3334408" cy="468000"/>
          </a:xfrm>
          <a:prstGeom prst="rect">
            <a:avLst/>
          </a:prstGeom>
          <a:solidFill>
            <a:srgbClr val="0070C0"/>
          </a:solidFill>
          <a:ln w="22225" cap="flat" cmpd="sng" algn="ctr">
            <a:solidFill>
              <a:schemeClr val="bg2">
                <a:lumMod val="50000"/>
              </a:schemeClr>
            </a:solidFill>
            <a:prstDash val="solid"/>
          </a:ln>
          <a:effectLst>
            <a:outerShdw blurRad="50800" dist="38100" dir="2700000" algn="tl" rotWithShape="0">
              <a:prstClr val="black">
                <a:alpha val="40000"/>
              </a:prst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Arial"/>
                <a:ea typeface="Calibri"/>
                <a:cs typeface="Times New Roman"/>
              </a:rPr>
              <a:t> </a:t>
            </a:r>
            <a:r>
              <a:rPr lang="en-US" sz="1400" b="1" dirty="0">
                <a:solidFill>
                  <a:schemeClr val="bg1"/>
                </a:solidFill>
                <a:latin typeface="Arial" panose="020B0604020202020204" pitchFamily="34" charset="0"/>
                <a:cs typeface="Arial" panose="020B0604020202020204" pitchFamily="34" charset="0"/>
              </a:rPr>
              <a:t>AAMI TIR57 Recommended Security Risk Process</a:t>
            </a:r>
          </a:p>
        </p:txBody>
      </p:sp>
      <p:cxnSp>
        <p:nvCxnSpPr>
          <p:cNvPr id="57" name="Connector: Elbow 56">
            <a:extLst>
              <a:ext uri="{FF2B5EF4-FFF2-40B4-BE49-F238E27FC236}">
                <a16:creationId xmlns:a16="http://schemas.microsoft.com/office/drawing/2014/main" id="{657FDB1A-12B8-42BC-A0B1-A85825292B06}"/>
              </a:ext>
            </a:extLst>
          </p:cNvPr>
          <p:cNvCxnSpPr>
            <a:cxnSpLocks/>
            <a:stCxn id="35" idx="3"/>
            <a:endCxn id="29" idx="3"/>
          </p:cNvCxnSpPr>
          <p:nvPr/>
        </p:nvCxnSpPr>
        <p:spPr>
          <a:xfrm flipH="1" flipV="1">
            <a:off x="9281614" y="2466363"/>
            <a:ext cx="2192471" cy="3549217"/>
          </a:xfrm>
          <a:prstGeom prst="bentConnector3">
            <a:avLst>
              <a:gd name="adj1" fmla="val -23426"/>
            </a:avLst>
          </a:prstGeom>
          <a:ln w="762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249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63498911-AABE-45C5-9B2A-692CC21EE267}"/>
              </a:ext>
            </a:extLst>
          </p:cNvPr>
          <p:cNvSpPr>
            <a:spLocks noGrp="1"/>
          </p:cNvSpPr>
          <p:nvPr>
            <p:ph type="ftr" sz="quarter" idx="11"/>
          </p:nvPr>
        </p:nvSpPr>
        <p:spPr>
          <a:xfrm>
            <a:off x="8965581" y="6548831"/>
            <a:ext cx="1849240" cy="300927"/>
          </a:xfrm>
        </p:spPr>
        <p:txBody>
          <a:bodyPr/>
          <a:lstStyle/>
          <a:p>
            <a:r>
              <a:rPr lang="en-IE">
                <a:solidFill>
                  <a:prstClr val="white"/>
                </a:solidFill>
              </a:rPr>
              <a:t>©  Lero 2021</a:t>
            </a:r>
            <a:endParaRPr lang="en-IE" dirty="0">
              <a:solidFill>
                <a:prstClr val="white"/>
              </a:solidFill>
            </a:endParaRPr>
          </a:p>
        </p:txBody>
      </p:sp>
      <p:sp>
        <p:nvSpPr>
          <p:cNvPr id="6" name="Slide Number Placeholder 4">
            <a:extLst>
              <a:ext uri="{FF2B5EF4-FFF2-40B4-BE49-F238E27FC236}">
                <a16:creationId xmlns:a16="http://schemas.microsoft.com/office/drawing/2014/main" id="{232E6DBC-D255-4DB4-9254-B9C287386A8D}"/>
              </a:ext>
            </a:extLst>
          </p:cNvPr>
          <p:cNvSpPr>
            <a:spLocks noGrp="1"/>
          </p:cNvSpPr>
          <p:nvPr>
            <p:ph type="sldNum" sz="quarter" idx="12"/>
          </p:nvPr>
        </p:nvSpPr>
        <p:spPr>
          <a:xfrm>
            <a:off x="11353801" y="6558770"/>
            <a:ext cx="639335" cy="300927"/>
          </a:xfrm>
        </p:spPr>
        <p:txBody>
          <a:bodyPr/>
          <a:lstStyle/>
          <a:p>
            <a:fld id="{DAEF6BBF-B8DA-4937-AA98-3BED2A28CAB8}" type="slidenum">
              <a:rPr lang="en-IE" smtClean="0">
                <a:solidFill>
                  <a:prstClr val="white"/>
                </a:solidFill>
              </a:rPr>
              <a:pPr/>
              <a:t>4</a:t>
            </a:fld>
            <a:endParaRPr lang="en-IE">
              <a:solidFill>
                <a:prstClr val="white"/>
              </a:solidFill>
            </a:endParaRPr>
          </a:p>
        </p:txBody>
      </p:sp>
      <p:grpSp>
        <p:nvGrpSpPr>
          <p:cNvPr id="7" name="Group 6">
            <a:extLst>
              <a:ext uri="{FF2B5EF4-FFF2-40B4-BE49-F238E27FC236}">
                <a16:creationId xmlns:a16="http://schemas.microsoft.com/office/drawing/2014/main" id="{C85A3238-F6D7-4F22-8970-6B64218955D2}"/>
              </a:ext>
            </a:extLst>
          </p:cNvPr>
          <p:cNvGrpSpPr/>
          <p:nvPr/>
        </p:nvGrpSpPr>
        <p:grpSpPr>
          <a:xfrm>
            <a:off x="365142" y="1000598"/>
            <a:ext cx="3600177" cy="5315040"/>
            <a:chOff x="5382" y="1000598"/>
            <a:chExt cx="3600177" cy="5315040"/>
          </a:xfrm>
        </p:grpSpPr>
        <p:sp>
          <p:nvSpPr>
            <p:cNvPr id="8" name="Rectangle 7">
              <a:extLst>
                <a:ext uri="{FF2B5EF4-FFF2-40B4-BE49-F238E27FC236}">
                  <a16:creationId xmlns:a16="http://schemas.microsoft.com/office/drawing/2014/main" id="{64AB8FCE-ED2F-403C-8624-43E912F6CAF8}"/>
                </a:ext>
              </a:extLst>
            </p:cNvPr>
            <p:cNvSpPr/>
            <p:nvPr/>
          </p:nvSpPr>
          <p:spPr>
            <a:xfrm flipH="1">
              <a:off x="749982" y="2376278"/>
              <a:ext cx="2160000" cy="1188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Framework</a:t>
              </a:r>
            </a:p>
            <a:p>
              <a:pPr algn="ctr"/>
              <a:r>
                <a:rPr lang="en-US" b="1" dirty="0">
                  <a:solidFill>
                    <a:srgbClr val="004A8D"/>
                  </a:solidFill>
                </a:rPr>
                <a:t>Properties</a:t>
              </a:r>
              <a:endParaRPr lang="en-IE" b="1" dirty="0">
                <a:solidFill>
                  <a:srgbClr val="004A8D"/>
                </a:solidFill>
              </a:endParaRPr>
            </a:p>
          </p:txBody>
        </p:sp>
        <p:sp>
          <p:nvSpPr>
            <p:cNvPr id="9" name="Arc 8">
              <a:extLst>
                <a:ext uri="{FF2B5EF4-FFF2-40B4-BE49-F238E27FC236}">
                  <a16:creationId xmlns:a16="http://schemas.microsoft.com/office/drawing/2014/main" id="{40E1DE38-60EB-4931-B451-5DAAA76843F5}"/>
                </a:ext>
              </a:extLst>
            </p:cNvPr>
            <p:cNvSpPr/>
            <p:nvPr/>
          </p:nvSpPr>
          <p:spPr>
            <a:xfrm rot="20133081" flipH="1">
              <a:off x="32236" y="1233242"/>
              <a:ext cx="1916376" cy="1501902"/>
            </a:xfrm>
            <a:prstGeom prst="arc">
              <a:avLst>
                <a:gd name="adj1" fmla="val 16200000"/>
                <a:gd name="adj2" fmla="val 2895090"/>
              </a:avLst>
            </a:prstGeom>
            <a:ln w="5715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004A8D"/>
                </a:solidFill>
              </a:endParaRPr>
            </a:p>
          </p:txBody>
        </p:sp>
        <p:sp>
          <p:nvSpPr>
            <p:cNvPr id="10" name="Rectangle 9">
              <a:extLst>
                <a:ext uri="{FF2B5EF4-FFF2-40B4-BE49-F238E27FC236}">
                  <a16:creationId xmlns:a16="http://schemas.microsoft.com/office/drawing/2014/main" id="{B262A30C-DFF7-43F0-BCDC-0BAF6A971B22}"/>
                </a:ext>
              </a:extLst>
            </p:cNvPr>
            <p:cNvSpPr/>
            <p:nvPr/>
          </p:nvSpPr>
          <p:spPr>
            <a:xfrm flipH="1">
              <a:off x="749982" y="3751958"/>
              <a:ext cx="2160000" cy="1188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Framework</a:t>
              </a:r>
            </a:p>
            <a:p>
              <a:pPr algn="ctr"/>
              <a:r>
                <a:rPr lang="en-US" b="1" dirty="0">
                  <a:solidFill>
                    <a:srgbClr val="004A8D"/>
                  </a:solidFill>
                </a:rPr>
                <a:t>Threat Modeling</a:t>
              </a:r>
              <a:endParaRPr lang="en-IE" b="1" dirty="0">
                <a:solidFill>
                  <a:srgbClr val="004A8D"/>
                </a:solidFill>
              </a:endParaRPr>
            </a:p>
          </p:txBody>
        </p:sp>
        <p:sp>
          <p:nvSpPr>
            <p:cNvPr id="11" name="Rectangle 10">
              <a:extLst>
                <a:ext uri="{FF2B5EF4-FFF2-40B4-BE49-F238E27FC236}">
                  <a16:creationId xmlns:a16="http://schemas.microsoft.com/office/drawing/2014/main" id="{77632165-542B-4508-836B-AD9067DDC241}"/>
                </a:ext>
              </a:extLst>
            </p:cNvPr>
            <p:cNvSpPr/>
            <p:nvPr/>
          </p:nvSpPr>
          <p:spPr>
            <a:xfrm flipH="1">
              <a:off x="749982" y="5127638"/>
              <a:ext cx="2160000" cy="1188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Data Flow Security and Privacy Controls</a:t>
              </a:r>
            </a:p>
            <a:p>
              <a:pPr algn="ctr"/>
              <a:r>
                <a:rPr lang="en-US" b="1" dirty="0">
                  <a:solidFill>
                    <a:srgbClr val="004A8D"/>
                  </a:solidFill>
                </a:rPr>
                <a:t>(DFSPCs)</a:t>
              </a:r>
              <a:endParaRPr lang="en-IE" b="1" dirty="0">
                <a:solidFill>
                  <a:srgbClr val="004A8D"/>
                </a:solidFill>
              </a:endParaRPr>
            </a:p>
          </p:txBody>
        </p:sp>
        <p:sp>
          <p:nvSpPr>
            <p:cNvPr id="12" name="Rectangle 11">
              <a:extLst>
                <a:ext uri="{FF2B5EF4-FFF2-40B4-BE49-F238E27FC236}">
                  <a16:creationId xmlns:a16="http://schemas.microsoft.com/office/drawing/2014/main" id="{5FBDF60A-B836-4BEF-B154-78B2B288380B}"/>
                </a:ext>
              </a:extLst>
            </p:cNvPr>
            <p:cNvSpPr/>
            <p:nvPr/>
          </p:nvSpPr>
          <p:spPr>
            <a:xfrm flipH="1">
              <a:off x="714200" y="1000598"/>
              <a:ext cx="2160000" cy="1188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Data Protection Principles</a:t>
              </a:r>
              <a:endParaRPr lang="en-IE" b="1" dirty="0">
                <a:solidFill>
                  <a:srgbClr val="004A8D"/>
                </a:solidFill>
              </a:endParaRPr>
            </a:p>
          </p:txBody>
        </p:sp>
        <p:sp>
          <p:nvSpPr>
            <p:cNvPr id="13" name="Arc 12">
              <a:extLst>
                <a:ext uri="{FF2B5EF4-FFF2-40B4-BE49-F238E27FC236}">
                  <a16:creationId xmlns:a16="http://schemas.microsoft.com/office/drawing/2014/main" id="{624CEFE6-5A04-4D59-A3D5-B51D743842E1}"/>
                </a:ext>
              </a:extLst>
            </p:cNvPr>
            <p:cNvSpPr/>
            <p:nvPr/>
          </p:nvSpPr>
          <p:spPr>
            <a:xfrm rot="9355008" flipH="1">
              <a:off x="1689183" y="1387472"/>
              <a:ext cx="1916376" cy="1501902"/>
            </a:xfrm>
            <a:prstGeom prst="arc">
              <a:avLst>
                <a:gd name="adj1" fmla="val 16200000"/>
                <a:gd name="adj2" fmla="val 2895090"/>
              </a:avLst>
            </a:prstGeom>
            <a:ln w="5715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004A8D"/>
                </a:solidFill>
              </a:endParaRPr>
            </a:p>
          </p:txBody>
        </p:sp>
        <p:sp>
          <p:nvSpPr>
            <p:cNvPr id="14" name="Arc 13">
              <a:extLst>
                <a:ext uri="{FF2B5EF4-FFF2-40B4-BE49-F238E27FC236}">
                  <a16:creationId xmlns:a16="http://schemas.microsoft.com/office/drawing/2014/main" id="{26D1CA68-E6D1-47FD-92CE-F9D661E40CE8}"/>
                </a:ext>
              </a:extLst>
            </p:cNvPr>
            <p:cNvSpPr/>
            <p:nvPr/>
          </p:nvSpPr>
          <p:spPr>
            <a:xfrm rot="9355008" flipH="1">
              <a:off x="1822265" y="3179963"/>
              <a:ext cx="1745384" cy="1332195"/>
            </a:xfrm>
            <a:prstGeom prst="arc">
              <a:avLst>
                <a:gd name="adj1" fmla="val 16200000"/>
                <a:gd name="adj2" fmla="val 2895090"/>
              </a:avLst>
            </a:prstGeom>
            <a:ln w="5715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004A8D"/>
                </a:solidFill>
              </a:endParaRPr>
            </a:p>
          </p:txBody>
        </p:sp>
        <p:sp>
          <p:nvSpPr>
            <p:cNvPr id="15" name="Arc 14">
              <a:extLst>
                <a:ext uri="{FF2B5EF4-FFF2-40B4-BE49-F238E27FC236}">
                  <a16:creationId xmlns:a16="http://schemas.microsoft.com/office/drawing/2014/main" id="{9F2D7DAD-E3A4-48BE-91B0-123F4DD4DA4D}"/>
                </a:ext>
              </a:extLst>
            </p:cNvPr>
            <p:cNvSpPr/>
            <p:nvPr/>
          </p:nvSpPr>
          <p:spPr>
            <a:xfrm rot="20133081" flipH="1">
              <a:off x="5382" y="3032591"/>
              <a:ext cx="1902966" cy="1301360"/>
            </a:xfrm>
            <a:prstGeom prst="arc">
              <a:avLst>
                <a:gd name="adj1" fmla="val 16200000"/>
                <a:gd name="adj2" fmla="val 2895090"/>
              </a:avLst>
            </a:prstGeom>
            <a:ln w="5715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004A8D"/>
                </a:solidFill>
              </a:endParaRPr>
            </a:p>
          </p:txBody>
        </p:sp>
        <p:sp>
          <p:nvSpPr>
            <p:cNvPr id="16" name="Arc 15">
              <a:extLst>
                <a:ext uri="{FF2B5EF4-FFF2-40B4-BE49-F238E27FC236}">
                  <a16:creationId xmlns:a16="http://schemas.microsoft.com/office/drawing/2014/main" id="{55381EAE-8376-48FB-9D07-9B98F8D9E8D1}"/>
                </a:ext>
              </a:extLst>
            </p:cNvPr>
            <p:cNvSpPr/>
            <p:nvPr/>
          </p:nvSpPr>
          <p:spPr>
            <a:xfrm rot="9355008" flipH="1">
              <a:off x="1822264" y="4676953"/>
              <a:ext cx="1745384" cy="1332195"/>
            </a:xfrm>
            <a:prstGeom prst="arc">
              <a:avLst>
                <a:gd name="adj1" fmla="val 16200000"/>
                <a:gd name="adj2" fmla="val 2895090"/>
              </a:avLst>
            </a:prstGeom>
            <a:ln w="5715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004A8D"/>
                </a:solidFill>
              </a:endParaRPr>
            </a:p>
          </p:txBody>
        </p:sp>
        <p:sp>
          <p:nvSpPr>
            <p:cNvPr id="17" name="Arc 16">
              <a:extLst>
                <a:ext uri="{FF2B5EF4-FFF2-40B4-BE49-F238E27FC236}">
                  <a16:creationId xmlns:a16="http://schemas.microsoft.com/office/drawing/2014/main" id="{CA1ADA3C-01A2-458D-8ACF-8707269ECD11}"/>
                </a:ext>
              </a:extLst>
            </p:cNvPr>
            <p:cNvSpPr/>
            <p:nvPr/>
          </p:nvSpPr>
          <p:spPr>
            <a:xfrm rot="20133081" flipH="1">
              <a:off x="13953" y="4524277"/>
              <a:ext cx="1902966" cy="1301360"/>
            </a:xfrm>
            <a:prstGeom prst="arc">
              <a:avLst>
                <a:gd name="adj1" fmla="val 16200000"/>
                <a:gd name="adj2" fmla="val 2895090"/>
              </a:avLst>
            </a:prstGeom>
            <a:ln w="57150">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004A8D"/>
                </a:solidFill>
              </a:endParaRPr>
            </a:p>
          </p:txBody>
        </p:sp>
      </p:grpSp>
      <p:cxnSp>
        <p:nvCxnSpPr>
          <p:cNvPr id="35" name="Connector: Curved 34">
            <a:extLst>
              <a:ext uri="{FF2B5EF4-FFF2-40B4-BE49-F238E27FC236}">
                <a16:creationId xmlns:a16="http://schemas.microsoft.com/office/drawing/2014/main" id="{FB1EB3FF-84EA-4EDB-B3A9-20ACAC0BB115}"/>
              </a:ext>
            </a:extLst>
          </p:cNvPr>
          <p:cNvCxnSpPr>
            <a:cxnSpLocks/>
            <a:stCxn id="11" idx="1"/>
            <a:endCxn id="36" idx="3"/>
          </p:cNvCxnSpPr>
          <p:nvPr/>
        </p:nvCxnSpPr>
        <p:spPr>
          <a:xfrm>
            <a:off x="3269742" y="5721638"/>
            <a:ext cx="2942944" cy="719366"/>
          </a:xfrm>
          <a:prstGeom prst="curvedConnector3">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D4D75B84-F9A7-40D4-B343-E87881840B8D}"/>
              </a:ext>
            </a:extLst>
          </p:cNvPr>
          <p:cNvGrpSpPr/>
          <p:nvPr/>
        </p:nvGrpSpPr>
        <p:grpSpPr>
          <a:xfrm>
            <a:off x="4462245" y="819396"/>
            <a:ext cx="5999961" cy="5963587"/>
            <a:chOff x="4462245" y="250872"/>
            <a:chExt cx="5999961" cy="6532112"/>
          </a:xfrm>
        </p:grpSpPr>
        <p:sp>
          <p:nvSpPr>
            <p:cNvPr id="18" name="Rectangle 17">
              <a:extLst>
                <a:ext uri="{FF2B5EF4-FFF2-40B4-BE49-F238E27FC236}">
                  <a16:creationId xmlns:a16="http://schemas.microsoft.com/office/drawing/2014/main" id="{DD9786B8-F145-4971-A27E-635430E1A565}"/>
                </a:ext>
              </a:extLst>
            </p:cNvPr>
            <p:cNvSpPr/>
            <p:nvPr/>
          </p:nvSpPr>
          <p:spPr>
            <a:xfrm flipH="1">
              <a:off x="6273821" y="250872"/>
              <a:ext cx="2464624" cy="1188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Provide evidence for adherence to the 7 Key GDPR Data Protection Principles</a:t>
              </a:r>
              <a:endParaRPr lang="en-IE" b="1" dirty="0">
                <a:solidFill>
                  <a:srgbClr val="004A8D"/>
                </a:solidFill>
              </a:endParaRPr>
            </a:p>
          </p:txBody>
        </p:sp>
        <p:sp>
          <p:nvSpPr>
            <p:cNvPr id="19" name="Rectangle 18">
              <a:extLst>
                <a:ext uri="{FF2B5EF4-FFF2-40B4-BE49-F238E27FC236}">
                  <a16:creationId xmlns:a16="http://schemas.microsoft.com/office/drawing/2014/main" id="{32B8A9AF-43FF-4569-B1E7-0C808156DDA9}"/>
                </a:ext>
              </a:extLst>
            </p:cNvPr>
            <p:cNvSpPr/>
            <p:nvPr/>
          </p:nvSpPr>
          <p:spPr>
            <a:xfrm flipH="1">
              <a:off x="8460436" y="1836262"/>
              <a:ext cx="2001770" cy="1188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Privacy Properties</a:t>
              </a:r>
              <a:endParaRPr lang="en-IE" b="1" dirty="0">
                <a:solidFill>
                  <a:srgbClr val="004A8D"/>
                </a:solidFill>
              </a:endParaRPr>
            </a:p>
          </p:txBody>
        </p:sp>
        <p:sp>
          <p:nvSpPr>
            <p:cNvPr id="20" name="Rectangle 19">
              <a:extLst>
                <a:ext uri="{FF2B5EF4-FFF2-40B4-BE49-F238E27FC236}">
                  <a16:creationId xmlns:a16="http://schemas.microsoft.com/office/drawing/2014/main" id="{F530AF6B-72BA-47D2-B92D-0B4C04AAE9C6}"/>
                </a:ext>
              </a:extLst>
            </p:cNvPr>
            <p:cNvSpPr/>
            <p:nvPr/>
          </p:nvSpPr>
          <p:spPr>
            <a:xfrm flipH="1">
              <a:off x="4462245" y="1836262"/>
              <a:ext cx="2001770" cy="1188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Security Properties</a:t>
              </a:r>
              <a:endParaRPr lang="en-IE" b="1" dirty="0">
                <a:solidFill>
                  <a:srgbClr val="004A8D"/>
                </a:solidFill>
              </a:endParaRPr>
            </a:p>
          </p:txBody>
        </p:sp>
        <p:cxnSp>
          <p:nvCxnSpPr>
            <p:cNvPr id="21" name="Straight Arrow Connector 20">
              <a:extLst>
                <a:ext uri="{FF2B5EF4-FFF2-40B4-BE49-F238E27FC236}">
                  <a16:creationId xmlns:a16="http://schemas.microsoft.com/office/drawing/2014/main" id="{BB2D104B-F866-4153-8EEE-61A87C9DBBAF}"/>
                </a:ext>
              </a:extLst>
            </p:cNvPr>
            <p:cNvCxnSpPr>
              <a:cxnSpLocks/>
            </p:cNvCxnSpPr>
            <p:nvPr/>
          </p:nvCxnSpPr>
          <p:spPr>
            <a:xfrm flipH="1" flipV="1">
              <a:off x="5535937" y="1637129"/>
              <a:ext cx="3705306" cy="9726"/>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9A20D39-901B-4CF8-ACD4-CEA19ABA62A9}"/>
                </a:ext>
              </a:extLst>
            </p:cNvPr>
            <p:cNvCxnSpPr>
              <a:cxnSpLocks/>
            </p:cNvCxnSpPr>
            <p:nvPr/>
          </p:nvCxnSpPr>
          <p:spPr>
            <a:xfrm>
              <a:off x="7520072" y="1421631"/>
              <a:ext cx="0" cy="223758"/>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21AF858-2993-4C1A-AF4D-1A9D8C6D59C6}"/>
                </a:ext>
              </a:extLst>
            </p:cNvPr>
            <p:cNvCxnSpPr>
              <a:cxnSpLocks/>
              <a:endCxn id="19" idx="0"/>
            </p:cNvCxnSpPr>
            <p:nvPr/>
          </p:nvCxnSpPr>
          <p:spPr>
            <a:xfrm>
              <a:off x="9233729" y="1664774"/>
              <a:ext cx="227592" cy="171488"/>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D9FD3A-84C7-486D-BB6B-3D725EAE33DA}"/>
                </a:ext>
              </a:extLst>
            </p:cNvPr>
            <p:cNvCxnSpPr>
              <a:cxnSpLocks/>
              <a:endCxn id="20" idx="0"/>
            </p:cNvCxnSpPr>
            <p:nvPr/>
          </p:nvCxnSpPr>
          <p:spPr>
            <a:xfrm flipH="1">
              <a:off x="5463130" y="1645389"/>
              <a:ext cx="79114" cy="190873"/>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A0ED06F-8450-4510-BF84-E4A5D6039BE0}"/>
                </a:ext>
              </a:extLst>
            </p:cNvPr>
            <p:cNvSpPr/>
            <p:nvPr/>
          </p:nvSpPr>
          <p:spPr>
            <a:xfrm flipH="1">
              <a:off x="4997196" y="3478205"/>
              <a:ext cx="1260000" cy="1260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STRIDE</a:t>
              </a:r>
              <a:endParaRPr lang="en-IE" b="1" dirty="0">
                <a:solidFill>
                  <a:srgbClr val="004A8D"/>
                </a:solidFill>
              </a:endParaRPr>
            </a:p>
          </p:txBody>
        </p:sp>
        <p:sp>
          <p:nvSpPr>
            <p:cNvPr id="26" name="Rectangle 25">
              <a:extLst>
                <a:ext uri="{FF2B5EF4-FFF2-40B4-BE49-F238E27FC236}">
                  <a16:creationId xmlns:a16="http://schemas.microsoft.com/office/drawing/2014/main" id="{96FEE90B-BECA-413E-9207-533B22B6B90B}"/>
                </a:ext>
              </a:extLst>
            </p:cNvPr>
            <p:cNvSpPr/>
            <p:nvPr/>
          </p:nvSpPr>
          <p:spPr>
            <a:xfrm flipH="1">
              <a:off x="6502562" y="3478205"/>
              <a:ext cx="2001770" cy="1260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ISO/IEC 27033-3  </a:t>
              </a:r>
              <a:r>
                <a:rPr lang="en-US" sz="1400" b="1" dirty="0">
                  <a:solidFill>
                    <a:srgbClr val="004A8D"/>
                  </a:solidFill>
                </a:rPr>
                <a:t>Information technology -- Security techniques -- Network security</a:t>
              </a:r>
              <a:endParaRPr lang="en-IE" sz="1400" b="1" dirty="0">
                <a:solidFill>
                  <a:srgbClr val="004A8D"/>
                </a:solidFill>
              </a:endParaRPr>
            </a:p>
          </p:txBody>
        </p:sp>
        <p:sp>
          <p:nvSpPr>
            <p:cNvPr id="27" name="Rectangle 26">
              <a:extLst>
                <a:ext uri="{FF2B5EF4-FFF2-40B4-BE49-F238E27FC236}">
                  <a16:creationId xmlns:a16="http://schemas.microsoft.com/office/drawing/2014/main" id="{01C963C0-6433-469A-9CE5-9D4172F85EFE}"/>
                </a:ext>
              </a:extLst>
            </p:cNvPr>
            <p:cNvSpPr/>
            <p:nvPr/>
          </p:nvSpPr>
          <p:spPr>
            <a:xfrm flipH="1">
              <a:off x="8700900" y="3464582"/>
              <a:ext cx="1260000" cy="1260000"/>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LINDDUN</a:t>
              </a:r>
              <a:endParaRPr lang="en-IE" b="1" dirty="0">
                <a:solidFill>
                  <a:srgbClr val="004A8D"/>
                </a:solidFill>
              </a:endParaRPr>
            </a:p>
          </p:txBody>
        </p:sp>
        <p:sp>
          <p:nvSpPr>
            <p:cNvPr id="28" name="Rectangle 27">
              <a:extLst>
                <a:ext uri="{FF2B5EF4-FFF2-40B4-BE49-F238E27FC236}">
                  <a16:creationId xmlns:a16="http://schemas.microsoft.com/office/drawing/2014/main" id="{7E5B063E-0DAD-40F2-BF80-4F6EF0640443}"/>
                </a:ext>
              </a:extLst>
            </p:cNvPr>
            <p:cNvSpPr/>
            <p:nvPr/>
          </p:nvSpPr>
          <p:spPr>
            <a:xfrm flipH="1">
              <a:off x="6872510" y="1841817"/>
              <a:ext cx="1267246" cy="1188000"/>
            </a:xfrm>
            <a:prstGeom prst="rect">
              <a:avLst/>
            </a:prstGeom>
            <a:solidFill>
              <a:schemeClr val="accent1">
                <a:lumMod val="75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Framework Properties</a:t>
              </a:r>
              <a:endParaRPr lang="en-IE" b="1" dirty="0">
                <a:solidFill>
                  <a:schemeClr val="bg1"/>
                </a:solidFill>
              </a:endParaRPr>
            </a:p>
          </p:txBody>
        </p:sp>
        <p:cxnSp>
          <p:nvCxnSpPr>
            <p:cNvPr id="29" name="Straight Arrow Connector 28">
              <a:extLst>
                <a:ext uri="{FF2B5EF4-FFF2-40B4-BE49-F238E27FC236}">
                  <a16:creationId xmlns:a16="http://schemas.microsoft.com/office/drawing/2014/main" id="{B003C081-954C-441F-829F-A51C07F266E6}"/>
                </a:ext>
              </a:extLst>
            </p:cNvPr>
            <p:cNvCxnSpPr>
              <a:cxnSpLocks/>
            </p:cNvCxnSpPr>
            <p:nvPr/>
          </p:nvCxnSpPr>
          <p:spPr>
            <a:xfrm flipH="1">
              <a:off x="5446280" y="3255864"/>
              <a:ext cx="4015041" cy="12601"/>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2B87EF6-7099-488C-98C8-1FD9272F7806}"/>
                </a:ext>
              </a:extLst>
            </p:cNvPr>
            <p:cNvCxnSpPr>
              <a:cxnSpLocks/>
              <a:stCxn id="28" idx="2"/>
              <a:endCxn id="26" idx="0"/>
            </p:cNvCxnSpPr>
            <p:nvPr/>
          </p:nvCxnSpPr>
          <p:spPr>
            <a:xfrm flipH="1">
              <a:off x="7503447" y="3029817"/>
              <a:ext cx="2686" cy="448388"/>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56C459F-C37C-4688-990A-C40AF7852D4D}"/>
                </a:ext>
              </a:extLst>
            </p:cNvPr>
            <p:cNvCxnSpPr>
              <a:cxnSpLocks/>
              <a:stCxn id="19" idx="2"/>
            </p:cNvCxnSpPr>
            <p:nvPr/>
          </p:nvCxnSpPr>
          <p:spPr>
            <a:xfrm>
              <a:off x="9461321" y="3024262"/>
              <a:ext cx="0" cy="433752"/>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15BCF7-7DFC-46D0-9BDA-D7BCF989B135}"/>
                </a:ext>
              </a:extLst>
            </p:cNvPr>
            <p:cNvCxnSpPr>
              <a:cxnSpLocks/>
              <a:stCxn id="20" idx="2"/>
            </p:cNvCxnSpPr>
            <p:nvPr/>
          </p:nvCxnSpPr>
          <p:spPr>
            <a:xfrm>
              <a:off x="5463130" y="3024262"/>
              <a:ext cx="0" cy="453943"/>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F80A214-83EF-4EFE-AE4B-93341C9A95E7}"/>
                </a:ext>
              </a:extLst>
            </p:cNvPr>
            <p:cNvSpPr/>
            <p:nvPr/>
          </p:nvSpPr>
          <p:spPr>
            <a:xfrm flipH="1">
              <a:off x="6502562" y="5038069"/>
              <a:ext cx="2001770" cy="749162"/>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Corresponding Threat Types</a:t>
              </a:r>
              <a:endParaRPr lang="en-IE" sz="1600" b="1" dirty="0">
                <a:solidFill>
                  <a:srgbClr val="004A8D"/>
                </a:solidFill>
              </a:endParaRPr>
            </a:p>
          </p:txBody>
        </p:sp>
        <p:cxnSp>
          <p:nvCxnSpPr>
            <p:cNvPr id="34" name="Straight Arrow Connector 33">
              <a:extLst>
                <a:ext uri="{FF2B5EF4-FFF2-40B4-BE49-F238E27FC236}">
                  <a16:creationId xmlns:a16="http://schemas.microsoft.com/office/drawing/2014/main" id="{A3B849A5-E576-47B5-882C-A8158DCA093D}"/>
                </a:ext>
              </a:extLst>
            </p:cNvPr>
            <p:cNvCxnSpPr>
              <a:cxnSpLocks/>
              <a:stCxn id="26" idx="2"/>
              <a:endCxn id="33" idx="0"/>
            </p:cNvCxnSpPr>
            <p:nvPr/>
          </p:nvCxnSpPr>
          <p:spPr>
            <a:xfrm>
              <a:off x="7503447" y="4738205"/>
              <a:ext cx="0" cy="299864"/>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59C899B-EE2C-4984-B176-88AC0E57DF8F}"/>
                </a:ext>
              </a:extLst>
            </p:cNvPr>
            <p:cNvSpPr/>
            <p:nvPr/>
          </p:nvSpPr>
          <p:spPr>
            <a:xfrm flipH="1">
              <a:off x="6212686" y="6033822"/>
              <a:ext cx="2773890" cy="749162"/>
            </a:xfrm>
            <a:prstGeom prst="rect">
              <a:avLst/>
            </a:prstGeom>
            <a:solidFill>
              <a:schemeClr val="accent1">
                <a:lumMod val="40000"/>
                <a:lumOff val="60000"/>
              </a:schemeClr>
            </a:solidFill>
            <a:ln>
              <a:solidFill>
                <a:srgbClr val="008F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4A8D"/>
                  </a:solidFill>
                </a:rPr>
                <a:t>Identify and mitigate the threats </a:t>
              </a:r>
              <a:endParaRPr lang="en-IE" sz="1600" b="1" dirty="0">
                <a:solidFill>
                  <a:srgbClr val="004A8D"/>
                </a:solidFill>
              </a:endParaRPr>
            </a:p>
          </p:txBody>
        </p:sp>
        <p:cxnSp>
          <p:nvCxnSpPr>
            <p:cNvPr id="37" name="Straight Arrow Connector 36">
              <a:extLst>
                <a:ext uri="{FF2B5EF4-FFF2-40B4-BE49-F238E27FC236}">
                  <a16:creationId xmlns:a16="http://schemas.microsoft.com/office/drawing/2014/main" id="{EB83B30D-4739-461D-A284-4FBCAA792BFC}"/>
                </a:ext>
              </a:extLst>
            </p:cNvPr>
            <p:cNvCxnSpPr>
              <a:cxnSpLocks/>
            </p:cNvCxnSpPr>
            <p:nvPr/>
          </p:nvCxnSpPr>
          <p:spPr>
            <a:xfrm>
              <a:off x="7503447" y="5802221"/>
              <a:ext cx="0" cy="252000"/>
            </a:xfrm>
            <a:prstGeom prst="straightConnector1">
              <a:avLst/>
            </a:prstGeom>
            <a:ln w="57150">
              <a:solidFill>
                <a:srgbClr val="008FBE"/>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872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013A6E-11FD-409C-A3A5-A0EABC572BE9}"/>
              </a:ext>
            </a:extLst>
          </p:cNvPr>
          <p:cNvSpPr txBox="1"/>
          <p:nvPr/>
        </p:nvSpPr>
        <p:spPr>
          <a:xfrm>
            <a:off x="70569" y="2608719"/>
            <a:ext cx="1503127" cy="1261884"/>
          </a:xfrm>
          <a:prstGeom prst="rect">
            <a:avLst/>
          </a:prstGeom>
          <a:solidFill>
            <a:schemeClr val="accent6">
              <a:lumMod val="40000"/>
              <a:lumOff val="60000"/>
            </a:schemeClr>
          </a:solidFill>
          <a:scene3d>
            <a:camera prst="orthographicFront"/>
            <a:lightRig rig="threePt" dir="t"/>
          </a:scene3d>
          <a:sp3d>
            <a:bevelT/>
          </a:sp3d>
        </p:spPr>
        <p:txBody>
          <a:bodyPr wrap="square" rtlCol="0">
            <a:spAutoFit/>
          </a:bodyPr>
          <a:lstStyle/>
          <a:p>
            <a:pPr algn="ctr"/>
            <a:r>
              <a:rPr lang="en-GB" sz="2000" dirty="0">
                <a:solidFill>
                  <a:srgbClr val="008FBE"/>
                </a:solidFill>
                <a:latin typeface="Times New Roman" panose="02020603050405020304" pitchFamily="18" charset="0"/>
                <a:cs typeface="Times New Roman" panose="02020603050405020304" pitchFamily="18" charset="0"/>
              </a:rPr>
              <a:t>Threat Modeling</a:t>
            </a:r>
          </a:p>
          <a:p>
            <a:pPr algn="ctr"/>
            <a:r>
              <a:rPr lang="en-GB" dirty="0">
                <a:solidFill>
                  <a:srgbClr val="008FBE"/>
                </a:solidFill>
                <a:latin typeface="Times New Roman" panose="02020603050405020304" pitchFamily="18" charset="0"/>
                <a:cs typeface="Times New Roman" panose="02020603050405020304" pitchFamily="18" charset="0"/>
              </a:rPr>
              <a:t>Security </a:t>
            </a:r>
          </a:p>
          <a:p>
            <a:pPr algn="ctr"/>
            <a:r>
              <a:rPr lang="en-GB" dirty="0">
                <a:solidFill>
                  <a:srgbClr val="008FBE"/>
                </a:solidFill>
                <a:latin typeface="Times New Roman" panose="02020603050405020304" pitchFamily="18" charset="0"/>
                <a:cs typeface="Times New Roman" panose="02020603050405020304" pitchFamily="18" charset="0"/>
              </a:rPr>
              <a:t>and Privacy</a:t>
            </a:r>
          </a:p>
        </p:txBody>
      </p:sp>
      <p:grpSp>
        <p:nvGrpSpPr>
          <p:cNvPr id="9" name="Group 8">
            <a:extLst>
              <a:ext uri="{FF2B5EF4-FFF2-40B4-BE49-F238E27FC236}">
                <a16:creationId xmlns:a16="http://schemas.microsoft.com/office/drawing/2014/main" id="{37B71CF6-98CA-4499-AC5E-70BA8B18EDDE}"/>
              </a:ext>
            </a:extLst>
          </p:cNvPr>
          <p:cNvGrpSpPr/>
          <p:nvPr/>
        </p:nvGrpSpPr>
        <p:grpSpPr>
          <a:xfrm>
            <a:off x="5890641" y="770008"/>
            <a:ext cx="5022787" cy="979140"/>
            <a:chOff x="-1" y="960928"/>
            <a:chExt cx="3124202" cy="893424"/>
          </a:xfrm>
          <a:scene3d>
            <a:camera prst="orthographicFront"/>
            <a:lightRig rig="threePt" dir="t">
              <a:rot lat="0" lon="0" rev="7500000"/>
            </a:lightRig>
          </a:scene3d>
        </p:grpSpPr>
        <p:sp>
          <p:nvSpPr>
            <p:cNvPr id="32" name="Rectangle 31">
              <a:extLst>
                <a:ext uri="{FF2B5EF4-FFF2-40B4-BE49-F238E27FC236}">
                  <a16:creationId xmlns:a16="http://schemas.microsoft.com/office/drawing/2014/main" id="{BE37C77A-7D3C-4E96-8929-DEE4E64068E2}"/>
                </a:ext>
              </a:extLst>
            </p:cNvPr>
            <p:cNvSpPr/>
            <p:nvPr/>
          </p:nvSpPr>
          <p:spPr>
            <a:xfrm rot="10800000">
              <a:off x="-1" y="1007404"/>
              <a:ext cx="3124200" cy="846948"/>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33" name="Up Arrow Callout 4">
              <a:extLst>
                <a:ext uri="{FF2B5EF4-FFF2-40B4-BE49-F238E27FC236}">
                  <a16:creationId xmlns:a16="http://schemas.microsoft.com/office/drawing/2014/main" id="{41309B72-E5A5-4D95-AB5E-1C8386AC272D}"/>
                </a:ext>
              </a:extLst>
            </p:cNvPr>
            <p:cNvSpPr txBox="1"/>
            <p:nvPr/>
          </p:nvSpPr>
          <p:spPr>
            <a:xfrm>
              <a:off x="1" y="960928"/>
              <a:ext cx="3124200" cy="8927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285750" marR="0" lvl="0" indent="-201295" algn="l" defTabSz="6223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Identify Need for a DPIA</a:t>
              </a:r>
              <a:endParaRPr lang="en-US" dirty="0">
                <a:ea typeface="+mn-ea"/>
              </a:endParaRPr>
            </a:p>
            <a:p>
              <a:pPr marL="285750" lvl="0" indent="-201295" defTabSz="622300">
                <a:spcBef>
                  <a:spcPct val="0"/>
                </a:spcBef>
                <a:buFont typeface="Arial" panose="020B0604020202020204" pitchFamily="34" charset="0"/>
                <a:buChar char="•"/>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Identify Lawful Legal Requirements and Categorise PII</a:t>
              </a:r>
              <a:endParaRPr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a:p>
              <a:pPr marL="285750" indent="-201295" defTabSz="622300">
                <a:spcBef>
                  <a:spcPct val="0"/>
                </a:spcBef>
                <a:buFont typeface="Arial" panose="020B0604020202020204" pitchFamily="34" charset="0"/>
                <a:buChar char="•"/>
                <a:defRPr/>
              </a:pPr>
              <a:r>
                <a:rPr kumimoji="0" lang="en-US" sz="1400" b="0" i="0" u="none" strike="noStrike" kern="1200" cap="none" spc="0" normalizeH="0" baseline="0" noProof="0" dirty="0">
                  <a:ln>
                    <a:noFill/>
                  </a:ln>
                  <a:effectLst/>
                  <a:uLnTx/>
                  <a:uFillTx/>
                  <a:latin typeface="Times New Roman"/>
                  <a:cs typeface="Times New Roman"/>
                </a:rPr>
                <a:t>Understand Framework Properties</a:t>
              </a:r>
              <a:endParaRPr lang="en-US" sz="1400" b="0" i="0" u="none" strike="noStrike" kern="1200" cap="none" spc="0" normalizeH="0" baseline="0" noProof="0" dirty="0">
                <a:ln>
                  <a:noFill/>
                </a:ln>
                <a:effectLst/>
                <a:uLnTx/>
                <a:uFillTx/>
                <a:latin typeface="Times New Roman"/>
                <a:cs typeface="Times New Roman"/>
              </a:endParaRPr>
            </a:p>
            <a:p>
              <a:pPr marL="285750" marR="0" lvl="0" indent="-201295" algn="l" defTabSz="6223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Administrate Two LINDDUN Properties and Threat Categories</a:t>
              </a:r>
              <a:endParaRPr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cs typeface="Times New Roman" panose="02020603050405020304" pitchFamily="18" charset="0"/>
              </a:endParaRPr>
            </a:p>
          </p:txBody>
        </p:sp>
      </p:grpSp>
      <p:grpSp>
        <p:nvGrpSpPr>
          <p:cNvPr id="36" name="Group 35">
            <a:extLst>
              <a:ext uri="{FF2B5EF4-FFF2-40B4-BE49-F238E27FC236}">
                <a16:creationId xmlns:a16="http://schemas.microsoft.com/office/drawing/2014/main" id="{FC6153C1-9929-4832-ACCD-0C00283BFB3A}"/>
              </a:ext>
            </a:extLst>
          </p:cNvPr>
          <p:cNvGrpSpPr/>
          <p:nvPr/>
        </p:nvGrpSpPr>
        <p:grpSpPr>
          <a:xfrm>
            <a:off x="1625038" y="903787"/>
            <a:ext cx="8033342" cy="5568263"/>
            <a:chOff x="1803163" y="903787"/>
            <a:chExt cx="8033342" cy="5568263"/>
          </a:xfrm>
        </p:grpSpPr>
        <p:sp>
          <p:nvSpPr>
            <p:cNvPr id="2" name="Rectangle 1">
              <a:extLst>
                <a:ext uri="{FF2B5EF4-FFF2-40B4-BE49-F238E27FC236}">
                  <a16:creationId xmlns:a16="http://schemas.microsoft.com/office/drawing/2014/main" id="{2052BBA7-B855-4240-9878-04D2F7DE8802}"/>
                </a:ext>
              </a:extLst>
            </p:cNvPr>
            <p:cNvSpPr/>
            <p:nvPr/>
          </p:nvSpPr>
          <p:spPr>
            <a:xfrm>
              <a:off x="1803163" y="1805448"/>
              <a:ext cx="8033342" cy="286604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91A54ABC-C2A1-4F8A-9D81-E7B128C72398}"/>
                </a:ext>
              </a:extLst>
            </p:cNvPr>
            <p:cNvGrpSpPr/>
            <p:nvPr/>
          </p:nvGrpSpPr>
          <p:grpSpPr>
            <a:xfrm>
              <a:off x="1834222" y="903787"/>
              <a:ext cx="7900641" cy="5568263"/>
              <a:chOff x="1549520" y="140723"/>
              <a:chExt cx="8207894" cy="6490644"/>
            </a:xfrm>
          </p:grpSpPr>
          <p:graphicFrame>
            <p:nvGraphicFramePr>
              <p:cNvPr id="11" name="Diagram 10">
                <a:extLst>
                  <a:ext uri="{FF2B5EF4-FFF2-40B4-BE49-F238E27FC236}">
                    <a16:creationId xmlns:a16="http://schemas.microsoft.com/office/drawing/2014/main" id="{226F8AE2-D3DA-48FA-B4A6-F2A07329CF35}"/>
                  </a:ext>
                </a:extLst>
              </p:cNvPr>
              <p:cNvGraphicFramePr/>
              <p:nvPr>
                <p:extLst>
                  <p:ext uri="{D42A27DB-BD31-4B8C-83A1-F6EECF244321}">
                    <p14:modId xmlns:p14="http://schemas.microsoft.com/office/powerpoint/2010/main" val="2588487056"/>
                  </p:ext>
                </p:extLst>
              </p:nvPr>
            </p:nvGraphicFramePr>
            <p:xfrm>
              <a:off x="1549520" y="140723"/>
              <a:ext cx="3124200" cy="6490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ight Arrow 7">
                <a:extLst>
                  <a:ext uri="{FF2B5EF4-FFF2-40B4-BE49-F238E27FC236}">
                    <a16:creationId xmlns:a16="http://schemas.microsoft.com/office/drawing/2014/main" id="{AFB5E354-BEE6-490F-8C32-0AD3CCB5E6C7}"/>
                  </a:ext>
                </a:extLst>
              </p:cNvPr>
              <p:cNvSpPr/>
              <p:nvPr/>
            </p:nvSpPr>
            <p:spPr>
              <a:xfrm>
                <a:off x="4730140" y="1504294"/>
                <a:ext cx="1202400" cy="349200"/>
              </a:xfrm>
              <a:prstGeom prst="rightArrow">
                <a:avLst/>
              </a:prstGeom>
              <a:solidFill>
                <a:srgbClr val="498CC9"/>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F1F37CB1-2782-4BC1-B5B7-392C9BE68FFB}"/>
                  </a:ext>
                </a:extLst>
              </p:cNvPr>
              <p:cNvGrpSpPr/>
              <p:nvPr/>
            </p:nvGrpSpPr>
            <p:grpSpPr>
              <a:xfrm>
                <a:off x="5957816" y="1289906"/>
                <a:ext cx="3745566" cy="809123"/>
                <a:chOff x="7565" y="885267"/>
                <a:chExt cx="3124200" cy="1021052"/>
              </a:xfrm>
              <a:scene3d>
                <a:camera prst="orthographicFront"/>
                <a:lightRig rig="threePt" dir="t">
                  <a:rot lat="0" lon="0" rev="7500000"/>
                </a:lightRig>
              </a:scene3d>
            </p:grpSpPr>
            <p:sp>
              <p:nvSpPr>
                <p:cNvPr id="30" name="Rectangle 29">
                  <a:extLst>
                    <a:ext uri="{FF2B5EF4-FFF2-40B4-BE49-F238E27FC236}">
                      <a16:creationId xmlns:a16="http://schemas.microsoft.com/office/drawing/2014/main" id="{3660EBB7-9704-4613-A0FE-44C01E101C73}"/>
                    </a:ext>
                  </a:extLst>
                </p:cNvPr>
                <p:cNvSpPr/>
                <p:nvPr/>
              </p:nvSpPr>
              <p:spPr>
                <a:xfrm rot="10800000">
                  <a:off x="7565" y="885267"/>
                  <a:ext cx="3124200" cy="1021052"/>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31" name="Up Arrow Callout 4">
                  <a:extLst>
                    <a:ext uri="{FF2B5EF4-FFF2-40B4-BE49-F238E27FC236}">
                      <a16:creationId xmlns:a16="http://schemas.microsoft.com/office/drawing/2014/main" id="{50784A51-8823-4FD9-82E8-AE0E8F44174D}"/>
                    </a:ext>
                  </a:extLst>
                </p:cNvPr>
                <p:cNvSpPr txBox="1"/>
                <p:nvPr/>
              </p:nvSpPr>
              <p:spPr>
                <a:xfrm>
                  <a:off x="154229" y="960999"/>
                  <a:ext cx="2710637" cy="8323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 Identify the Assets</a:t>
                  </a:r>
                </a:p>
                <a:p>
                  <a:pPr marL="0" marR="0" lvl="0" indent="0" algn="l" defTabSz="622300" rtl="0" eaLnBrk="1" fontAlgn="auto" latinLnBrk="0" hangingPunct="1">
                    <a:spcBef>
                      <a:spcPct val="0"/>
                    </a:spcBef>
                    <a:spcAft>
                      <a:spcPts val="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 DFDs -</a:t>
                  </a: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Decomposition Levels 0 – 2/3</a:t>
                  </a:r>
                </a:p>
                <a:p>
                  <a:pPr marR="0" lvl="1" algn="l" defTabSz="622300" rtl="0" eaLnBrk="1" fontAlgn="auto" latinLnBrk="0" hangingPunct="1">
                    <a:spcBef>
                      <a:spcPct val="0"/>
                    </a:spcBef>
                    <a:spcAft>
                      <a:spcPts val="0"/>
                    </a:spcAft>
                    <a:buClrTx/>
                    <a:buSzTx/>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 - Annotations</a:t>
                  </a:r>
                </a:p>
              </p:txBody>
            </p:sp>
          </p:grpSp>
          <p:sp>
            <p:nvSpPr>
              <p:cNvPr id="14" name="Right Arrow 15">
                <a:extLst>
                  <a:ext uri="{FF2B5EF4-FFF2-40B4-BE49-F238E27FC236}">
                    <a16:creationId xmlns:a16="http://schemas.microsoft.com/office/drawing/2014/main" id="{DD65C26F-0E99-4D35-A1CD-3086B119DB77}"/>
                  </a:ext>
                </a:extLst>
              </p:cNvPr>
              <p:cNvSpPr/>
              <p:nvPr/>
            </p:nvSpPr>
            <p:spPr>
              <a:xfrm>
                <a:off x="4719340" y="359634"/>
                <a:ext cx="1224000" cy="348479"/>
              </a:xfrm>
              <a:prstGeom prst="rightArrow">
                <a:avLst/>
              </a:prstGeom>
              <a:solidFill>
                <a:srgbClr val="498CC9"/>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C0BA3B89-20C2-4BCF-BB01-6802BB2CF1CC}"/>
                  </a:ext>
                </a:extLst>
              </p:cNvPr>
              <p:cNvGrpSpPr/>
              <p:nvPr/>
            </p:nvGrpSpPr>
            <p:grpSpPr>
              <a:xfrm>
                <a:off x="5957816" y="1687940"/>
                <a:ext cx="3776710" cy="1652351"/>
                <a:chOff x="230619" y="223981"/>
                <a:chExt cx="3104809" cy="1871518"/>
              </a:xfrm>
              <a:scene3d>
                <a:camera prst="orthographicFront"/>
                <a:lightRig rig="threePt" dir="t">
                  <a:rot lat="0" lon="0" rev="7500000"/>
                </a:lightRig>
              </a:scene3d>
            </p:grpSpPr>
            <p:sp>
              <p:nvSpPr>
                <p:cNvPr id="28" name="Rectangle 27">
                  <a:extLst>
                    <a:ext uri="{FF2B5EF4-FFF2-40B4-BE49-F238E27FC236}">
                      <a16:creationId xmlns:a16="http://schemas.microsoft.com/office/drawing/2014/main" id="{E0F9FFEB-AF28-4BD3-9DCF-722B1DE9AE6F}"/>
                    </a:ext>
                  </a:extLst>
                </p:cNvPr>
                <p:cNvSpPr/>
                <p:nvPr/>
              </p:nvSpPr>
              <p:spPr>
                <a:xfrm rot="10800000">
                  <a:off x="230619" y="920574"/>
                  <a:ext cx="3079206" cy="1174925"/>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29" name="Up Arrow Callout 4">
                  <a:extLst>
                    <a:ext uri="{FF2B5EF4-FFF2-40B4-BE49-F238E27FC236}">
                      <a16:creationId xmlns:a16="http://schemas.microsoft.com/office/drawing/2014/main" id="{DC4CE8CE-158E-4E8D-AB50-A3EE605348A2}"/>
                    </a:ext>
                  </a:extLst>
                </p:cNvPr>
                <p:cNvSpPr txBox="1"/>
                <p:nvPr/>
              </p:nvSpPr>
              <p:spPr>
                <a:xfrm>
                  <a:off x="256223" y="223981"/>
                  <a:ext cx="3079205" cy="17532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marR="0" lvl="0" indent="0" defTabSz="622300" rtl="0" eaLnBrk="1" fontAlgn="auto" latinLnBrk="0" hangingPunct="1">
                    <a:lnSpc>
                      <a:spcPct val="90000"/>
                    </a:lnSpc>
                    <a:spcBef>
                      <a:spcPct val="0"/>
                    </a:spcBef>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STRIDE &amp; LINDDUN Threat Categories </a:t>
                  </a:r>
                </a:p>
              </p:txBody>
            </p:sp>
          </p:grpSp>
          <p:grpSp>
            <p:nvGrpSpPr>
              <p:cNvPr id="16" name="Group 15">
                <a:extLst>
                  <a:ext uri="{FF2B5EF4-FFF2-40B4-BE49-F238E27FC236}">
                    <a16:creationId xmlns:a16="http://schemas.microsoft.com/office/drawing/2014/main" id="{8C4E5E14-5927-4B83-A27E-BCEBBF88BD22}"/>
                  </a:ext>
                </a:extLst>
              </p:cNvPr>
              <p:cNvGrpSpPr/>
              <p:nvPr/>
            </p:nvGrpSpPr>
            <p:grpSpPr>
              <a:xfrm>
                <a:off x="5957815" y="3426846"/>
                <a:ext cx="3745567" cy="1047208"/>
                <a:chOff x="-3" y="1334782"/>
                <a:chExt cx="3124200" cy="650971"/>
              </a:xfrm>
              <a:scene3d>
                <a:camera prst="orthographicFront"/>
                <a:lightRig rig="threePt" dir="t">
                  <a:rot lat="0" lon="0" rev="7500000"/>
                </a:lightRig>
              </a:scene3d>
            </p:grpSpPr>
            <p:sp>
              <p:nvSpPr>
                <p:cNvPr id="26" name="Rectangle 25">
                  <a:extLst>
                    <a:ext uri="{FF2B5EF4-FFF2-40B4-BE49-F238E27FC236}">
                      <a16:creationId xmlns:a16="http://schemas.microsoft.com/office/drawing/2014/main" id="{4B0B13C0-F7AD-4AE6-B608-61016DF8CA84}"/>
                    </a:ext>
                  </a:extLst>
                </p:cNvPr>
                <p:cNvSpPr/>
                <p:nvPr/>
              </p:nvSpPr>
              <p:spPr>
                <a:xfrm rot="10800000">
                  <a:off x="-3" y="1357730"/>
                  <a:ext cx="3124200" cy="608282"/>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27" name="Up Arrow Callout 4">
                  <a:extLst>
                    <a:ext uri="{FF2B5EF4-FFF2-40B4-BE49-F238E27FC236}">
                      <a16:creationId xmlns:a16="http://schemas.microsoft.com/office/drawing/2014/main" id="{8FBAD42D-CFD1-4AD0-ACC4-937050477D42}"/>
                    </a:ext>
                  </a:extLst>
                </p:cNvPr>
                <p:cNvSpPr txBox="1"/>
                <p:nvPr/>
              </p:nvSpPr>
              <p:spPr>
                <a:xfrm>
                  <a:off x="-3" y="1334782"/>
                  <a:ext cx="3124200" cy="6509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0" marR="0" lvl="0" indent="0" defTabSz="6223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  Threat Types</a:t>
                  </a:r>
                </a:p>
                <a:p>
                  <a:pPr marL="0" marR="0" lvl="0" indent="0" defTabSz="6223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  NIST 800-30 Risk = Likelihood x Impact </a:t>
                  </a:r>
                </a:p>
                <a:p>
                  <a:pPr marL="84138" marR="0" lvl="0" indent="0" algn="l" defTabSz="6223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Prioritising (PII) Highest ranked in Libraries</a:t>
                  </a:r>
                </a:p>
                <a:p>
                  <a:pPr marL="84138" marR="0" lvl="0" indent="0" algn="l" defTabSz="6223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Ranking </a:t>
                  </a:r>
                  <a:r>
                    <a:rPr lang="en-US" sz="1400" dirty="0">
                      <a:solidFill>
                        <a:sysClr val="window" lastClr="FFFFFF"/>
                      </a:solidFill>
                      <a:latin typeface="Times New Roman" panose="02020603050405020304" pitchFamily="18" charset="0"/>
                      <a:cs typeface="Times New Roman" panose="02020603050405020304" pitchFamily="18" charset="0"/>
                    </a:rPr>
                    <a:t>according to PII categorisation/harm</a:t>
                  </a:r>
                  <a:endPar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17" name="Group 16">
                <a:extLst>
                  <a:ext uri="{FF2B5EF4-FFF2-40B4-BE49-F238E27FC236}">
                    <a16:creationId xmlns:a16="http://schemas.microsoft.com/office/drawing/2014/main" id="{9A00AA8A-3FFD-4CBF-B932-6BFBEB9AE793}"/>
                  </a:ext>
                </a:extLst>
              </p:cNvPr>
              <p:cNvGrpSpPr/>
              <p:nvPr/>
            </p:nvGrpSpPr>
            <p:grpSpPr>
              <a:xfrm>
                <a:off x="5954320" y="4688213"/>
                <a:ext cx="3803094" cy="615813"/>
                <a:chOff x="-3" y="1315044"/>
                <a:chExt cx="3124203" cy="650971"/>
              </a:xfrm>
              <a:scene3d>
                <a:camera prst="orthographicFront"/>
                <a:lightRig rig="threePt" dir="t">
                  <a:rot lat="0" lon="0" rev="7500000"/>
                </a:lightRig>
              </a:scene3d>
            </p:grpSpPr>
            <p:sp>
              <p:nvSpPr>
                <p:cNvPr id="24" name="Rectangle 23">
                  <a:extLst>
                    <a:ext uri="{FF2B5EF4-FFF2-40B4-BE49-F238E27FC236}">
                      <a16:creationId xmlns:a16="http://schemas.microsoft.com/office/drawing/2014/main" id="{D9A0FED5-E324-471D-B9B8-D8F9E10C2A55}"/>
                    </a:ext>
                  </a:extLst>
                </p:cNvPr>
                <p:cNvSpPr/>
                <p:nvPr/>
              </p:nvSpPr>
              <p:spPr>
                <a:xfrm rot="10800000">
                  <a:off x="-3" y="1357730"/>
                  <a:ext cx="3124200" cy="608282"/>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25" name="Up Arrow Callout 4">
                  <a:extLst>
                    <a:ext uri="{FF2B5EF4-FFF2-40B4-BE49-F238E27FC236}">
                      <a16:creationId xmlns:a16="http://schemas.microsoft.com/office/drawing/2014/main" id="{8C881ABE-E7A2-488B-9D96-1013A4DF08BE}"/>
                    </a:ext>
                  </a:extLst>
                </p:cNvPr>
                <p:cNvSpPr txBox="1"/>
                <p:nvPr/>
              </p:nvSpPr>
              <p:spPr>
                <a:xfrm>
                  <a:off x="0" y="1315044"/>
                  <a:ext cx="3124200" cy="65097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84137" marR="0" lvl="0" algn="l" defTabSz="622300" rtl="0" eaLnBrk="1" fontAlgn="auto" latinLnBrk="0" hangingPunct="1">
                    <a:lnSpc>
                      <a:spcPct val="100000"/>
                    </a:lnSpc>
                    <a:spcBef>
                      <a:spcPct val="0"/>
                    </a:spcBef>
                    <a:spcAft>
                      <a:spcPts val="0"/>
                    </a:spcAft>
                    <a:buClrTx/>
                    <a:buSzTx/>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Mapped Framework Properties to Threats</a:t>
                  </a:r>
                </a:p>
              </p:txBody>
            </p:sp>
          </p:grpSp>
          <p:sp>
            <p:nvSpPr>
              <p:cNvPr id="18" name="Rectangle 17">
                <a:extLst>
                  <a:ext uri="{FF2B5EF4-FFF2-40B4-BE49-F238E27FC236}">
                    <a16:creationId xmlns:a16="http://schemas.microsoft.com/office/drawing/2014/main" id="{87F5AD73-A640-46C6-8DF6-1AFD5FAFDCFC}"/>
                  </a:ext>
                </a:extLst>
              </p:cNvPr>
              <p:cNvSpPr/>
              <p:nvPr/>
            </p:nvSpPr>
            <p:spPr>
              <a:xfrm rot="10800000">
                <a:off x="5954320" y="5866725"/>
                <a:ext cx="3803090" cy="613461"/>
              </a:xfrm>
              <a:prstGeom prst="rect">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p:spPr>
            <p:style>
              <a:lnRef idx="0">
                <a:scrgbClr r="0" g="0" b="0"/>
              </a:lnRef>
              <a:fillRef idx="3">
                <a:scrgbClr r="0" g="0" b="0"/>
              </a:fillRef>
              <a:effectRef idx="2">
                <a:scrgbClr r="0" g="0" b="0"/>
              </a:effectRef>
              <a:fontRef idx="minor">
                <a:schemeClr val="lt1"/>
              </a:fontRef>
            </p:style>
          </p:sp>
          <p:sp>
            <p:nvSpPr>
              <p:cNvPr id="19" name="Up Arrow Callout 4">
                <a:extLst>
                  <a:ext uri="{FF2B5EF4-FFF2-40B4-BE49-F238E27FC236}">
                    <a16:creationId xmlns:a16="http://schemas.microsoft.com/office/drawing/2014/main" id="{B8547156-7C23-41CD-9BF9-9092B50F5FC5}"/>
                  </a:ext>
                </a:extLst>
              </p:cNvPr>
              <p:cNvSpPr txBox="1"/>
              <p:nvPr/>
            </p:nvSpPr>
            <p:spPr>
              <a:xfrm>
                <a:off x="5932540" y="5881896"/>
                <a:ext cx="3770843" cy="613461"/>
              </a:xfrm>
              <a:prstGeom prst="rect">
                <a:avLst/>
              </a:prstGeom>
              <a:scene3d>
                <a:camera prst="orthographicFront"/>
                <a:lightRig rig="threePt" dir="t">
                  <a:rot lat="0" lon="0" rev="75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99568" tIns="99568" rIns="99568" bIns="99568" numCol="1" spcCol="1270" anchor="ctr" anchorCtr="0">
                <a:noAutofit/>
              </a:bodyPr>
              <a:lstStyle/>
              <a:p>
                <a:pPr marL="84137" marR="0" lvl="0" algn="l" defTabSz="622300" rtl="0" eaLnBrk="1" fontAlgn="auto" latinLnBrk="0" hangingPunct="1">
                  <a:lnSpc>
                    <a:spcPct val="100000"/>
                  </a:lnSpc>
                  <a:spcBef>
                    <a:spcPct val="0"/>
                  </a:spcBef>
                  <a:spcAft>
                    <a:spcPts val="0"/>
                  </a:spcAft>
                  <a:buClrTx/>
                  <a:buSzTx/>
                  <a:tabLst/>
                  <a:defRPr/>
                </a:pPr>
                <a:r>
                  <a:rPr kumimoji="0" lang="en-US" sz="1400" b="0" i="0" u="none" strike="noStrike" kern="1200" cap="none" spc="0" normalizeH="0" baseline="0" noProof="0" dirty="0">
                    <a:ln>
                      <a:noFill/>
                    </a:ln>
                    <a:solidFill>
                      <a:sysClr val="window" lastClr="FFFFFF"/>
                    </a:solidFill>
                    <a:effectLst/>
                    <a:uLnTx/>
                    <a:uFillTx/>
                    <a:latin typeface="Times New Roman" panose="02020603050405020304" pitchFamily="18" charset="0"/>
                    <a:ea typeface="+mn-ea"/>
                    <a:cs typeface="Times New Roman" panose="02020603050405020304" pitchFamily="18" charset="0"/>
                  </a:rPr>
                  <a:t>Select Data Flow Security and Privacy Controls (DFSPCs) to mitigate threats</a:t>
                </a:r>
              </a:p>
            </p:txBody>
          </p:sp>
          <p:sp>
            <p:nvSpPr>
              <p:cNvPr id="20" name="Right Arrow 40">
                <a:extLst>
                  <a:ext uri="{FF2B5EF4-FFF2-40B4-BE49-F238E27FC236}">
                    <a16:creationId xmlns:a16="http://schemas.microsoft.com/office/drawing/2014/main" id="{10A7A33B-DB37-48EA-B8B5-7A272C1958B9}"/>
                  </a:ext>
                </a:extLst>
              </p:cNvPr>
              <p:cNvSpPr/>
              <p:nvPr/>
            </p:nvSpPr>
            <p:spPr>
              <a:xfrm>
                <a:off x="4730140" y="2637904"/>
                <a:ext cx="1202400" cy="349200"/>
              </a:xfrm>
              <a:prstGeom prst="rightArrow">
                <a:avLst/>
              </a:prstGeom>
              <a:solidFill>
                <a:srgbClr val="498CC9"/>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1" name="Right Arrow 48">
                <a:extLst>
                  <a:ext uri="{FF2B5EF4-FFF2-40B4-BE49-F238E27FC236}">
                    <a16:creationId xmlns:a16="http://schemas.microsoft.com/office/drawing/2014/main" id="{17DEC136-00FD-4D27-8489-01CDAC73B5BB}"/>
                  </a:ext>
                </a:extLst>
              </p:cNvPr>
              <p:cNvSpPr/>
              <p:nvPr/>
            </p:nvSpPr>
            <p:spPr>
              <a:xfrm>
                <a:off x="4730140" y="3733772"/>
                <a:ext cx="1202400" cy="349200"/>
              </a:xfrm>
              <a:prstGeom prst="rightArrow">
                <a:avLst/>
              </a:prstGeom>
              <a:solidFill>
                <a:srgbClr val="498CC9"/>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2" name="Right Arrow 49">
                <a:extLst>
                  <a:ext uri="{FF2B5EF4-FFF2-40B4-BE49-F238E27FC236}">
                    <a16:creationId xmlns:a16="http://schemas.microsoft.com/office/drawing/2014/main" id="{20296028-F092-4622-841F-E017C3D0C768}"/>
                  </a:ext>
                </a:extLst>
              </p:cNvPr>
              <p:cNvSpPr/>
              <p:nvPr/>
            </p:nvSpPr>
            <p:spPr>
              <a:xfrm>
                <a:off x="4730140" y="4829640"/>
                <a:ext cx="1202400" cy="349200"/>
              </a:xfrm>
              <a:prstGeom prst="rightArrow">
                <a:avLst/>
              </a:prstGeom>
              <a:solidFill>
                <a:srgbClr val="498CC9"/>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23" name="Right Arrow 50">
                <a:extLst>
                  <a:ext uri="{FF2B5EF4-FFF2-40B4-BE49-F238E27FC236}">
                    <a16:creationId xmlns:a16="http://schemas.microsoft.com/office/drawing/2014/main" id="{4AB8328C-BE6E-409D-8A19-37FFA31A1600}"/>
                  </a:ext>
                </a:extLst>
              </p:cNvPr>
              <p:cNvSpPr/>
              <p:nvPr/>
            </p:nvSpPr>
            <p:spPr>
              <a:xfrm>
                <a:off x="4714568" y="5998856"/>
                <a:ext cx="1202400" cy="349200"/>
              </a:xfrm>
              <a:prstGeom prst="rightArrow">
                <a:avLst/>
              </a:prstGeom>
              <a:solidFill>
                <a:srgbClr val="498CC9"/>
              </a:solid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DD778251-9269-439B-9B17-C633DFB87885}"/>
                </a:ext>
              </a:extLst>
            </p:cNvPr>
            <p:cNvSpPr txBox="1"/>
            <p:nvPr/>
          </p:nvSpPr>
          <p:spPr>
            <a:xfrm>
              <a:off x="6142583" y="2958303"/>
              <a:ext cx="1883157" cy="633693"/>
            </a:xfrm>
            <a:prstGeom prst="rect">
              <a:avLst/>
            </a:prstGeom>
            <a:noFill/>
          </p:spPr>
          <p:txBody>
            <a:bodyPr wrap="square" rtlCol="0">
              <a:spAutoFit/>
            </a:bodyPr>
            <a:lstStyle/>
            <a:p>
              <a:r>
                <a:rPr lang="en-US" sz="1400" u="sng" dirty="0">
                  <a:solidFill>
                    <a:schemeClr val="bg1"/>
                  </a:solidFill>
                </a:rPr>
                <a:t>Library Threats/Attacks</a:t>
              </a:r>
            </a:p>
            <a:p>
              <a:pPr marL="82550" indent="-82550">
                <a:buFont typeface="Arial" panose="020B0604020202020204" pitchFamily="34" charset="0"/>
                <a:buChar char="•"/>
              </a:pPr>
              <a:r>
                <a:rPr lang="en-US" sz="1400" dirty="0">
                  <a:solidFill>
                    <a:schemeClr val="bg1"/>
                  </a:solidFill>
                </a:rPr>
                <a:t>CWE Top 25</a:t>
              </a:r>
            </a:p>
            <a:p>
              <a:pPr marL="82550" indent="-82550">
                <a:buFont typeface="Arial" panose="020B0604020202020204" pitchFamily="34" charset="0"/>
                <a:buChar char="•"/>
              </a:pPr>
              <a:r>
                <a:rPr lang="en-US" sz="1400" dirty="0">
                  <a:solidFill>
                    <a:schemeClr val="bg1"/>
                  </a:solidFill>
                </a:rPr>
                <a:t>OWASP Top 10 (API)</a:t>
              </a:r>
            </a:p>
          </p:txBody>
        </p:sp>
        <p:sp>
          <p:nvSpPr>
            <p:cNvPr id="8" name="TextBox 7">
              <a:extLst>
                <a:ext uri="{FF2B5EF4-FFF2-40B4-BE49-F238E27FC236}">
                  <a16:creationId xmlns:a16="http://schemas.microsoft.com/office/drawing/2014/main" id="{88CD0780-D552-4076-8440-B05748ED2913}"/>
                </a:ext>
              </a:extLst>
            </p:cNvPr>
            <p:cNvSpPr txBox="1"/>
            <p:nvPr/>
          </p:nvSpPr>
          <p:spPr>
            <a:xfrm>
              <a:off x="7992680" y="2989714"/>
              <a:ext cx="1718134" cy="411900"/>
            </a:xfrm>
            <a:prstGeom prst="rect">
              <a:avLst/>
            </a:prstGeom>
            <a:noFill/>
          </p:spPr>
          <p:txBody>
            <a:bodyPr wrap="square" rtlCol="0">
              <a:spAutoFit/>
            </a:bodyPr>
            <a:lstStyle/>
            <a:p>
              <a:pPr marL="82550" lvl="0" defTabSz="622300">
                <a:lnSpc>
                  <a:spcPct val="90000"/>
                </a:lnSpc>
                <a:spcBef>
                  <a:spcPct val="0"/>
                </a:spcBef>
                <a:defRPr/>
              </a:pPr>
              <a:r>
                <a:rPr lang="en-US" sz="1400" u="sng" dirty="0">
                  <a:solidFill>
                    <a:sysClr val="window" lastClr="FFFFFF"/>
                  </a:solidFill>
                  <a:latin typeface="Times New Roman" panose="02020603050405020304" pitchFamily="18" charset="0"/>
                  <a:cs typeface="Times New Roman" panose="02020603050405020304" pitchFamily="18" charset="0"/>
                </a:rPr>
                <a:t>Threat Identification</a:t>
              </a:r>
            </a:p>
            <a:p>
              <a:pPr marL="177800" lvl="0" indent="-95250" defTabSz="622300">
                <a:lnSpc>
                  <a:spcPct val="90000"/>
                </a:lnSpc>
                <a:spcBef>
                  <a:spcPct val="0"/>
                </a:spcBef>
                <a:buFont typeface="Arial" panose="020B0604020202020204" pitchFamily="34" charset="0"/>
                <a:buChar char="•"/>
                <a:defRPr/>
              </a:pPr>
              <a:r>
                <a:rPr lang="en-US" sz="1400">
                  <a:solidFill>
                    <a:sysClr val="window" lastClr="FFFFFF"/>
                  </a:solidFill>
                  <a:latin typeface="Times New Roman" panose="02020603050405020304" pitchFamily="18" charset="0"/>
                  <a:cs typeface="Times New Roman" panose="02020603050405020304" pitchFamily="18" charset="0"/>
                </a:rPr>
                <a:t>Per-Interaction            </a:t>
              </a:r>
              <a:endParaRPr lang="en-US" sz="1400" dirty="0">
                <a:solidFill>
                  <a:sysClr val="window" lastClr="FFFFFF"/>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9149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725361"/>
            <a:ext cx="10117667" cy="914400"/>
          </a:xfrm>
        </p:spPr>
        <p:txBody>
          <a:bodyPr anchor="t">
            <a:normAutofit fontScale="90000"/>
          </a:bodyPr>
          <a:lstStyle/>
          <a:p>
            <a:r>
              <a:rPr lang="es-MX" sz="3600" b="1" dirty="0">
                <a:solidFill>
                  <a:srgbClr val="0070C0"/>
                </a:solidFill>
                <a:latin typeface="Poppins" pitchFamily="2" charset="77"/>
                <a:cs typeface="Poppins" pitchFamily="2" charset="77"/>
              </a:rPr>
              <a:t>Goals of the project and final users</a:t>
            </a:r>
            <a:br>
              <a:rPr lang="es-MX" sz="3600" b="1" dirty="0">
                <a:solidFill>
                  <a:srgbClr val="0070C0"/>
                </a:solidFill>
                <a:latin typeface="Poppins" pitchFamily="2" charset="77"/>
                <a:cs typeface="Poppins" pitchFamily="2" charset="77"/>
              </a:rPr>
            </a:br>
            <a:r>
              <a:rPr lang="es-MX" sz="3600" b="1" dirty="0">
                <a:solidFill>
                  <a:srgbClr val="0070C0"/>
                </a:solidFill>
                <a:latin typeface="Poppins" pitchFamily="2" charset="77"/>
                <a:cs typeface="Poppins" pitchFamily="2" charset="77"/>
              </a:rPr>
              <a:t>that will benefit</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0" y="1639761"/>
            <a:ext cx="11712739" cy="5218239"/>
          </a:xfrm>
        </p:spPr>
        <p:txBody>
          <a:bodyPr>
            <a:normAutofit/>
          </a:bodyPr>
          <a:lstStyle/>
          <a:p>
            <a:pPr marL="0" indent="0">
              <a:buNone/>
            </a:pPr>
            <a:r>
              <a:rPr lang="en-US" sz="2200" b="1" dirty="0">
                <a:solidFill>
                  <a:schemeClr val="bg2">
                    <a:lumMod val="25000"/>
                  </a:schemeClr>
                </a:solidFill>
                <a:latin typeface="Poppins Light" pitchFamily="2" charset="77"/>
                <a:cs typeface="Poppins Light" pitchFamily="2" charset="77"/>
              </a:rPr>
              <a:t>To assist SMEs and inexperienced developers in the IoMT assure the security and privacy of data in flow in the IoMT in line with data security and privacy regulations.</a:t>
            </a:r>
          </a:p>
          <a:p>
            <a:pPr marL="0" indent="0">
              <a:buNone/>
            </a:pPr>
            <a:r>
              <a:rPr lang="en-US" sz="2000" dirty="0">
                <a:solidFill>
                  <a:schemeClr val="bg2">
                    <a:lumMod val="25000"/>
                  </a:schemeClr>
                </a:solidFill>
                <a:latin typeface="Poppins Light" pitchFamily="2" charset="77"/>
                <a:cs typeface="Poppins Light" pitchFamily="2" charset="77"/>
              </a:rPr>
              <a:t>In SMEs, developers and designers are the key groups responsible for bringing functional activities for compliance with GDPR in systems and products </a:t>
            </a:r>
          </a:p>
          <a:p>
            <a:pPr marL="0" indent="0">
              <a:buNone/>
            </a:pPr>
            <a:r>
              <a:rPr lang="en-US" sz="2000" dirty="0">
                <a:solidFill>
                  <a:schemeClr val="bg2">
                    <a:lumMod val="25000"/>
                  </a:schemeClr>
                </a:solidFill>
                <a:latin typeface="Poppins Light" pitchFamily="2" charset="77"/>
                <a:cs typeface="Poppins Light" pitchFamily="2" charset="77"/>
              </a:rPr>
              <a:t>The framework’s goals is to assist SMEs and developers:</a:t>
            </a:r>
          </a:p>
          <a:p>
            <a:r>
              <a:rPr lang="en-US" sz="2000" dirty="0">
                <a:solidFill>
                  <a:schemeClr val="bg2">
                    <a:lumMod val="25000"/>
                  </a:schemeClr>
                </a:solidFill>
                <a:latin typeface="Poppins Light" pitchFamily="2" charset="77"/>
                <a:cs typeface="Poppins Light" pitchFamily="2" charset="77"/>
              </a:rPr>
              <a:t>Negotiate the GDPR data protection requirements. The GDPR does not provide clear guidelines for designers and developers on how to build GDPR compliant products. The regulation is complicated and the details on the different aspects of the are disseminated throughout the regulation.</a:t>
            </a:r>
          </a:p>
          <a:p>
            <a:r>
              <a:rPr lang="en-US" sz="2000" dirty="0">
                <a:solidFill>
                  <a:schemeClr val="bg2">
                    <a:lumMod val="25000"/>
                  </a:schemeClr>
                </a:solidFill>
                <a:latin typeface="Poppins Light" pitchFamily="2" charset="77"/>
                <a:cs typeface="Poppins Light" pitchFamily="2" charset="77"/>
              </a:rPr>
              <a:t>Lack of concise guidance and disseminated standards for security and privacy generally and in the security and privacy domain if difficult to navigate.</a:t>
            </a:r>
          </a:p>
          <a:p>
            <a:r>
              <a:rPr lang="en-US" sz="2000" dirty="0">
                <a:solidFill>
                  <a:schemeClr val="bg2">
                    <a:lumMod val="25000"/>
                  </a:schemeClr>
                </a:solidFill>
                <a:latin typeface="Poppins Light" pitchFamily="2" charset="77"/>
                <a:cs typeface="Poppins Light" pitchFamily="2" charset="77"/>
              </a:rPr>
              <a:t>This is further complicated due to the lack of skilled security and privacy developers and available software. SMEs struggle to maintain and attract talent.</a:t>
            </a:r>
          </a:p>
          <a:p>
            <a:r>
              <a:rPr lang="en-US" sz="2000" dirty="0">
                <a:solidFill>
                  <a:schemeClr val="bg2">
                    <a:lumMod val="25000"/>
                  </a:schemeClr>
                </a:solidFill>
                <a:latin typeface="Poppins Light" pitchFamily="2" charset="77"/>
                <a:cs typeface="Poppins Light" pitchFamily="2" charset="77"/>
              </a:rPr>
              <a:t>Assist with the assuring </a:t>
            </a:r>
          </a:p>
          <a:p>
            <a:pPr marL="0" indent="0">
              <a:buNone/>
            </a:pPr>
            <a:endParaRPr lang="en-US" sz="2000" dirty="0">
              <a:solidFill>
                <a:schemeClr val="bg2">
                  <a:lumMod val="25000"/>
                </a:schemeClr>
              </a:solidFill>
              <a:latin typeface="Poppins Light" pitchFamily="2" charset="77"/>
              <a:cs typeface="Poppins Light" pitchFamily="2" charset="77"/>
            </a:endParaRPr>
          </a:p>
          <a:p>
            <a:pPr marL="0" indent="0">
              <a:buNone/>
            </a:pPr>
            <a:endParaRPr lang="en-US" sz="2000" dirty="0">
              <a:solidFill>
                <a:schemeClr val="bg2">
                  <a:lumMod val="25000"/>
                </a:schemeClr>
              </a:solidFill>
              <a:latin typeface="Poppins Light" pitchFamily="2" charset="77"/>
              <a:cs typeface="Poppins Light" pitchFamily="2" charset="77"/>
            </a:endParaRPr>
          </a:p>
        </p:txBody>
      </p:sp>
    </p:spTree>
    <p:extLst>
      <p:ext uri="{BB962C8B-B14F-4D97-AF65-F5344CB8AC3E}">
        <p14:creationId xmlns:p14="http://schemas.microsoft.com/office/powerpoint/2010/main" val="701547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517515"/>
            <a:ext cx="10702380" cy="4863830"/>
          </a:xfrm>
        </p:spPr>
        <p:txBody>
          <a:bodyPr>
            <a:normAutofit/>
          </a:bodyPr>
          <a:lstStyle/>
          <a:p>
            <a:r>
              <a:rPr lang="en-US" sz="2400" dirty="0">
                <a:solidFill>
                  <a:schemeClr val="bg2">
                    <a:lumMod val="25000"/>
                  </a:schemeClr>
                </a:solidFill>
                <a:latin typeface="Poppins Light" pitchFamily="2" charset="77"/>
                <a:cs typeface="Poppins Light" pitchFamily="2" charset="77"/>
              </a:rPr>
              <a:t>The Developer Driven Framework has been extensively scientifically validated by experts in security and privacy standards </a:t>
            </a:r>
          </a:p>
          <a:p>
            <a:r>
              <a:rPr lang="en-US" sz="2400" dirty="0">
                <a:solidFill>
                  <a:schemeClr val="bg2">
                    <a:lumMod val="25000"/>
                  </a:schemeClr>
                </a:solidFill>
                <a:latin typeface="Poppins Light" pitchFamily="2" charset="77"/>
                <a:cs typeface="Poppins Light" pitchFamily="2" charset="77"/>
              </a:rPr>
              <a:t>It was then successfully piloted in the development teams of multiple medical device organisations </a:t>
            </a:r>
          </a:p>
          <a:p>
            <a:pPr lvl="1"/>
            <a:r>
              <a:rPr lang="en-US" sz="2000" dirty="0">
                <a:solidFill>
                  <a:schemeClr val="bg2">
                    <a:lumMod val="25000"/>
                  </a:schemeClr>
                </a:solidFill>
                <a:latin typeface="Poppins Light" pitchFamily="2" charset="77"/>
                <a:cs typeface="Poppins Light" pitchFamily="2" charset="77"/>
              </a:rPr>
              <a:t>The organisations are now using the framework for new development projects</a:t>
            </a:r>
          </a:p>
          <a:p>
            <a:pPr lvl="1"/>
            <a:r>
              <a:rPr lang="en-US" sz="2000" dirty="0">
                <a:solidFill>
                  <a:schemeClr val="bg2">
                    <a:lumMod val="25000"/>
                  </a:schemeClr>
                </a:solidFill>
                <a:latin typeface="Poppins Light" pitchFamily="2" charset="77"/>
                <a:cs typeface="Poppins Light" pitchFamily="2" charset="77"/>
              </a:rPr>
              <a:t>The framework is being used as a starting position for a software bill of materials (SBOM) led by the development team. </a:t>
            </a:r>
          </a:p>
          <a:p>
            <a:pPr marL="0" indent="0">
              <a:buNone/>
            </a:pPr>
            <a:endParaRPr lang="en-US" sz="2400" dirty="0">
              <a:solidFill>
                <a:schemeClr val="bg2">
                  <a:lumMod val="25000"/>
                </a:schemeClr>
              </a:solidFill>
              <a:latin typeface="Poppins Light" pitchFamily="2" charset="77"/>
              <a:cs typeface="Poppins Light" pitchFamily="2" charset="77"/>
            </a:endParaRPr>
          </a:p>
          <a:p>
            <a:pPr marL="0" indent="0" algn="ctr">
              <a:buNone/>
            </a:pPr>
            <a:r>
              <a:rPr lang="en-US" sz="2400" dirty="0">
                <a:solidFill>
                  <a:schemeClr val="bg2">
                    <a:lumMod val="25000"/>
                  </a:schemeClr>
                </a:solidFill>
                <a:latin typeface="Poppins Light" pitchFamily="2" charset="77"/>
                <a:cs typeface="Poppins Light" pitchFamily="2" charset="77"/>
              </a:rPr>
              <a:t>A comment from one CTO </a:t>
            </a:r>
          </a:p>
          <a:p>
            <a:pPr marL="0" indent="0" algn="ctr">
              <a:buNone/>
            </a:pPr>
            <a:r>
              <a:rPr lang="en-US" sz="2400" dirty="0">
                <a:solidFill>
                  <a:schemeClr val="bg2">
                    <a:lumMod val="25000"/>
                  </a:schemeClr>
                </a:solidFill>
                <a:latin typeface="Poppins Light" pitchFamily="2" charset="77"/>
                <a:cs typeface="Poppins Light" pitchFamily="2" charset="77"/>
              </a:rPr>
              <a:t>“We had no idea what was needed, and the framework completely took the guess work away”</a:t>
            </a:r>
          </a:p>
        </p:txBody>
      </p:sp>
    </p:spTree>
    <p:extLst>
      <p:ext uri="{BB962C8B-B14F-4D97-AF65-F5344CB8AC3E}">
        <p14:creationId xmlns:p14="http://schemas.microsoft.com/office/powerpoint/2010/main" val="74396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3FEF59B-EF14-654A-B961-582AAD399196}"/>
              </a:ext>
            </a:extLst>
          </p:cNvPr>
          <p:cNvSpPr>
            <a:spLocks noGrp="1"/>
          </p:cNvSpPr>
          <p:nvPr>
            <p:ph type="title"/>
          </p:nvPr>
        </p:nvSpPr>
        <p:spPr>
          <a:xfrm>
            <a:off x="826654" y="2878020"/>
            <a:ext cx="10117667" cy="550980"/>
          </a:xfrm>
        </p:spPr>
        <p:txBody>
          <a:bodyPr anchor="t">
            <a:normAutofit/>
          </a:bodyPr>
          <a:lstStyle/>
          <a:p>
            <a:pPr algn="ctr"/>
            <a:r>
              <a:rPr lang="es-MX" sz="3200" i="1" dirty="0">
                <a:solidFill>
                  <a:srgbClr val="0070C0"/>
                </a:solidFill>
                <a:latin typeface="Poppins Medium" pitchFamily="2" charset="77"/>
                <a:cs typeface="Poppins Medium" pitchFamily="2" charset="77"/>
              </a:rPr>
              <a:t>Ceara Treacy</a:t>
            </a:r>
          </a:p>
        </p:txBody>
      </p:sp>
      <p:sp>
        <p:nvSpPr>
          <p:cNvPr id="5" name="Marcador de contenido 2">
            <a:extLst>
              <a:ext uri="{FF2B5EF4-FFF2-40B4-BE49-F238E27FC236}">
                <a16:creationId xmlns:a16="http://schemas.microsoft.com/office/drawing/2014/main" id="{EF1396C2-E5FC-884C-80FD-E888936DAB54}"/>
              </a:ext>
            </a:extLst>
          </p:cNvPr>
          <p:cNvSpPr>
            <a:spLocks noGrp="1"/>
          </p:cNvSpPr>
          <p:nvPr>
            <p:ph idx="1"/>
          </p:nvPr>
        </p:nvSpPr>
        <p:spPr>
          <a:xfrm>
            <a:off x="826654" y="3761508"/>
            <a:ext cx="10117667" cy="2389909"/>
          </a:xfrm>
        </p:spPr>
        <p:txBody>
          <a:bodyPr>
            <a:normAutofit/>
          </a:bodyPr>
          <a:lstStyle/>
          <a:p>
            <a:pPr marL="0" lvl="0" indent="0" algn="ctr">
              <a:buClr>
                <a:schemeClr val="dk1"/>
              </a:buClr>
              <a:buSzPct val="25000"/>
              <a:buNone/>
            </a:pPr>
            <a:r>
              <a:rPr lang="it-IT" sz="2000" i="1" dirty="0">
                <a:solidFill>
                  <a:srgbClr val="1F4A98"/>
                </a:solidFill>
                <a:latin typeface="Poppins" pitchFamily="2" charset="77"/>
                <a:ea typeface="Calibri"/>
                <a:cs typeface="Poppins" pitchFamily="2" charset="77"/>
                <a:sym typeface="Calibri"/>
                <a:hlinkClick r:id="rId2"/>
              </a:rPr>
              <a:t>Ceara.treacy@dkit.ie</a:t>
            </a:r>
            <a:endParaRPr lang="it-IT" sz="2000" i="1" dirty="0">
              <a:solidFill>
                <a:srgbClr val="1F4A98"/>
              </a:solidFill>
              <a:latin typeface="Poppins" pitchFamily="2" charset="77"/>
              <a:ea typeface="Calibri"/>
              <a:cs typeface="Poppins" pitchFamily="2" charset="77"/>
              <a:sym typeface="Calibri"/>
            </a:endParaRPr>
          </a:p>
          <a:p>
            <a:pPr marL="0" lvl="0" indent="0" algn="ctr">
              <a:buClr>
                <a:schemeClr val="dk1"/>
              </a:buClr>
              <a:buSzPct val="25000"/>
              <a:buNone/>
            </a:pPr>
            <a:r>
              <a:rPr lang="en-US" sz="2000" i="1" dirty="0">
                <a:solidFill>
                  <a:srgbClr val="1CA692"/>
                </a:solidFill>
                <a:latin typeface="Poppins" pitchFamily="2" charset="77"/>
                <a:ea typeface="Calibri"/>
                <a:cs typeface="Poppins" pitchFamily="2" charset="77"/>
                <a:sym typeface="Calibri"/>
              </a:rPr>
              <a:t>Dundalk Institute of Technology, Regulated Software Research</a:t>
            </a:r>
          </a:p>
          <a:p>
            <a:pPr marL="0" lvl="0" indent="0" algn="ctr">
              <a:buClr>
                <a:schemeClr val="dk1"/>
              </a:buClr>
              <a:buSzPct val="25000"/>
              <a:buNone/>
            </a:pPr>
            <a:r>
              <a:rPr lang="en-US" sz="2000" i="1" dirty="0">
                <a:solidFill>
                  <a:srgbClr val="1CA692"/>
                </a:solidFill>
                <a:latin typeface="Poppins" pitchFamily="2" charset="77"/>
                <a:ea typeface="Calibri"/>
                <a:cs typeface="Poppins" pitchFamily="2" charset="77"/>
                <a:sym typeface="Calibri"/>
              </a:rPr>
              <a:t>Centre, Ireland</a:t>
            </a:r>
          </a:p>
          <a:p>
            <a:pPr marL="0" lvl="0" indent="0" algn="ctr">
              <a:buClr>
                <a:schemeClr val="dk1"/>
              </a:buClr>
              <a:buSzPct val="25000"/>
              <a:buNone/>
            </a:pPr>
            <a:r>
              <a:rPr lang="en-US" sz="1300" i="1" dirty="0">
                <a:solidFill>
                  <a:srgbClr val="1CA692"/>
                </a:solidFill>
                <a:latin typeface="Poppins" pitchFamily="2" charset="77"/>
                <a:ea typeface="Calibri"/>
                <a:cs typeface="Poppins" pitchFamily="2" charset="77"/>
                <a:sym typeface="Calibri"/>
              </a:rPr>
              <a:t>“This work was supported with the financial support of the Science Foundation Ireland grant 13/RC/2094 and co-funded</a:t>
            </a:r>
          </a:p>
          <a:p>
            <a:pPr marL="0" lvl="0" indent="0" algn="ctr">
              <a:buClr>
                <a:schemeClr val="dk1"/>
              </a:buClr>
              <a:buSzPct val="25000"/>
              <a:buNone/>
            </a:pPr>
            <a:r>
              <a:rPr lang="en-US" sz="1300" i="1" dirty="0">
                <a:solidFill>
                  <a:srgbClr val="1CA692"/>
                </a:solidFill>
                <a:latin typeface="Poppins" pitchFamily="2" charset="77"/>
                <a:ea typeface="Calibri"/>
                <a:cs typeface="Poppins" pitchFamily="2" charset="77"/>
                <a:sym typeface="Calibri"/>
              </a:rPr>
              <a:t>under the European Regional Development Fund through the Southern &amp; Eastern Regional Operational Programme to</a:t>
            </a:r>
          </a:p>
          <a:p>
            <a:pPr marL="0" lvl="0" indent="0" algn="ctr">
              <a:buClr>
                <a:schemeClr val="dk1"/>
              </a:buClr>
              <a:buSzPct val="25000"/>
              <a:buNone/>
            </a:pPr>
            <a:r>
              <a:rPr lang="en-US" sz="1300" i="1" dirty="0">
                <a:solidFill>
                  <a:srgbClr val="1CA692"/>
                </a:solidFill>
                <a:latin typeface="Poppins" pitchFamily="2" charset="77"/>
                <a:ea typeface="Calibri"/>
                <a:cs typeface="Poppins" pitchFamily="2" charset="77"/>
                <a:sym typeface="Calibri"/>
              </a:rPr>
              <a:t>Lero - the Science Foundation Ireland Research Centre for Software (www.lero.ie)”.</a:t>
            </a:r>
            <a:endParaRPr lang="it" sz="1300" i="1" dirty="0">
              <a:solidFill>
                <a:srgbClr val="1CA692"/>
              </a:solidFill>
              <a:latin typeface="Poppins" pitchFamily="2" charset="77"/>
              <a:ea typeface="Calibri"/>
              <a:cs typeface="Poppins" pitchFamily="2" charset="77"/>
              <a:sym typeface="Calibri"/>
            </a:endParaRPr>
          </a:p>
        </p:txBody>
      </p:sp>
    </p:spTree>
    <p:extLst>
      <p:ext uri="{BB962C8B-B14F-4D97-AF65-F5344CB8AC3E}">
        <p14:creationId xmlns:p14="http://schemas.microsoft.com/office/powerpoint/2010/main" val="79072112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1558</Words>
  <Application>Microsoft Office PowerPoint</Application>
  <PresentationFormat>Widescreen</PresentationFormat>
  <Paragraphs>153</Paragraphs>
  <Slides>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Calibri Light</vt:lpstr>
      <vt:lpstr>Open Sans</vt:lpstr>
      <vt:lpstr>Poppins</vt:lpstr>
      <vt:lpstr>Poppins Light</vt:lpstr>
      <vt:lpstr>Poppins Medium</vt:lpstr>
      <vt:lpstr>Times New Roman</vt:lpstr>
      <vt:lpstr>Tema de Office</vt:lpstr>
      <vt:lpstr>Developer Driven Framework for Security and Privacy of Data in Flow in the Internet of Medical Things</vt:lpstr>
      <vt:lpstr>Regulated Software Research Centre (RSRC) and Lero, the Science Foundation Ireland Research Centre for Software</vt:lpstr>
      <vt:lpstr>Developer Driven Framework for Security and Privacy of Data in Flow in the Internet of Medical Things (IoMT)</vt:lpstr>
      <vt:lpstr>PowerPoint Presentation</vt:lpstr>
      <vt:lpstr>PowerPoint Presentation</vt:lpstr>
      <vt:lpstr>Goals of the project and final users that will benefit</vt:lpstr>
      <vt:lpstr>Results</vt:lpstr>
      <vt:lpstr>Ceara Treacy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Ceara Treacy</cp:lastModifiedBy>
  <cp:revision>14</cp:revision>
  <dcterms:created xsi:type="dcterms:W3CDTF">2021-09-01T19:24:00Z</dcterms:created>
  <dcterms:modified xsi:type="dcterms:W3CDTF">2021-10-08T13:50:21Z</dcterms:modified>
</cp:coreProperties>
</file>