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65" r:id="rId6"/>
    <p:sldId id="266" r:id="rId7"/>
    <p:sldId id="267" r:id="rId8"/>
    <p:sldId id="261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89"/>
    <p:restoredTop sz="94751"/>
  </p:normalViewPr>
  <p:slideViewPr>
    <p:cSldViewPr snapToGrid="0" snapToObjects="1">
      <p:cViewPr varScale="1">
        <p:scale>
          <a:sx n="68" d="100"/>
          <a:sy n="68" d="100"/>
        </p:scale>
        <p:origin x="24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B7E807-0F99-F949-93A2-F5CBB55D503E}" type="doc">
      <dgm:prSet loTypeId="urn:microsoft.com/office/officeart/2005/8/layout/StepDown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2645226-8C8F-9E4E-92A8-1AD7D4483D4F}">
      <dgm:prSet phldrT="[Text]"/>
      <dgm:spPr/>
      <dgm:t>
        <a:bodyPr/>
        <a:lstStyle/>
        <a:p>
          <a:r>
            <a:rPr lang="en-GB" dirty="0"/>
            <a:t>HTA</a:t>
          </a:r>
        </a:p>
      </dgm:t>
    </dgm:pt>
    <dgm:pt modelId="{1360BCD7-0D4B-B240-861B-355CDFEED2C0}" type="parTrans" cxnId="{ABC9B999-88E8-0747-A336-448F8A1087A8}">
      <dgm:prSet/>
      <dgm:spPr/>
      <dgm:t>
        <a:bodyPr/>
        <a:lstStyle/>
        <a:p>
          <a:endParaRPr lang="en-GB"/>
        </a:p>
      </dgm:t>
    </dgm:pt>
    <dgm:pt modelId="{97AB39C1-5EE7-3246-BA31-5E7F045F06B9}" type="sibTrans" cxnId="{ABC9B999-88E8-0747-A336-448F8A1087A8}">
      <dgm:prSet/>
      <dgm:spPr/>
      <dgm:t>
        <a:bodyPr/>
        <a:lstStyle/>
        <a:p>
          <a:endParaRPr lang="en-GB"/>
        </a:p>
      </dgm:t>
    </dgm:pt>
    <dgm:pt modelId="{F819E15D-BC08-7A4D-A331-1D1B464EA3D0}">
      <dgm:prSet phldrT="[Text]"/>
      <dgm:spPr/>
      <dgm:t>
        <a:bodyPr/>
        <a:lstStyle/>
        <a:p>
          <a:r>
            <a:rPr lang="en-GB" dirty="0"/>
            <a:t>Rapid</a:t>
          </a:r>
        </a:p>
      </dgm:t>
    </dgm:pt>
    <dgm:pt modelId="{8CAEBD20-AF3C-3B45-87EE-5E463842AC85}" type="parTrans" cxnId="{57CF81BD-AD17-7648-B0B8-82FE4EC92559}">
      <dgm:prSet/>
      <dgm:spPr/>
      <dgm:t>
        <a:bodyPr/>
        <a:lstStyle/>
        <a:p>
          <a:endParaRPr lang="en-GB"/>
        </a:p>
      </dgm:t>
    </dgm:pt>
    <dgm:pt modelId="{8DCCBD76-EB02-8C46-8642-83DFDA7552BA}" type="sibTrans" cxnId="{57CF81BD-AD17-7648-B0B8-82FE4EC92559}">
      <dgm:prSet/>
      <dgm:spPr/>
      <dgm:t>
        <a:bodyPr/>
        <a:lstStyle/>
        <a:p>
          <a:endParaRPr lang="en-GB"/>
        </a:p>
      </dgm:t>
    </dgm:pt>
    <dgm:pt modelId="{6CFEF9A1-395D-0C4E-B171-FE69F497630F}">
      <dgm:prSet phldrT="[Text]"/>
      <dgm:spPr/>
      <dgm:t>
        <a:bodyPr/>
        <a:lstStyle/>
        <a:p>
          <a:r>
            <a:rPr lang="en-GB" dirty="0"/>
            <a:t>Localised</a:t>
          </a:r>
        </a:p>
      </dgm:t>
    </dgm:pt>
    <dgm:pt modelId="{3805A2BE-68D1-F349-BC1A-528B2EA901DE}" type="parTrans" cxnId="{4BC42B1B-F004-584A-AA4B-FB5EFF3FB2DA}">
      <dgm:prSet/>
      <dgm:spPr/>
      <dgm:t>
        <a:bodyPr/>
        <a:lstStyle/>
        <a:p>
          <a:endParaRPr lang="en-GB"/>
        </a:p>
      </dgm:t>
    </dgm:pt>
    <dgm:pt modelId="{6A34B006-7AE1-F745-B872-06D983589E9F}" type="sibTrans" cxnId="{4BC42B1B-F004-584A-AA4B-FB5EFF3FB2DA}">
      <dgm:prSet/>
      <dgm:spPr/>
      <dgm:t>
        <a:bodyPr/>
        <a:lstStyle/>
        <a:p>
          <a:endParaRPr lang="en-GB"/>
        </a:p>
      </dgm:t>
    </dgm:pt>
    <dgm:pt modelId="{2A59FC96-8A9E-C546-990B-5DF39770A27D}">
      <dgm:prSet phldrT="[Text]"/>
      <dgm:spPr/>
      <dgm:t>
        <a:bodyPr/>
        <a:lstStyle/>
        <a:p>
          <a:r>
            <a:rPr lang="en-GB" dirty="0"/>
            <a:t>Digital</a:t>
          </a:r>
        </a:p>
      </dgm:t>
    </dgm:pt>
    <dgm:pt modelId="{692A5FC4-FA86-5440-922A-57D1E103D781}" type="parTrans" cxnId="{19ACDB1B-9ABD-3142-8BA2-346BD11EFB00}">
      <dgm:prSet/>
      <dgm:spPr/>
      <dgm:t>
        <a:bodyPr/>
        <a:lstStyle/>
        <a:p>
          <a:endParaRPr lang="en-GB"/>
        </a:p>
      </dgm:t>
    </dgm:pt>
    <dgm:pt modelId="{44B59213-3CBF-2E4E-AA52-947C4EB5F416}" type="sibTrans" cxnId="{19ACDB1B-9ABD-3142-8BA2-346BD11EFB00}">
      <dgm:prSet/>
      <dgm:spPr/>
      <dgm:t>
        <a:bodyPr/>
        <a:lstStyle/>
        <a:p>
          <a:endParaRPr lang="en-GB"/>
        </a:p>
      </dgm:t>
    </dgm:pt>
    <dgm:pt modelId="{78A9C9E0-B8AD-AE4F-9D9B-ABFC9E2F7CCE}" type="pres">
      <dgm:prSet presAssocID="{A9B7E807-0F99-F949-93A2-F5CBB55D503E}" presName="rootnode" presStyleCnt="0">
        <dgm:presLayoutVars>
          <dgm:chMax/>
          <dgm:chPref/>
          <dgm:dir/>
          <dgm:animLvl val="lvl"/>
        </dgm:presLayoutVars>
      </dgm:prSet>
      <dgm:spPr/>
    </dgm:pt>
    <dgm:pt modelId="{78BF5508-89A6-004B-9057-CAAF8D29BAF3}" type="pres">
      <dgm:prSet presAssocID="{92645226-8C8F-9E4E-92A8-1AD7D4483D4F}" presName="composite" presStyleCnt="0"/>
      <dgm:spPr/>
    </dgm:pt>
    <dgm:pt modelId="{D959FF09-70EB-474D-8696-2260AB0AB9EE}" type="pres">
      <dgm:prSet presAssocID="{92645226-8C8F-9E4E-92A8-1AD7D4483D4F}" presName="bentUpArrow1" presStyleLbl="alignImgPlace1" presStyleIdx="0" presStyleCnt="3"/>
      <dgm:spPr/>
    </dgm:pt>
    <dgm:pt modelId="{C298542F-D3CF-764D-89F9-BFF8209690B7}" type="pres">
      <dgm:prSet presAssocID="{92645226-8C8F-9E4E-92A8-1AD7D4483D4F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85FB59EC-04DF-4A42-96B8-D891623D806F}" type="pres">
      <dgm:prSet presAssocID="{92645226-8C8F-9E4E-92A8-1AD7D4483D4F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94824B36-74A4-654C-BAFD-3547E5E1EF62}" type="pres">
      <dgm:prSet presAssocID="{97AB39C1-5EE7-3246-BA31-5E7F045F06B9}" presName="sibTrans" presStyleCnt="0"/>
      <dgm:spPr/>
    </dgm:pt>
    <dgm:pt modelId="{EA971CA4-9A7E-8143-8444-CB3B14E8BA84}" type="pres">
      <dgm:prSet presAssocID="{F819E15D-BC08-7A4D-A331-1D1B464EA3D0}" presName="composite" presStyleCnt="0"/>
      <dgm:spPr/>
    </dgm:pt>
    <dgm:pt modelId="{824DCDB0-B439-C147-BFA4-D9CC6D938820}" type="pres">
      <dgm:prSet presAssocID="{F819E15D-BC08-7A4D-A331-1D1B464EA3D0}" presName="bentUpArrow1" presStyleLbl="alignImgPlace1" presStyleIdx="1" presStyleCnt="3"/>
      <dgm:spPr/>
    </dgm:pt>
    <dgm:pt modelId="{E4209DB9-4A17-2141-919D-B5E972C9E175}" type="pres">
      <dgm:prSet presAssocID="{F819E15D-BC08-7A4D-A331-1D1B464EA3D0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6F63DB38-8ED3-DC47-8F27-E0CE7BD560DC}" type="pres">
      <dgm:prSet presAssocID="{F819E15D-BC08-7A4D-A331-1D1B464EA3D0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761E836-A1F6-6447-BFBA-067952C9129B}" type="pres">
      <dgm:prSet presAssocID="{8DCCBD76-EB02-8C46-8642-83DFDA7552BA}" presName="sibTrans" presStyleCnt="0"/>
      <dgm:spPr/>
    </dgm:pt>
    <dgm:pt modelId="{6F435AA3-1848-7B4D-AF91-3B99E879D9C3}" type="pres">
      <dgm:prSet presAssocID="{2A59FC96-8A9E-C546-990B-5DF39770A27D}" presName="composite" presStyleCnt="0"/>
      <dgm:spPr/>
    </dgm:pt>
    <dgm:pt modelId="{422D0974-CF3A-1446-8B8C-1F7F04C2203B}" type="pres">
      <dgm:prSet presAssocID="{2A59FC96-8A9E-C546-990B-5DF39770A27D}" presName="bentUpArrow1" presStyleLbl="alignImgPlace1" presStyleIdx="2" presStyleCnt="3"/>
      <dgm:spPr/>
    </dgm:pt>
    <dgm:pt modelId="{A3BE0EE3-BA4F-D542-A66D-A3717DD773E0}" type="pres">
      <dgm:prSet presAssocID="{2A59FC96-8A9E-C546-990B-5DF39770A27D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53DE1817-9FFC-5149-A169-2353CB114A16}" type="pres">
      <dgm:prSet presAssocID="{2A59FC96-8A9E-C546-990B-5DF39770A27D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61E7BCA4-011A-C74C-BDE9-D2698AAC0030}" type="pres">
      <dgm:prSet presAssocID="{44B59213-3CBF-2E4E-AA52-947C4EB5F416}" presName="sibTrans" presStyleCnt="0"/>
      <dgm:spPr/>
    </dgm:pt>
    <dgm:pt modelId="{092826DC-765F-7341-A6A8-7F6AC375769B}" type="pres">
      <dgm:prSet presAssocID="{6CFEF9A1-395D-0C4E-B171-FE69F497630F}" presName="composite" presStyleCnt="0"/>
      <dgm:spPr/>
    </dgm:pt>
    <dgm:pt modelId="{587A842B-FFDB-734B-965B-F5DD8C6C49F7}" type="pres">
      <dgm:prSet presAssocID="{6CFEF9A1-395D-0C4E-B171-FE69F497630F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FA067B11-EFFE-914C-9A8C-05FA40EDC8BB}" type="presOf" srcId="{F819E15D-BC08-7A4D-A331-1D1B464EA3D0}" destId="{E4209DB9-4A17-2141-919D-B5E972C9E175}" srcOrd="0" destOrd="0" presId="urn:microsoft.com/office/officeart/2005/8/layout/StepDownProcess"/>
    <dgm:cxn modelId="{4BC42B1B-F004-584A-AA4B-FB5EFF3FB2DA}" srcId="{A9B7E807-0F99-F949-93A2-F5CBB55D503E}" destId="{6CFEF9A1-395D-0C4E-B171-FE69F497630F}" srcOrd="3" destOrd="0" parTransId="{3805A2BE-68D1-F349-BC1A-528B2EA901DE}" sibTransId="{6A34B006-7AE1-F745-B872-06D983589E9F}"/>
    <dgm:cxn modelId="{19ACDB1B-9ABD-3142-8BA2-346BD11EFB00}" srcId="{A9B7E807-0F99-F949-93A2-F5CBB55D503E}" destId="{2A59FC96-8A9E-C546-990B-5DF39770A27D}" srcOrd="2" destOrd="0" parTransId="{692A5FC4-FA86-5440-922A-57D1E103D781}" sibTransId="{44B59213-3CBF-2E4E-AA52-947C4EB5F416}"/>
    <dgm:cxn modelId="{8061E827-63E8-C443-947C-80583C4D4FC4}" type="presOf" srcId="{2A59FC96-8A9E-C546-990B-5DF39770A27D}" destId="{A3BE0EE3-BA4F-D542-A66D-A3717DD773E0}" srcOrd="0" destOrd="0" presId="urn:microsoft.com/office/officeart/2005/8/layout/StepDownProcess"/>
    <dgm:cxn modelId="{A8D5DE45-C95F-3E44-B383-EA0743E74CF3}" type="presOf" srcId="{92645226-8C8F-9E4E-92A8-1AD7D4483D4F}" destId="{C298542F-D3CF-764D-89F9-BFF8209690B7}" srcOrd="0" destOrd="0" presId="urn:microsoft.com/office/officeart/2005/8/layout/StepDownProcess"/>
    <dgm:cxn modelId="{2EC1DD54-4406-0D4F-99CE-C67D5A358F8A}" type="presOf" srcId="{A9B7E807-0F99-F949-93A2-F5CBB55D503E}" destId="{78A9C9E0-B8AD-AE4F-9D9B-ABFC9E2F7CCE}" srcOrd="0" destOrd="0" presId="urn:microsoft.com/office/officeart/2005/8/layout/StepDownProcess"/>
    <dgm:cxn modelId="{6AC44A88-DE4B-9C4E-A07F-0245789677FE}" type="presOf" srcId="{6CFEF9A1-395D-0C4E-B171-FE69F497630F}" destId="{587A842B-FFDB-734B-965B-F5DD8C6C49F7}" srcOrd="0" destOrd="0" presId="urn:microsoft.com/office/officeart/2005/8/layout/StepDownProcess"/>
    <dgm:cxn modelId="{ABC9B999-88E8-0747-A336-448F8A1087A8}" srcId="{A9B7E807-0F99-F949-93A2-F5CBB55D503E}" destId="{92645226-8C8F-9E4E-92A8-1AD7D4483D4F}" srcOrd="0" destOrd="0" parTransId="{1360BCD7-0D4B-B240-861B-355CDFEED2C0}" sibTransId="{97AB39C1-5EE7-3246-BA31-5E7F045F06B9}"/>
    <dgm:cxn modelId="{57CF81BD-AD17-7648-B0B8-82FE4EC92559}" srcId="{A9B7E807-0F99-F949-93A2-F5CBB55D503E}" destId="{F819E15D-BC08-7A4D-A331-1D1B464EA3D0}" srcOrd="1" destOrd="0" parTransId="{8CAEBD20-AF3C-3B45-87EE-5E463842AC85}" sibTransId="{8DCCBD76-EB02-8C46-8642-83DFDA7552BA}"/>
    <dgm:cxn modelId="{20CB8632-5FA0-0C41-8A48-1EE05526F94D}" type="presParOf" srcId="{78A9C9E0-B8AD-AE4F-9D9B-ABFC9E2F7CCE}" destId="{78BF5508-89A6-004B-9057-CAAF8D29BAF3}" srcOrd="0" destOrd="0" presId="urn:microsoft.com/office/officeart/2005/8/layout/StepDownProcess"/>
    <dgm:cxn modelId="{82BE6348-788A-0F4B-9DF2-2953313D662C}" type="presParOf" srcId="{78BF5508-89A6-004B-9057-CAAF8D29BAF3}" destId="{D959FF09-70EB-474D-8696-2260AB0AB9EE}" srcOrd="0" destOrd="0" presId="urn:microsoft.com/office/officeart/2005/8/layout/StepDownProcess"/>
    <dgm:cxn modelId="{49D32EBA-6101-5C41-939D-F74C3BAB7BB9}" type="presParOf" srcId="{78BF5508-89A6-004B-9057-CAAF8D29BAF3}" destId="{C298542F-D3CF-764D-89F9-BFF8209690B7}" srcOrd="1" destOrd="0" presId="urn:microsoft.com/office/officeart/2005/8/layout/StepDownProcess"/>
    <dgm:cxn modelId="{81F1AE36-2BA5-0B44-A1D1-08BC3E9B2939}" type="presParOf" srcId="{78BF5508-89A6-004B-9057-CAAF8D29BAF3}" destId="{85FB59EC-04DF-4A42-96B8-D891623D806F}" srcOrd="2" destOrd="0" presId="urn:microsoft.com/office/officeart/2005/8/layout/StepDownProcess"/>
    <dgm:cxn modelId="{4E55F62C-810B-0347-B660-FD5BFA653557}" type="presParOf" srcId="{78A9C9E0-B8AD-AE4F-9D9B-ABFC9E2F7CCE}" destId="{94824B36-74A4-654C-BAFD-3547E5E1EF62}" srcOrd="1" destOrd="0" presId="urn:microsoft.com/office/officeart/2005/8/layout/StepDownProcess"/>
    <dgm:cxn modelId="{BA612C3C-6440-9344-894C-894D474332E4}" type="presParOf" srcId="{78A9C9E0-B8AD-AE4F-9D9B-ABFC9E2F7CCE}" destId="{EA971CA4-9A7E-8143-8444-CB3B14E8BA84}" srcOrd="2" destOrd="0" presId="urn:microsoft.com/office/officeart/2005/8/layout/StepDownProcess"/>
    <dgm:cxn modelId="{DC5D9388-D698-7B47-8CC2-3A387C017EA2}" type="presParOf" srcId="{EA971CA4-9A7E-8143-8444-CB3B14E8BA84}" destId="{824DCDB0-B439-C147-BFA4-D9CC6D938820}" srcOrd="0" destOrd="0" presId="urn:microsoft.com/office/officeart/2005/8/layout/StepDownProcess"/>
    <dgm:cxn modelId="{A8F41B4E-C003-6D4E-9004-D87598928AA3}" type="presParOf" srcId="{EA971CA4-9A7E-8143-8444-CB3B14E8BA84}" destId="{E4209DB9-4A17-2141-919D-B5E972C9E175}" srcOrd="1" destOrd="0" presId="urn:microsoft.com/office/officeart/2005/8/layout/StepDownProcess"/>
    <dgm:cxn modelId="{336C45B5-C8F7-FA41-AAC8-A164FDDC8BFE}" type="presParOf" srcId="{EA971CA4-9A7E-8143-8444-CB3B14E8BA84}" destId="{6F63DB38-8ED3-DC47-8F27-E0CE7BD560DC}" srcOrd="2" destOrd="0" presId="urn:microsoft.com/office/officeart/2005/8/layout/StepDownProcess"/>
    <dgm:cxn modelId="{6CEEECE0-09C5-7F4D-A677-D9EAAEFA35EB}" type="presParOf" srcId="{78A9C9E0-B8AD-AE4F-9D9B-ABFC9E2F7CCE}" destId="{1761E836-A1F6-6447-BFBA-067952C9129B}" srcOrd="3" destOrd="0" presId="urn:microsoft.com/office/officeart/2005/8/layout/StepDownProcess"/>
    <dgm:cxn modelId="{8C46F06E-769D-8F47-BCB7-36A3384CCDE8}" type="presParOf" srcId="{78A9C9E0-B8AD-AE4F-9D9B-ABFC9E2F7CCE}" destId="{6F435AA3-1848-7B4D-AF91-3B99E879D9C3}" srcOrd="4" destOrd="0" presId="urn:microsoft.com/office/officeart/2005/8/layout/StepDownProcess"/>
    <dgm:cxn modelId="{6E14C7BC-9C54-4547-80DE-2972F8CE81C3}" type="presParOf" srcId="{6F435AA3-1848-7B4D-AF91-3B99E879D9C3}" destId="{422D0974-CF3A-1446-8B8C-1F7F04C2203B}" srcOrd="0" destOrd="0" presId="urn:microsoft.com/office/officeart/2005/8/layout/StepDownProcess"/>
    <dgm:cxn modelId="{9181EEA2-B7C1-5246-AAEC-832A12E554FB}" type="presParOf" srcId="{6F435AA3-1848-7B4D-AF91-3B99E879D9C3}" destId="{A3BE0EE3-BA4F-D542-A66D-A3717DD773E0}" srcOrd="1" destOrd="0" presId="urn:microsoft.com/office/officeart/2005/8/layout/StepDownProcess"/>
    <dgm:cxn modelId="{1FA5E114-2851-FE48-9A97-0363E29CDE93}" type="presParOf" srcId="{6F435AA3-1848-7B4D-AF91-3B99E879D9C3}" destId="{53DE1817-9FFC-5149-A169-2353CB114A16}" srcOrd="2" destOrd="0" presId="urn:microsoft.com/office/officeart/2005/8/layout/StepDownProcess"/>
    <dgm:cxn modelId="{9AF26E7E-3694-0246-A4ED-A67996E45E93}" type="presParOf" srcId="{78A9C9E0-B8AD-AE4F-9D9B-ABFC9E2F7CCE}" destId="{61E7BCA4-011A-C74C-BDE9-D2698AAC0030}" srcOrd="5" destOrd="0" presId="urn:microsoft.com/office/officeart/2005/8/layout/StepDownProcess"/>
    <dgm:cxn modelId="{5A36F8B0-BBAD-9844-81A2-042D4033A25B}" type="presParOf" srcId="{78A9C9E0-B8AD-AE4F-9D9B-ABFC9E2F7CCE}" destId="{092826DC-765F-7341-A6A8-7F6AC375769B}" srcOrd="6" destOrd="0" presId="urn:microsoft.com/office/officeart/2005/8/layout/StepDownProcess"/>
    <dgm:cxn modelId="{A2D00BC6-39EE-1A4F-8015-F49BB54A9148}" type="presParOf" srcId="{092826DC-765F-7341-A6A8-7F6AC375769B}" destId="{587A842B-FFDB-734B-965B-F5DD8C6C49F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59FF09-70EB-474D-8696-2260AB0AB9EE}">
      <dsp:nvSpPr>
        <dsp:cNvPr id="0" name=""/>
        <dsp:cNvSpPr/>
      </dsp:nvSpPr>
      <dsp:spPr>
        <a:xfrm rot="5400000">
          <a:off x="307299" y="921936"/>
          <a:ext cx="855129" cy="9735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8542F-D3CF-764D-89F9-BFF8209690B7}">
      <dsp:nvSpPr>
        <dsp:cNvPr id="0" name=""/>
        <dsp:cNvSpPr/>
      </dsp:nvSpPr>
      <dsp:spPr>
        <a:xfrm>
          <a:off x="80742" y="-25991"/>
          <a:ext cx="1439534" cy="100762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HTA</a:t>
          </a:r>
        </a:p>
      </dsp:txBody>
      <dsp:txXfrm>
        <a:off x="129939" y="23206"/>
        <a:ext cx="1341140" cy="909233"/>
      </dsp:txXfrm>
    </dsp:sp>
    <dsp:sp modelId="{85FB59EC-04DF-4A42-96B8-D891623D806F}">
      <dsp:nvSpPr>
        <dsp:cNvPr id="0" name=""/>
        <dsp:cNvSpPr/>
      </dsp:nvSpPr>
      <dsp:spPr>
        <a:xfrm>
          <a:off x="1520276" y="70108"/>
          <a:ext cx="1046980" cy="814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4DCDB0-B439-C147-BFA4-D9CC6D938820}">
      <dsp:nvSpPr>
        <dsp:cNvPr id="0" name=""/>
        <dsp:cNvSpPr/>
      </dsp:nvSpPr>
      <dsp:spPr>
        <a:xfrm rot="5400000">
          <a:off x="1500826" y="2053834"/>
          <a:ext cx="855129" cy="9735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209DB9-4A17-2141-919D-B5E972C9E175}">
      <dsp:nvSpPr>
        <dsp:cNvPr id="0" name=""/>
        <dsp:cNvSpPr/>
      </dsp:nvSpPr>
      <dsp:spPr>
        <a:xfrm>
          <a:off x="1274269" y="1105906"/>
          <a:ext cx="1439534" cy="100762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Rapid</a:t>
          </a:r>
        </a:p>
      </dsp:txBody>
      <dsp:txXfrm>
        <a:off x="1323466" y="1155103"/>
        <a:ext cx="1341140" cy="909233"/>
      </dsp:txXfrm>
    </dsp:sp>
    <dsp:sp modelId="{6F63DB38-8ED3-DC47-8F27-E0CE7BD560DC}">
      <dsp:nvSpPr>
        <dsp:cNvPr id="0" name=""/>
        <dsp:cNvSpPr/>
      </dsp:nvSpPr>
      <dsp:spPr>
        <a:xfrm>
          <a:off x="2713803" y="1202006"/>
          <a:ext cx="1046980" cy="814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D0974-CF3A-1446-8B8C-1F7F04C2203B}">
      <dsp:nvSpPr>
        <dsp:cNvPr id="0" name=""/>
        <dsp:cNvSpPr/>
      </dsp:nvSpPr>
      <dsp:spPr>
        <a:xfrm rot="5400000">
          <a:off x="2694353" y="3185732"/>
          <a:ext cx="855129" cy="9735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BE0EE3-BA4F-D542-A66D-A3717DD773E0}">
      <dsp:nvSpPr>
        <dsp:cNvPr id="0" name=""/>
        <dsp:cNvSpPr/>
      </dsp:nvSpPr>
      <dsp:spPr>
        <a:xfrm>
          <a:off x="2467796" y="2237804"/>
          <a:ext cx="1439534" cy="100762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Digital</a:t>
          </a:r>
        </a:p>
      </dsp:txBody>
      <dsp:txXfrm>
        <a:off x="2516993" y="2287001"/>
        <a:ext cx="1341140" cy="909233"/>
      </dsp:txXfrm>
    </dsp:sp>
    <dsp:sp modelId="{53DE1817-9FFC-5149-A169-2353CB114A16}">
      <dsp:nvSpPr>
        <dsp:cNvPr id="0" name=""/>
        <dsp:cNvSpPr/>
      </dsp:nvSpPr>
      <dsp:spPr>
        <a:xfrm>
          <a:off x="3907330" y="2333904"/>
          <a:ext cx="1046980" cy="8144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A842B-FFDB-734B-965B-F5DD8C6C49F7}">
      <dsp:nvSpPr>
        <dsp:cNvPr id="0" name=""/>
        <dsp:cNvSpPr/>
      </dsp:nvSpPr>
      <dsp:spPr>
        <a:xfrm>
          <a:off x="3661323" y="3369702"/>
          <a:ext cx="1439534" cy="1007627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Localised</a:t>
          </a:r>
        </a:p>
      </dsp:txBody>
      <dsp:txXfrm>
        <a:off x="3710520" y="3418899"/>
        <a:ext cx="1341140" cy="9092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B0ED1-768B-0C47-8169-E96E9DCEF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F1A172-18CD-BE4D-BD81-AEACD188C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A5C318-3091-6A43-8B9D-07DB1CFF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0FC366-2E97-594D-ABB6-77A31833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98242A-B6D5-CE46-9354-6607AEB6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055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B12BC-05F4-2743-865B-A567C30A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7DE5064-9233-E945-BC86-54A956BD3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7379F0-76E8-394A-A7ED-7FA3A285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222A6B-83D9-AC4E-A42A-A53C690B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F21101-8F6B-4A42-AF7E-9B3AA505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8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2BF40B-B617-744F-A388-2A08555BB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E98FCCC-680F-894C-96DB-2FA3A0D0C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19397A-43C4-6C4C-9C87-4FD3D72B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B716AD-B236-BC40-BF4D-E35EFD65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9F753A-F82A-764A-AB8E-989B9CCE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8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9A25E2-BA5E-3843-B28B-5F67E27E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388914-D38D-1A4F-BDA1-4F15F66FA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097349-F444-D343-A15D-6C3679F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F0645-1916-2941-A4EF-78E4C977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7AE25-3BB5-184C-9772-CBB81940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346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7110C-2C33-3B4D-B23F-6F61ADB4C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D5981E-38AD-5B49-A167-D8B23D10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D5648-F297-4546-A5E1-0E3DFEFC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0E0910-21CD-BE41-B51E-CB6241D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6E9CED-7ACB-524E-8F02-BA31F166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60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870347-1AD8-A14B-9028-3E1619BE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F9A90-C2C1-334B-82A3-5BCFBB825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3B5CE7-ABBC-CE4B-8E81-2ED799808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2B4A0C-1D3D-9A4B-BCB0-C67DB268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30B375-C8EA-E342-AAD5-E940A8F7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715118-9732-C246-BEA5-E3FDAF7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292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45DE75-C0FB-5540-9C80-5F32A473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222D90-E245-964A-BAFF-89808BBB7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371311-608F-A04C-882E-6D5186B7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3CDB719-9889-904B-A01E-62C0C82EC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F4A7251-DBF5-7B40-8D0F-CE822310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699418D-A2B5-CC4F-B23F-26E077B6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B822598-5EFB-CC41-86D6-304FF9D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47ADA2-D615-3148-A23C-CC71FC52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304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26CFB-4CCB-7844-8C5A-F8BE7EDA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0657ABA-1D69-DE44-A76D-E763710A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7CAA2F0-8A6D-604A-93E9-701BFAD1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3687990-F555-5942-BBDF-064E8D9E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681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CF33EA3-DD5A-D449-99A3-EF693C16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F21913-B779-D24C-B074-DC205490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CB19C8-5ED1-0A49-8D88-4CFEBC36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8854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1BD53-EAB7-1E4B-A286-D106753A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DAE8FB-BE39-6C4C-B873-C92BD02C8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235DA41-1006-144E-A4C4-21C4C4783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A07975B-558A-ED49-9C35-27406C10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10C23C-8931-8E47-B9FD-28BB82E7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7A3C1F6-37B5-E048-9C14-8B11A24E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38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06654-0943-0945-A3DC-4ACEF0F0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1B6BE1-B19A-C148-BB49-BB355C751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7A05E66-9F51-2848-BC76-1F8916962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D15DF3-C1EA-634A-B0AE-50DB578F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F86AC9-2786-654D-99A7-27ED6F3D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D1F359-7560-7643-ADA2-6A73F6EA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2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1E4233-B371-4D42-AF5D-91F49D956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978B424-05A9-D748-BF84-37490AF0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00299C-4C31-5348-A4E0-798C34A60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2D97F-1855-7940-BD30-9CA7CE069233}" type="datetimeFigureOut">
              <a:rPr lang="es-MX" smtClean="0"/>
              <a:t>06/10/21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B3F8D8-6848-BB43-891B-F22F265DA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17FABD-0405-C04A-B8B2-F62CD8E38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9380A-8E3A-AA4F-99CA-B9F889DA3BB4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375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8C3199-293F-834B-85A8-F48E3D90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1960" y="3429000"/>
            <a:ext cx="11226800" cy="2142957"/>
          </a:xfrm>
        </p:spPr>
        <p:txBody>
          <a:bodyPr anchor="t">
            <a:normAutofit fontScale="90000"/>
          </a:bodyPr>
          <a:lstStyle/>
          <a:p>
            <a:r>
              <a:rPr lang="en-IE" sz="5400" b="1" dirty="0"/>
              <a:t>Development of A Set of Minimum Requirements for Remote Patient Monitoring Solutions</a:t>
            </a:r>
            <a:endParaRPr lang="es-MX" sz="5400" b="1" dirty="0">
              <a:solidFill>
                <a:srgbClr val="002060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1DB3D8-FADF-BC44-99E1-CF6CF3286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5472280"/>
            <a:ext cx="11226800" cy="761999"/>
          </a:xfrm>
        </p:spPr>
        <p:txBody>
          <a:bodyPr>
            <a:normAutofit/>
          </a:bodyPr>
          <a:lstStyle/>
          <a:p>
            <a:r>
              <a:rPr lang="es-MX" sz="2000" dirty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Meabh Smith</a:t>
            </a:r>
          </a:p>
          <a:p>
            <a:r>
              <a:rPr lang="es-MX" sz="1600" dirty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Medical Physics &amp; Clinical Engineering, Beaumont Hospital, Dublin, Ireland</a:t>
            </a:r>
          </a:p>
        </p:txBody>
      </p:sp>
    </p:spTree>
    <p:extLst>
      <p:ext uri="{BB962C8B-B14F-4D97-AF65-F5344CB8AC3E}">
        <p14:creationId xmlns:p14="http://schemas.microsoft.com/office/powerpoint/2010/main" val="85795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The Team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41" y="1892676"/>
            <a:ext cx="10702380" cy="4258742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en-IE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Meabh Smith,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Medical Physics &amp; Clinical </a:t>
            </a:r>
            <a:r>
              <a:rPr lang="en-IE" sz="20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Eng</a:t>
            </a: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Beaumont Hospital, Dublin, Ireland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Loretto Grogan,</a:t>
            </a: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Chief Nursing Information Officer, Health Services Executive, Ireland</a:t>
            </a:r>
            <a:endParaRPr lang="en-IE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Michael Duane,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Medical Physics &amp; Clinical </a:t>
            </a:r>
            <a:r>
              <a:rPr lang="en-IE" sz="2000" dirty="0" err="1">
                <a:solidFill>
                  <a:schemeClr val="tx2">
                    <a:lumMod val="90000"/>
                    <a:lumOff val="10000"/>
                  </a:schemeClr>
                </a:solidFill>
              </a:rPr>
              <a:t>Eng</a:t>
            </a: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, University College Hospital, Galway, Ireland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Heather Cronin,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IE" sz="20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Health &amp; Social Care Electronic Healthcare Record Lead, National Rehab Hospital, Dublin, Ireland</a:t>
            </a:r>
            <a:endParaRPr lang="en-IE" sz="2000" b="1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0" indent="0">
              <a:buNone/>
            </a:pPr>
            <a:endParaRPr lang="es-MX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s-MX" b="1" dirty="0">
                <a:solidFill>
                  <a:srgbClr val="0070C0"/>
                </a:solidFill>
              </a:rPr>
              <a:t>High-level, Multi-disciplinary, Multi-organisational</a:t>
            </a:r>
          </a:p>
        </p:txBody>
      </p:sp>
    </p:spTree>
    <p:extLst>
      <p:ext uri="{BB962C8B-B14F-4D97-AF65-F5344CB8AC3E}">
        <p14:creationId xmlns:p14="http://schemas.microsoft.com/office/powerpoint/2010/main" val="1012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1375"/>
            <a:ext cx="10515600" cy="1325563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Protect investment: clinical, technical, workflow – How?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61001" cy="1603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000" dirty="0">
                <a:solidFill>
                  <a:schemeClr val="accent1"/>
                </a:solidFill>
                <a:latin typeface="Poppins Light" pitchFamily="2" charset="77"/>
                <a:cs typeface="Poppins Light" pitchFamily="2" charset="77"/>
              </a:rPr>
              <a:t>Context:</a:t>
            </a:r>
          </a:p>
          <a:p>
            <a:pPr marL="457200" lvl="1" indent="0">
              <a:buNone/>
            </a:pPr>
            <a:r>
              <a:rPr lang="es-MX" sz="1600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Changing models of care – Covid;</a:t>
            </a:r>
          </a:p>
          <a:p>
            <a:pPr marL="457200" lvl="1" indent="0">
              <a:buNone/>
            </a:pPr>
            <a:r>
              <a:rPr lang="es-MX" sz="1600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Rapid deployment of new digital tech;</a:t>
            </a:r>
          </a:p>
          <a:p>
            <a:pPr marL="457200" lvl="1" indent="0">
              <a:buNone/>
            </a:pPr>
            <a:r>
              <a:rPr lang="es-MX" sz="1600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Many start-ups in Ireland.</a:t>
            </a:r>
          </a:p>
          <a:p>
            <a:pPr marL="457200" lvl="1" indent="0">
              <a:buNone/>
            </a:pPr>
            <a:endParaRPr lang="es-MX" sz="16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59A20B0-987F-6C45-ABF5-99BD1A7C531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94315261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8E4EDE78-7FE9-1E49-916D-2890ACDE2E7A}"/>
              </a:ext>
            </a:extLst>
          </p:cNvPr>
          <p:cNvSpPr txBox="1"/>
          <p:nvPr/>
        </p:nvSpPr>
        <p:spPr>
          <a:xfrm>
            <a:off x="838199" y="3429000"/>
            <a:ext cx="506100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dirty="0">
                <a:solidFill>
                  <a:schemeClr val="accent1"/>
                </a:solidFill>
                <a:latin typeface="Poppins Light" pitchFamily="2" charset="77"/>
                <a:cs typeface="Poppins Light" pitchFamily="2" charset="77"/>
              </a:rPr>
              <a:t>Kotters 8 Steps to Change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Urgency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Powerful coalition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Vision for change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Communicate the vision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Remove obstacles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Short-term wins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Build on change</a:t>
            </a:r>
          </a:p>
          <a:p>
            <a:pPr lvl="1"/>
            <a:r>
              <a:rPr lang="en-US" sz="1600" dirty="0">
                <a:latin typeface="Poppins" pitchFamily="2" charset="77"/>
                <a:cs typeface="Poppins" pitchFamily="2" charset="77"/>
              </a:rPr>
              <a:t>Anchor the changes in corporate structure.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4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1BB921-42BE-E042-8AFD-A248E37D3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3" y="1118455"/>
            <a:ext cx="5157787" cy="82391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Goal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3" y="2054956"/>
            <a:ext cx="5010148" cy="417439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MX" sz="3300" b="1" dirty="0">
                <a:solidFill>
                  <a:schemeClr val="accent1"/>
                </a:solidFill>
                <a:latin typeface="Poppins Light" pitchFamily="2" charset="77"/>
                <a:cs typeface="Poppins Light" pitchFamily="2" charset="77"/>
              </a:rPr>
              <a:t>Tool for Rapid Assessment of Digital Technology</a:t>
            </a:r>
          </a:p>
          <a:p>
            <a:pPr marL="0" indent="0" algn="ctr">
              <a:buNone/>
            </a:pPr>
            <a:endParaRPr lang="es-MX" b="1" dirty="0">
              <a:solidFill>
                <a:schemeClr val="accent1"/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Easy to use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Standardised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Relevant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Effective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Sensitive to different   organisational structures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People, Process, Tech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DF4BCB-DDF5-5540-9919-B908DE3795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18455"/>
            <a:ext cx="5183188" cy="82391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Beneficiaries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6F2086-F8E0-E847-BC58-B2DBBF6930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2054957"/>
            <a:ext cx="5638800" cy="368458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Funders - value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Clinicians – care of patients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Patients – home-based care</a:t>
            </a:r>
          </a:p>
          <a:p>
            <a:pPr marL="0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Clinical Engineers </a:t>
            </a:r>
          </a:p>
          <a:p>
            <a:pPr marL="457200" lvl="1" indent="0">
              <a:buNone/>
            </a:pPr>
            <a:r>
              <a:rPr lang="es-MX" dirty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– ensuring appropriate investment of effort</a:t>
            </a:r>
          </a:p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 algn="ctr">
              <a:buNone/>
            </a:pPr>
            <a:r>
              <a:rPr lang="es-MX" sz="3300" dirty="0">
                <a:solidFill>
                  <a:schemeClr val="accent1"/>
                </a:solidFill>
                <a:latin typeface="Poppins" pitchFamily="2" charset="77"/>
                <a:cs typeface="Poppins" pitchFamily="2" charset="77"/>
              </a:rPr>
              <a:t>International Community?</a:t>
            </a:r>
          </a:p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endParaRPr lang="es-MX" sz="2000" dirty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083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F1D80-FDB9-1045-BC33-678E369B1B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anchor="b"/>
          <a:lstStyle/>
          <a:p>
            <a:r>
              <a:rPr lang="es-MX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Method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B2BC6A8-052A-734C-9ACE-DDF913FE6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126090"/>
              </p:ext>
            </p:extLst>
          </p:nvPr>
        </p:nvGraphicFramePr>
        <p:xfrm>
          <a:off x="174089" y="1595438"/>
          <a:ext cx="11760590" cy="5160278"/>
        </p:xfrm>
        <a:graphic>
          <a:graphicData uri="http://schemas.openxmlformats.org/drawingml/2006/table">
            <a:tbl>
              <a:tblPr/>
              <a:tblGrid>
                <a:gridCol w="1424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4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29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51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653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652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40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260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91357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241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E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Objective/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Subjective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Assessment Standard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Process/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Work Flow Impact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Technology Impact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Effective/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Relevant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Safety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Cost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Data Security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Data Protection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Usability 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0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Value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Company information 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Product information 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13141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Data: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13141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Usability Summary: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13141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Technical Support for patient: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2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13141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Costs: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131413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Anticipated Benefits (outline to support business case):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5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Interoperabilty 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Ethics and Legal Issues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Break-it Assessment?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190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Is there an opportunity for Dis-investment?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i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F97EC541-0735-CC4C-85E2-564144F15217}"/>
              </a:ext>
            </a:extLst>
          </p:cNvPr>
          <p:cNvSpPr/>
          <p:nvPr/>
        </p:nvSpPr>
        <p:spPr>
          <a:xfrm>
            <a:off x="156504" y="2705552"/>
            <a:ext cx="665285" cy="4191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28EDBF-7603-1342-B501-DDA7254420F9}"/>
              </a:ext>
            </a:extLst>
          </p:cNvPr>
          <p:cNvSpPr/>
          <p:nvPr/>
        </p:nvSpPr>
        <p:spPr>
          <a:xfrm>
            <a:off x="156504" y="3804102"/>
            <a:ext cx="665285" cy="368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AF96CB-E898-6349-A4D1-4FA6F15D497B}"/>
              </a:ext>
            </a:extLst>
          </p:cNvPr>
          <p:cNvSpPr/>
          <p:nvPr/>
        </p:nvSpPr>
        <p:spPr>
          <a:xfrm>
            <a:off x="174089" y="4927740"/>
            <a:ext cx="942829" cy="368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D251F1F-4E56-F047-9EC8-8CABC90547DF}"/>
              </a:ext>
            </a:extLst>
          </p:cNvPr>
          <p:cNvSpPr/>
          <p:nvPr/>
        </p:nvSpPr>
        <p:spPr>
          <a:xfrm>
            <a:off x="2545960" y="1690688"/>
            <a:ext cx="825890" cy="54508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122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gi hta scre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747" y="1840675"/>
            <a:ext cx="8688449" cy="4654800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348220" y="2951018"/>
            <a:ext cx="997527" cy="819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4000" dirty="0"/>
          </a:p>
        </p:txBody>
      </p:sp>
      <p:sp>
        <p:nvSpPr>
          <p:cNvPr id="5" name="Right Arrow 4"/>
          <p:cNvSpPr/>
          <p:nvPr/>
        </p:nvSpPr>
        <p:spPr>
          <a:xfrm rot="10800000">
            <a:off x="10034650" y="2951018"/>
            <a:ext cx="997527" cy="8193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400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E7390BE-94F3-EB40-888E-BA1F16E2E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0537"/>
            <a:ext cx="10515600" cy="1325563"/>
          </a:xfrm>
        </p:spPr>
        <p:txBody>
          <a:bodyPr/>
          <a:lstStyle/>
          <a:p>
            <a:r>
              <a:rPr lang="es-MX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Results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0713"/>
            <a:ext cx="10515600" cy="647749"/>
          </a:xfrm>
        </p:spPr>
        <p:txBody>
          <a:bodyPr anchor="t">
            <a:normAutofit fontScale="90000"/>
          </a:bodyPr>
          <a:lstStyle/>
          <a:p>
            <a:r>
              <a:rPr lang="es-MX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Conclusion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/>
              <a:t>Necessary to ensure valid, cost-effective and safe use of tech;</a:t>
            </a:r>
          </a:p>
          <a:p>
            <a:r>
              <a:rPr lang="en-IE" dirty="0"/>
              <a:t>Supports: </a:t>
            </a:r>
          </a:p>
          <a:p>
            <a:pPr lvl="1"/>
            <a:r>
              <a:rPr lang="en-IE" dirty="0"/>
              <a:t>Innovation (transparency)</a:t>
            </a:r>
          </a:p>
          <a:p>
            <a:pPr lvl="1"/>
            <a:r>
              <a:rPr lang="en-IE" dirty="0"/>
              <a:t>Business Case and development of specifications</a:t>
            </a:r>
          </a:p>
          <a:p>
            <a:pPr lvl="1"/>
            <a:r>
              <a:rPr lang="en-IE" dirty="0"/>
              <a:t>Risk Assessment (required)</a:t>
            </a:r>
          </a:p>
          <a:p>
            <a:r>
              <a:rPr lang="en-IE" dirty="0"/>
              <a:t>Value can only be achieved with buy-in from senior decision-makers and practitioners - &gt; must be embedded within well-developed </a:t>
            </a:r>
            <a:r>
              <a:rPr lang="en-IE" b="1" dirty="0">
                <a:solidFill>
                  <a:schemeClr val="accent1"/>
                </a:solidFill>
              </a:rPr>
              <a:t>Governance</a:t>
            </a:r>
            <a:r>
              <a:rPr lang="en-IE" dirty="0"/>
              <a:t> structures.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3FEF59B-EF14-654A-B961-582AAD399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654" y="2878020"/>
            <a:ext cx="10117667" cy="550980"/>
          </a:xfrm>
        </p:spPr>
        <p:txBody>
          <a:bodyPr anchor="t">
            <a:normAutofit/>
          </a:bodyPr>
          <a:lstStyle/>
          <a:p>
            <a:pPr algn="ctr"/>
            <a:r>
              <a:rPr lang="es-MX" sz="3200" i="1" dirty="0">
                <a:solidFill>
                  <a:srgbClr val="0070C0"/>
                </a:solidFill>
                <a:latin typeface="Poppins Medium" pitchFamily="2" charset="77"/>
                <a:cs typeface="Poppins Medium" pitchFamily="2" charset="77"/>
              </a:rPr>
              <a:t>Meabh Smith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F1396C2-E5FC-884C-80FD-E888936DA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654" y="3761508"/>
            <a:ext cx="10117667" cy="2389909"/>
          </a:xfrm>
        </p:spPr>
        <p:txBody>
          <a:bodyPr/>
          <a:lstStyle/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err="1">
                <a:solidFill>
                  <a:srgbClr val="1F4A98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meabhsmith@beaumont.ie</a:t>
            </a:r>
            <a:endParaRPr lang="it-IT" sz="2000" i="1" dirty="0">
              <a:solidFill>
                <a:srgbClr val="1F4A98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BEAI, </a:t>
            </a:r>
            <a:r>
              <a:rPr lang="it-IT" sz="2000" i="1" dirty="0" err="1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Biomedical</a:t>
            </a:r>
            <a:r>
              <a:rPr lang="it-IT" sz="2000" i="1" dirty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it-IT" sz="2000" i="1" dirty="0" err="1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Engineering</a:t>
            </a:r>
            <a:r>
              <a:rPr lang="it-IT" sz="2000" i="1" dirty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it-IT" sz="2000" i="1" dirty="0" err="1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Association</a:t>
            </a:r>
            <a:r>
              <a:rPr lang="it-IT" sz="2000" i="1" dirty="0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of </a:t>
            </a:r>
            <a:r>
              <a:rPr lang="it-IT" sz="2000" i="1" dirty="0" err="1">
                <a:solidFill>
                  <a:srgbClr val="1CA692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Ireland</a:t>
            </a:r>
            <a:endParaRPr lang="it-IT" sz="2000" i="1" dirty="0">
              <a:solidFill>
                <a:srgbClr val="1CA692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Dept</a:t>
            </a:r>
            <a:r>
              <a:rPr lang="it-IT" sz="2000" i="1" dirty="0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of </a:t>
            </a: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Medical</a:t>
            </a:r>
            <a:r>
              <a:rPr lang="it-IT" sz="2000" i="1" dirty="0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Physics</a:t>
            </a:r>
            <a:r>
              <a:rPr lang="it-IT" sz="2000" i="1" dirty="0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&amp; </a:t>
            </a: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Clinical</a:t>
            </a:r>
            <a:r>
              <a:rPr lang="it-IT" sz="2000" i="1" dirty="0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 </a:t>
            </a: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Engineering</a:t>
            </a:r>
            <a:endParaRPr lang="it-IT" sz="2000" i="1" dirty="0">
              <a:solidFill>
                <a:schemeClr val="accent1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Beaumont Hospital</a:t>
            </a: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Dublin</a:t>
            </a:r>
            <a:endParaRPr lang="it-IT" sz="2000" i="1" dirty="0">
              <a:solidFill>
                <a:schemeClr val="accent1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err="1">
                <a:solidFill>
                  <a:schemeClr val="accent1"/>
                </a:solidFill>
                <a:latin typeface="Poppins" pitchFamily="2" charset="77"/>
                <a:ea typeface="Calibri"/>
                <a:cs typeface="Poppins" pitchFamily="2" charset="77"/>
                <a:sym typeface="Calibri"/>
              </a:rPr>
              <a:t>Ireland</a:t>
            </a:r>
            <a:endParaRPr lang="it" sz="2000" i="1" dirty="0">
              <a:solidFill>
                <a:schemeClr val="accent1"/>
              </a:solidFill>
              <a:latin typeface="Poppins" pitchFamily="2" charset="77"/>
              <a:ea typeface="Calibri"/>
              <a:cs typeface="Poppins" pitchFamily="2" charset="77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0721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2494</TotalTime>
  <Words>471</Words>
  <Application>Microsoft Macintosh PowerPoint</Application>
  <PresentationFormat>Widescreen</PresentationFormat>
  <Paragraphs>214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Poppins</vt:lpstr>
      <vt:lpstr>Poppins Light</vt:lpstr>
      <vt:lpstr>Poppins Medium</vt:lpstr>
      <vt:lpstr>Tema de Office</vt:lpstr>
      <vt:lpstr>Development of A Set of Minimum Requirements for Remote Patient Monitoring Solutions</vt:lpstr>
      <vt:lpstr>The Team</vt:lpstr>
      <vt:lpstr>Protect investment: clinical, technical, workflow – How?</vt:lpstr>
      <vt:lpstr>PowerPoint Presentation</vt:lpstr>
      <vt:lpstr>Method</vt:lpstr>
      <vt:lpstr>Results</vt:lpstr>
      <vt:lpstr>Conclusion</vt:lpstr>
      <vt:lpstr>Meabh Smith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Estefania Cajigas</dc:creator>
  <cp:lastModifiedBy>Meabh Smith</cp:lastModifiedBy>
  <cp:revision>14</cp:revision>
  <dcterms:created xsi:type="dcterms:W3CDTF">2021-09-01T19:24:00Z</dcterms:created>
  <dcterms:modified xsi:type="dcterms:W3CDTF">2021-10-08T12:45:39Z</dcterms:modified>
</cp:coreProperties>
</file>