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6" r:id="rId3"/>
    <p:sldId id="271" r:id="rId4"/>
    <p:sldId id="268" r:id="rId5"/>
    <p:sldId id="272" r:id="rId6"/>
    <p:sldId id="275" r:id="rId7"/>
    <p:sldId id="261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59"/>
    <p:restoredTop sz="89818" autoAdjust="0"/>
  </p:normalViewPr>
  <p:slideViewPr>
    <p:cSldViewPr snapToGrid="0" snapToObjects="1">
      <p:cViewPr varScale="1">
        <p:scale>
          <a:sx n="62" d="100"/>
          <a:sy n="62" d="100"/>
        </p:scale>
        <p:origin x="72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85518C-A86B-4BF1-A0FC-144DECC45E3C}" type="doc">
      <dgm:prSet loTypeId="urn:microsoft.com/office/officeart/2005/8/layout/arrow2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904FBC87-82E6-4F6B-B424-2B131BFDB320}">
      <dgm:prSet phldrT="[Texto]" custT="1"/>
      <dgm:spPr/>
      <dgm:t>
        <a:bodyPr/>
        <a:lstStyle/>
        <a:p>
          <a:r>
            <a:rPr lang="es-E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•</a:t>
          </a:r>
          <a:r>
            <a:rPr lang="es-ES" sz="10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Budgeting</a:t>
          </a:r>
          <a:r>
            <a:rPr lang="es-E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, </a:t>
          </a:r>
          <a:r>
            <a:rPr lang="es-ES" sz="10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initial</a:t>
          </a:r>
          <a:r>
            <a:rPr lang="es-E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 </a:t>
          </a:r>
          <a:r>
            <a:rPr lang="es-ES" sz="10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purchasing</a:t>
          </a:r>
          <a:endParaRPr lang="es-ES" sz="1000" dirty="0" smtClean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  <a:p>
          <a:r>
            <a:rPr lang="es-PE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• </a:t>
          </a:r>
          <a:r>
            <a:rPr 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Control 100% the Life Cycle of the medical equipment</a:t>
          </a:r>
          <a:endParaRPr lang="es-ES" sz="1000" dirty="0" smtClean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dgm:t>
    </dgm:pt>
    <dgm:pt modelId="{43411311-31AF-4C3C-AA51-6A8DECAB8673}" type="parTrans" cxnId="{A99971BB-751A-4A95-9CA8-2B1505CDD387}">
      <dgm:prSet/>
      <dgm:spPr/>
      <dgm:t>
        <a:bodyPr/>
        <a:lstStyle/>
        <a:p>
          <a:endParaRPr lang="es-ES"/>
        </a:p>
      </dgm:t>
    </dgm:pt>
    <dgm:pt modelId="{7D048684-E3CD-4343-BCB2-78B7BDE366EC}" type="sibTrans" cxnId="{A99971BB-751A-4A95-9CA8-2B1505CDD387}">
      <dgm:prSet/>
      <dgm:spPr/>
      <dgm:t>
        <a:bodyPr/>
        <a:lstStyle/>
        <a:p>
          <a:endParaRPr lang="es-ES"/>
        </a:p>
      </dgm:t>
    </dgm:pt>
    <dgm:pt modelId="{CAC8C51F-F4ED-46F4-90A6-8DFB675A50DA}">
      <dgm:prSet phldrT="[Texto]" custT="1"/>
      <dgm:spPr/>
      <dgm:t>
        <a:bodyPr/>
        <a:lstStyle/>
        <a:p>
          <a:r>
            <a:rPr lang="es-E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•</a:t>
          </a:r>
          <a:r>
            <a:rPr 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Management Reports </a:t>
          </a:r>
        </a:p>
        <a:p>
          <a:r>
            <a:rPr 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•Leader of the purchase and negotiation process</a:t>
          </a:r>
        </a:p>
      </dgm:t>
    </dgm:pt>
    <dgm:pt modelId="{7C29A96A-858E-4EAA-80B7-053A401D9FA3}" type="parTrans" cxnId="{B4FA9B16-2B39-4600-8048-7954CC96510D}">
      <dgm:prSet/>
      <dgm:spPr/>
      <dgm:t>
        <a:bodyPr/>
        <a:lstStyle/>
        <a:p>
          <a:endParaRPr lang="es-ES"/>
        </a:p>
      </dgm:t>
    </dgm:pt>
    <dgm:pt modelId="{AD6C2445-E1D4-4446-B567-922615A9A9FF}" type="sibTrans" cxnId="{B4FA9B16-2B39-4600-8048-7954CC96510D}">
      <dgm:prSet/>
      <dgm:spPr/>
      <dgm:t>
        <a:bodyPr/>
        <a:lstStyle/>
        <a:p>
          <a:endParaRPr lang="es-ES"/>
        </a:p>
      </dgm:t>
    </dgm:pt>
    <dgm:pt modelId="{1AD4AEFA-76A3-47F0-9903-99E565F66C8D}">
      <dgm:prSet phldrT="[Texto]" custT="1"/>
      <dgm:spPr/>
      <dgm:t>
        <a:bodyPr/>
        <a:lstStyle/>
        <a:p>
          <a:r>
            <a:rPr lang="es-E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•</a:t>
          </a:r>
          <a:r>
            <a:rPr 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Plans for continuity of the operation</a:t>
          </a:r>
        </a:p>
        <a:p>
          <a:r>
            <a:rPr lang="es-E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•</a:t>
          </a:r>
          <a:r>
            <a:rPr 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Capture “know how” transforms them into AUNA Clinic Model</a:t>
          </a:r>
        </a:p>
        <a:p>
          <a:endParaRPr lang="es-ES" sz="1000" dirty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dgm:t>
    </dgm:pt>
    <dgm:pt modelId="{E61A36DA-5B98-4EAA-B105-EB00D2B80B4F}" type="parTrans" cxnId="{9C4B4972-CDBF-46C7-BCE6-B63D69C9EFD2}">
      <dgm:prSet/>
      <dgm:spPr/>
      <dgm:t>
        <a:bodyPr/>
        <a:lstStyle/>
        <a:p>
          <a:endParaRPr lang="es-ES"/>
        </a:p>
      </dgm:t>
    </dgm:pt>
    <dgm:pt modelId="{836973F7-0E4E-43F3-A5D8-7F5C63D95812}" type="sibTrans" cxnId="{9C4B4972-CDBF-46C7-BCE6-B63D69C9EFD2}">
      <dgm:prSet/>
      <dgm:spPr/>
      <dgm:t>
        <a:bodyPr/>
        <a:lstStyle/>
        <a:p>
          <a:endParaRPr lang="es-ES"/>
        </a:p>
      </dgm:t>
    </dgm:pt>
    <dgm:pt modelId="{AC85006E-DBF9-48A1-94D1-7D5C82AE3730}">
      <dgm:prSet phldrT="[Texto]" custT="1"/>
      <dgm:spPr/>
      <dgm:t>
        <a:bodyPr/>
        <a:lstStyle/>
        <a:p>
          <a:r>
            <a:rPr lang="es-E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•“</a:t>
          </a:r>
          <a:r>
            <a:rPr lang="es-ES" sz="10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Glocal</a:t>
          </a:r>
          <a:r>
            <a:rPr lang="es-E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” </a:t>
          </a:r>
          <a:r>
            <a:rPr lang="es-ES" sz="10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model</a:t>
          </a:r>
          <a:endParaRPr lang="es-ES" sz="1000" dirty="0" smtClean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  <a:p>
          <a:r>
            <a:rPr lang="es-E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•</a:t>
          </a:r>
          <a:r>
            <a:rPr 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Project future of technology that promotes technological leadership</a:t>
          </a:r>
          <a:endParaRPr lang="es-ES" sz="1000" dirty="0" smtClean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  <a:p>
          <a:endParaRPr lang="es-ES" sz="1000" dirty="0" smtClean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  <a:p>
          <a:endParaRPr lang="es-ES" sz="1000" dirty="0" smtClean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  <a:p>
          <a:endParaRPr lang="es-ES" sz="1000" dirty="0" smtClean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  <a:p>
          <a:endParaRPr lang="es-ES" sz="1000" dirty="0" smtClean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  <a:p>
          <a:endParaRPr lang="es-ES" sz="1000" dirty="0" smtClean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  <a:p>
          <a:endParaRPr lang="es-ES" sz="1000" dirty="0" smtClean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  <a:p>
          <a:endParaRPr lang="es-ES" sz="1000" dirty="0" smtClean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  <a:p>
          <a:endParaRPr lang="es-ES" sz="1000" dirty="0" smtClean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  <a:p>
          <a:endParaRPr lang="es-ES" sz="1000" dirty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dgm:t>
    </dgm:pt>
    <dgm:pt modelId="{3DC8658B-9F8F-45AA-965B-CF87EF7ECDDD}" type="parTrans" cxnId="{72304791-94B4-4B21-9987-2625E470547C}">
      <dgm:prSet/>
      <dgm:spPr/>
      <dgm:t>
        <a:bodyPr/>
        <a:lstStyle/>
        <a:p>
          <a:endParaRPr lang="es-ES"/>
        </a:p>
      </dgm:t>
    </dgm:pt>
    <dgm:pt modelId="{C8C39880-C127-499B-911A-C6AEA4E33B8B}" type="sibTrans" cxnId="{72304791-94B4-4B21-9987-2625E470547C}">
      <dgm:prSet/>
      <dgm:spPr/>
      <dgm:t>
        <a:bodyPr/>
        <a:lstStyle/>
        <a:p>
          <a:endParaRPr lang="es-ES"/>
        </a:p>
      </dgm:t>
    </dgm:pt>
    <dgm:pt modelId="{B852A54B-B2FC-4ACC-831A-7888E15305EF}">
      <dgm:prSet/>
      <dgm:spPr/>
      <dgm:t>
        <a:bodyPr/>
        <a:lstStyle/>
        <a:p>
          <a:endParaRPr lang="es-ES"/>
        </a:p>
      </dgm:t>
    </dgm:pt>
    <dgm:pt modelId="{A53B1EBD-B906-4003-B82E-192C11E8B961}" type="parTrans" cxnId="{C1064011-EC00-44AB-8534-F7185DEB14B7}">
      <dgm:prSet/>
      <dgm:spPr/>
      <dgm:t>
        <a:bodyPr/>
        <a:lstStyle/>
        <a:p>
          <a:endParaRPr lang="es-ES"/>
        </a:p>
      </dgm:t>
    </dgm:pt>
    <dgm:pt modelId="{6EC0B53F-DC1C-4D08-BBDF-38A2D4A18E6B}" type="sibTrans" cxnId="{C1064011-EC00-44AB-8534-F7185DEB14B7}">
      <dgm:prSet/>
      <dgm:spPr/>
      <dgm:t>
        <a:bodyPr/>
        <a:lstStyle/>
        <a:p>
          <a:endParaRPr lang="es-ES"/>
        </a:p>
      </dgm:t>
    </dgm:pt>
    <dgm:pt modelId="{A10E6B36-7C20-4984-BD4C-4104C438F87F}">
      <dgm:prSet phldrT="[Texto]" custT="1"/>
      <dgm:spPr/>
      <dgm:t>
        <a:bodyPr/>
        <a:lstStyle/>
        <a:p>
          <a:r>
            <a:rPr lang="es-ES" sz="1000" b="0" i="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•</a:t>
          </a:r>
          <a:r>
            <a:rPr lang="en-US" sz="1000" b="0" i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Basic  maintenance activities</a:t>
          </a:r>
        </a:p>
      </dgm:t>
    </dgm:pt>
    <dgm:pt modelId="{7D2A5AE2-FBC4-423E-B8D8-D3EA9E5AA6BA}" type="sibTrans" cxnId="{168A17A4-D48F-4113-96C1-646CA9D79068}">
      <dgm:prSet/>
      <dgm:spPr/>
      <dgm:t>
        <a:bodyPr/>
        <a:lstStyle/>
        <a:p>
          <a:endParaRPr lang="es-ES"/>
        </a:p>
      </dgm:t>
    </dgm:pt>
    <dgm:pt modelId="{E7A935AC-3EDF-4996-A9C9-9D316A6ACA5E}" type="parTrans" cxnId="{168A17A4-D48F-4113-96C1-646CA9D79068}">
      <dgm:prSet/>
      <dgm:spPr/>
      <dgm:t>
        <a:bodyPr/>
        <a:lstStyle/>
        <a:p>
          <a:endParaRPr lang="es-ES"/>
        </a:p>
      </dgm:t>
    </dgm:pt>
    <dgm:pt modelId="{181A2CAB-0DE0-4106-B446-46A80B401FCE}" type="pres">
      <dgm:prSet presAssocID="{DB85518C-A86B-4BF1-A0FC-144DECC45E3C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955B3B6-9617-45A6-A6C9-3A7946CB8BFD}" type="pres">
      <dgm:prSet presAssocID="{DB85518C-A86B-4BF1-A0FC-144DECC45E3C}" presName="arrow" presStyleLbl="bgShp" presStyleIdx="0" presStyleCnt="1" custScaleX="131077" custLinFactNeighborY="355"/>
      <dgm:spPr/>
    </dgm:pt>
    <dgm:pt modelId="{6F3F0BB4-661F-4E09-87EA-F3CF6C45520A}" type="pres">
      <dgm:prSet presAssocID="{DB85518C-A86B-4BF1-A0FC-144DECC45E3C}" presName="arrowDiagram5" presStyleCnt="0"/>
      <dgm:spPr/>
    </dgm:pt>
    <dgm:pt modelId="{9CD34E99-507B-451D-9B2A-AC210B1330F5}" type="pres">
      <dgm:prSet presAssocID="{A10E6B36-7C20-4984-BD4C-4104C438F87F}" presName="bullet5a" presStyleLbl="node1" presStyleIdx="0" presStyleCnt="5" custLinFactX="-100000" custLinFactY="-62269" custLinFactNeighborX="-179729" custLinFactNeighborY="-100000"/>
      <dgm:spPr>
        <a:solidFill>
          <a:srgbClr val="92D050"/>
        </a:solidFill>
      </dgm:spPr>
      <dgm:t>
        <a:bodyPr/>
        <a:lstStyle/>
        <a:p>
          <a:endParaRPr lang="es-ES"/>
        </a:p>
      </dgm:t>
    </dgm:pt>
    <dgm:pt modelId="{F4E20C05-2EA5-4A0D-A25C-1A22F52C3683}" type="pres">
      <dgm:prSet presAssocID="{A10E6B36-7C20-4984-BD4C-4104C438F87F}" presName="textBox5a" presStyleLbl="revTx" presStyleIdx="0" presStyleCnt="5" custScaleX="119167" custScaleY="34311" custLinFactNeighborX="-57498" custLinFactNeighborY="-286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E41C78-45F9-436C-8FB7-7063D63FA566}" type="pres">
      <dgm:prSet presAssocID="{904FBC87-82E6-4F6B-B424-2B131BFDB320}" presName="bullet5b" presStyleLbl="node1" presStyleIdx="1" presStyleCnt="5" custLinFactNeighborX="24628" custLinFactNeighborY="-79146"/>
      <dgm:spPr>
        <a:solidFill>
          <a:srgbClr val="92D050"/>
        </a:solidFill>
      </dgm:spPr>
      <dgm:t>
        <a:bodyPr/>
        <a:lstStyle/>
        <a:p>
          <a:endParaRPr lang="es-ES"/>
        </a:p>
      </dgm:t>
    </dgm:pt>
    <dgm:pt modelId="{2715F478-0F99-45D7-B616-C8EBB610E608}" type="pres">
      <dgm:prSet presAssocID="{904FBC87-82E6-4F6B-B424-2B131BFDB320}" presName="textBox5b" presStyleLbl="revTx" presStyleIdx="1" presStyleCnt="5" custScaleX="132540" custScaleY="83913" custLinFactNeighborX="-27154" custLinFactNeighborY="838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422D23-76AD-4700-ADF3-E2A4D3519F3B}" type="pres">
      <dgm:prSet presAssocID="{CAC8C51F-F4ED-46F4-90A6-8DFB675A50DA}" presName="bullet5c" presStyleLbl="node1" presStyleIdx="2" presStyleCnt="5" custLinFactNeighborX="96681" custLinFactNeighborY="-13987"/>
      <dgm:spPr>
        <a:solidFill>
          <a:srgbClr val="92D050"/>
        </a:solidFill>
      </dgm:spPr>
      <dgm:t>
        <a:bodyPr/>
        <a:lstStyle/>
        <a:p>
          <a:endParaRPr lang="es-ES"/>
        </a:p>
      </dgm:t>
    </dgm:pt>
    <dgm:pt modelId="{BFA087E6-0FC7-4E57-BA3F-CF9DD3736227}" type="pres">
      <dgm:prSet presAssocID="{CAC8C51F-F4ED-46F4-90A6-8DFB675A50DA}" presName="textBox5c" presStyleLbl="revTx" presStyleIdx="2" presStyleCnt="5" custScaleX="130164" custScaleY="86132" custLinFactNeighborX="-4410" custLinFactNeighborY="55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864988-6883-4877-8091-86E7156F6917}" type="pres">
      <dgm:prSet presAssocID="{AC85006E-DBF9-48A1-94D1-7D5C82AE3730}" presName="bullet5d" presStyleLbl="node1" presStyleIdx="3" presStyleCnt="5" custLinFactX="26153" custLinFactNeighborX="100000" custLinFactNeighborY="2314"/>
      <dgm:spPr>
        <a:solidFill>
          <a:srgbClr val="92D050"/>
        </a:solidFill>
      </dgm:spPr>
      <dgm:t>
        <a:bodyPr/>
        <a:lstStyle/>
        <a:p>
          <a:endParaRPr lang="es-ES"/>
        </a:p>
      </dgm:t>
    </dgm:pt>
    <dgm:pt modelId="{265B5D75-5AAB-4A1E-AFF3-67196283C048}" type="pres">
      <dgm:prSet presAssocID="{AC85006E-DBF9-48A1-94D1-7D5C82AE3730}" presName="textBox5d" presStyleLbl="revTx" presStyleIdx="3" presStyleCnt="5" custScaleX="117209" custScaleY="69344" custLinFactX="13203" custLinFactNeighborX="100000" custLinFactNeighborY="-26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35E95D-F116-4C92-90B6-AF2BC87E4686}" type="pres">
      <dgm:prSet presAssocID="{1AD4AEFA-76A3-47F0-9903-99E565F66C8D}" presName="bullet5e" presStyleLbl="node1" presStyleIdx="4" presStyleCnt="5" custLinFactX="24413" custLinFactNeighborX="100000" custLinFactNeighborY="6959"/>
      <dgm:spPr>
        <a:solidFill>
          <a:srgbClr val="92D050"/>
        </a:solidFill>
      </dgm:spPr>
      <dgm:t>
        <a:bodyPr/>
        <a:lstStyle/>
        <a:p>
          <a:endParaRPr lang="es-ES"/>
        </a:p>
      </dgm:t>
    </dgm:pt>
    <dgm:pt modelId="{6E6EAAA6-5563-4444-B253-52B983C45807}" type="pres">
      <dgm:prSet presAssocID="{1AD4AEFA-76A3-47F0-9903-99E565F66C8D}" presName="textBox5e" presStyleLbl="revTx" presStyleIdx="4" presStyleCnt="5" custScaleX="129574" custScaleY="33222" custLinFactNeighborX="-97053" custLinFactNeighborY="-105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4FA9B16-2B39-4600-8048-7954CC96510D}" srcId="{DB85518C-A86B-4BF1-A0FC-144DECC45E3C}" destId="{CAC8C51F-F4ED-46F4-90A6-8DFB675A50DA}" srcOrd="2" destOrd="0" parTransId="{7C29A96A-858E-4EAA-80B7-053A401D9FA3}" sibTransId="{AD6C2445-E1D4-4446-B567-922615A9A9FF}"/>
    <dgm:cxn modelId="{C1064011-EC00-44AB-8534-F7185DEB14B7}" srcId="{DB85518C-A86B-4BF1-A0FC-144DECC45E3C}" destId="{B852A54B-B2FC-4ACC-831A-7888E15305EF}" srcOrd="5" destOrd="0" parTransId="{A53B1EBD-B906-4003-B82E-192C11E8B961}" sibTransId="{6EC0B53F-DC1C-4D08-BBDF-38A2D4A18E6B}"/>
    <dgm:cxn modelId="{696F1767-AD4B-4DEC-8C07-C08A721EA868}" type="presOf" srcId="{1AD4AEFA-76A3-47F0-9903-99E565F66C8D}" destId="{6E6EAAA6-5563-4444-B253-52B983C45807}" srcOrd="0" destOrd="0" presId="urn:microsoft.com/office/officeart/2005/8/layout/arrow2"/>
    <dgm:cxn modelId="{F5471EED-3151-49F2-BB74-D498CB70FF29}" type="presOf" srcId="{AC85006E-DBF9-48A1-94D1-7D5C82AE3730}" destId="{265B5D75-5AAB-4A1E-AFF3-67196283C048}" srcOrd="0" destOrd="0" presId="urn:microsoft.com/office/officeart/2005/8/layout/arrow2"/>
    <dgm:cxn modelId="{03406FA9-8F18-4973-9B14-AA125014F00C}" type="presOf" srcId="{DB85518C-A86B-4BF1-A0FC-144DECC45E3C}" destId="{181A2CAB-0DE0-4106-B446-46A80B401FCE}" srcOrd="0" destOrd="0" presId="urn:microsoft.com/office/officeart/2005/8/layout/arrow2"/>
    <dgm:cxn modelId="{9C4B4972-CDBF-46C7-BCE6-B63D69C9EFD2}" srcId="{DB85518C-A86B-4BF1-A0FC-144DECC45E3C}" destId="{1AD4AEFA-76A3-47F0-9903-99E565F66C8D}" srcOrd="4" destOrd="0" parTransId="{E61A36DA-5B98-4EAA-B105-EB00D2B80B4F}" sibTransId="{836973F7-0E4E-43F3-A5D8-7F5C63D95812}"/>
    <dgm:cxn modelId="{72304791-94B4-4B21-9987-2625E470547C}" srcId="{DB85518C-A86B-4BF1-A0FC-144DECC45E3C}" destId="{AC85006E-DBF9-48A1-94D1-7D5C82AE3730}" srcOrd="3" destOrd="0" parTransId="{3DC8658B-9F8F-45AA-965B-CF87EF7ECDDD}" sibTransId="{C8C39880-C127-499B-911A-C6AEA4E33B8B}"/>
    <dgm:cxn modelId="{168A17A4-D48F-4113-96C1-646CA9D79068}" srcId="{DB85518C-A86B-4BF1-A0FC-144DECC45E3C}" destId="{A10E6B36-7C20-4984-BD4C-4104C438F87F}" srcOrd="0" destOrd="0" parTransId="{E7A935AC-3EDF-4996-A9C9-9D316A6ACA5E}" sibTransId="{7D2A5AE2-FBC4-423E-B8D8-D3EA9E5AA6BA}"/>
    <dgm:cxn modelId="{2FDDC82F-5BAE-4F90-9F56-A752E6104F3B}" type="presOf" srcId="{904FBC87-82E6-4F6B-B424-2B131BFDB320}" destId="{2715F478-0F99-45D7-B616-C8EBB610E608}" srcOrd="0" destOrd="0" presId="urn:microsoft.com/office/officeart/2005/8/layout/arrow2"/>
    <dgm:cxn modelId="{9DB46271-A6AE-449D-91BB-F472DC71DC44}" type="presOf" srcId="{CAC8C51F-F4ED-46F4-90A6-8DFB675A50DA}" destId="{BFA087E6-0FC7-4E57-BA3F-CF9DD3736227}" srcOrd="0" destOrd="0" presId="urn:microsoft.com/office/officeart/2005/8/layout/arrow2"/>
    <dgm:cxn modelId="{A99971BB-751A-4A95-9CA8-2B1505CDD387}" srcId="{DB85518C-A86B-4BF1-A0FC-144DECC45E3C}" destId="{904FBC87-82E6-4F6B-B424-2B131BFDB320}" srcOrd="1" destOrd="0" parTransId="{43411311-31AF-4C3C-AA51-6A8DECAB8673}" sibTransId="{7D048684-E3CD-4343-BCB2-78B7BDE366EC}"/>
    <dgm:cxn modelId="{9BA0F564-23F7-441F-8F44-5183DD54FB8C}" type="presOf" srcId="{A10E6B36-7C20-4984-BD4C-4104C438F87F}" destId="{F4E20C05-2EA5-4A0D-A25C-1A22F52C3683}" srcOrd="0" destOrd="0" presId="urn:microsoft.com/office/officeart/2005/8/layout/arrow2"/>
    <dgm:cxn modelId="{39EEF96E-86F9-4351-BE13-2361A7CF590A}" type="presParOf" srcId="{181A2CAB-0DE0-4106-B446-46A80B401FCE}" destId="{A955B3B6-9617-45A6-A6C9-3A7946CB8BFD}" srcOrd="0" destOrd="0" presId="urn:microsoft.com/office/officeart/2005/8/layout/arrow2"/>
    <dgm:cxn modelId="{F014B3C8-3BA6-4980-BBB8-16F37DB250D8}" type="presParOf" srcId="{181A2CAB-0DE0-4106-B446-46A80B401FCE}" destId="{6F3F0BB4-661F-4E09-87EA-F3CF6C45520A}" srcOrd="1" destOrd="0" presId="urn:microsoft.com/office/officeart/2005/8/layout/arrow2"/>
    <dgm:cxn modelId="{94986422-87E3-4C34-BC5B-B3F3087E96DB}" type="presParOf" srcId="{6F3F0BB4-661F-4E09-87EA-F3CF6C45520A}" destId="{9CD34E99-507B-451D-9B2A-AC210B1330F5}" srcOrd="0" destOrd="0" presId="urn:microsoft.com/office/officeart/2005/8/layout/arrow2"/>
    <dgm:cxn modelId="{3C14E9AE-8908-476B-83B6-786BC2BBB73B}" type="presParOf" srcId="{6F3F0BB4-661F-4E09-87EA-F3CF6C45520A}" destId="{F4E20C05-2EA5-4A0D-A25C-1A22F52C3683}" srcOrd="1" destOrd="0" presId="urn:microsoft.com/office/officeart/2005/8/layout/arrow2"/>
    <dgm:cxn modelId="{C9CE10EB-EEF6-41C2-B388-C937E3CC256D}" type="presParOf" srcId="{6F3F0BB4-661F-4E09-87EA-F3CF6C45520A}" destId="{C7E41C78-45F9-436C-8FB7-7063D63FA566}" srcOrd="2" destOrd="0" presId="urn:microsoft.com/office/officeart/2005/8/layout/arrow2"/>
    <dgm:cxn modelId="{0E036C3D-4177-4B38-A28C-D7D517064925}" type="presParOf" srcId="{6F3F0BB4-661F-4E09-87EA-F3CF6C45520A}" destId="{2715F478-0F99-45D7-B616-C8EBB610E608}" srcOrd="3" destOrd="0" presId="urn:microsoft.com/office/officeart/2005/8/layout/arrow2"/>
    <dgm:cxn modelId="{C19A2CB7-3B49-41F3-AC37-1CAF683F8FE7}" type="presParOf" srcId="{6F3F0BB4-661F-4E09-87EA-F3CF6C45520A}" destId="{9B422D23-76AD-4700-ADF3-E2A4D3519F3B}" srcOrd="4" destOrd="0" presId="urn:microsoft.com/office/officeart/2005/8/layout/arrow2"/>
    <dgm:cxn modelId="{F585CC6E-AFFF-4669-BD52-711B996D9086}" type="presParOf" srcId="{6F3F0BB4-661F-4E09-87EA-F3CF6C45520A}" destId="{BFA087E6-0FC7-4E57-BA3F-CF9DD3736227}" srcOrd="5" destOrd="0" presId="urn:microsoft.com/office/officeart/2005/8/layout/arrow2"/>
    <dgm:cxn modelId="{05753D15-0D58-4B2B-9E21-B23D0220253C}" type="presParOf" srcId="{6F3F0BB4-661F-4E09-87EA-F3CF6C45520A}" destId="{D5864988-6883-4877-8091-86E7156F6917}" srcOrd="6" destOrd="0" presId="urn:microsoft.com/office/officeart/2005/8/layout/arrow2"/>
    <dgm:cxn modelId="{8DAA2B40-5014-4F6B-9C90-4DB91F37EB7F}" type="presParOf" srcId="{6F3F0BB4-661F-4E09-87EA-F3CF6C45520A}" destId="{265B5D75-5AAB-4A1E-AFF3-67196283C048}" srcOrd="7" destOrd="0" presId="urn:microsoft.com/office/officeart/2005/8/layout/arrow2"/>
    <dgm:cxn modelId="{4A1BFD03-7540-4095-A550-1EDD6C159BE4}" type="presParOf" srcId="{6F3F0BB4-661F-4E09-87EA-F3CF6C45520A}" destId="{F335E95D-F116-4C92-90B6-AF2BC87E4686}" srcOrd="8" destOrd="0" presId="urn:microsoft.com/office/officeart/2005/8/layout/arrow2"/>
    <dgm:cxn modelId="{EFB07B63-343B-46CB-BCD7-FD4D83ECEB83}" type="presParOf" srcId="{6F3F0BB4-661F-4E09-87EA-F3CF6C45520A}" destId="{6E6EAAA6-5563-4444-B253-52B983C45807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5B3B6-9617-45A6-A6C9-3A7946CB8BFD}">
      <dsp:nvSpPr>
        <dsp:cNvPr id="0" name=""/>
        <dsp:cNvSpPr/>
      </dsp:nvSpPr>
      <dsp:spPr>
        <a:xfrm>
          <a:off x="381762" y="0"/>
          <a:ext cx="8063567" cy="384486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D34E99-507B-451D-9B2A-AC210B1330F5}">
      <dsp:nvSpPr>
        <dsp:cNvPr id="0" name=""/>
        <dsp:cNvSpPr/>
      </dsp:nvSpPr>
      <dsp:spPr>
        <a:xfrm>
          <a:off x="1547816" y="2629443"/>
          <a:ext cx="141490" cy="141490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E20C05-2EA5-4A0D-A25C-1A22F52C3683}">
      <dsp:nvSpPr>
        <dsp:cNvPr id="0" name=""/>
        <dsp:cNvSpPr/>
      </dsp:nvSpPr>
      <dsp:spPr>
        <a:xfrm>
          <a:off x="1473754" y="2968579"/>
          <a:ext cx="960346" cy="313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73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i="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•</a:t>
          </a:r>
          <a:r>
            <a:rPr lang="en-US" sz="1000" b="0" i="0" kern="120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Basic  maintenance activities</a:t>
          </a:r>
        </a:p>
      </dsp:txBody>
      <dsp:txXfrm>
        <a:off x="1473754" y="2968579"/>
        <a:ext cx="960346" cy="313972"/>
      </dsp:txXfrm>
    </dsp:sp>
    <dsp:sp modelId="{C7E41C78-45F9-436C-8FB7-7063D63FA566}">
      <dsp:nvSpPr>
        <dsp:cNvPr id="0" name=""/>
        <dsp:cNvSpPr/>
      </dsp:nvSpPr>
      <dsp:spPr>
        <a:xfrm>
          <a:off x="2764045" y="1947852"/>
          <a:ext cx="221464" cy="221464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5F478-0F99-45D7-B616-C8EBB610E608}">
      <dsp:nvSpPr>
        <dsp:cNvPr id="0" name=""/>
        <dsp:cNvSpPr/>
      </dsp:nvSpPr>
      <dsp:spPr>
        <a:xfrm>
          <a:off x="2376791" y="2493025"/>
          <a:ext cx="1353492" cy="1351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9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•</a:t>
          </a:r>
          <a:r>
            <a:rPr lang="es-ES" sz="1000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Budgeting</a:t>
          </a:r>
          <a:r>
            <a:rPr lang="es-ES" sz="10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, </a:t>
          </a:r>
          <a:r>
            <a:rPr lang="es-ES" sz="1000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initial</a:t>
          </a:r>
          <a:r>
            <a:rPr lang="es-ES" sz="10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 </a:t>
          </a:r>
          <a:r>
            <a:rPr lang="es-ES" sz="1000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purchasing</a:t>
          </a:r>
          <a:endParaRPr lang="es-ES" sz="1000" kern="1200" dirty="0" smtClean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• </a:t>
          </a:r>
          <a:r>
            <a:rPr lang="en-US" sz="10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Control 100% the Life Cycle of the medical equipment</a:t>
          </a:r>
          <a:endParaRPr lang="es-ES" sz="1000" kern="1200" dirty="0" smtClean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dsp:txBody>
      <dsp:txXfrm>
        <a:off x="2376791" y="2493025"/>
        <a:ext cx="1353492" cy="1351836"/>
      </dsp:txXfrm>
    </dsp:sp>
    <dsp:sp modelId="{9B422D23-76AD-4700-ADF3-E2A4D3519F3B}">
      <dsp:nvSpPr>
        <dsp:cNvPr id="0" name=""/>
        <dsp:cNvSpPr/>
      </dsp:nvSpPr>
      <dsp:spPr>
        <a:xfrm>
          <a:off x="3979273" y="1495105"/>
          <a:ext cx="295285" cy="295285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087E6-0FC7-4E57-BA3F-CF9DD3736227}">
      <dsp:nvSpPr>
        <dsp:cNvPr id="0" name=""/>
        <dsp:cNvSpPr/>
      </dsp:nvSpPr>
      <dsp:spPr>
        <a:xfrm>
          <a:off x="3610003" y="1954842"/>
          <a:ext cx="1545428" cy="1861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6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•</a:t>
          </a:r>
          <a:r>
            <a:rPr lang="en-US" sz="10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Management Reports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•Leader of the purchase and negotiation process</a:t>
          </a:r>
        </a:p>
      </dsp:txBody>
      <dsp:txXfrm>
        <a:off x="3610003" y="1954842"/>
        <a:ext cx="1545428" cy="1861150"/>
      </dsp:txXfrm>
    </dsp:sp>
    <dsp:sp modelId="{D5864988-6883-4877-8091-86E7156F6917}">
      <dsp:nvSpPr>
        <dsp:cNvPr id="0" name=""/>
        <dsp:cNvSpPr/>
      </dsp:nvSpPr>
      <dsp:spPr>
        <a:xfrm>
          <a:off x="5319179" y="1086925"/>
          <a:ext cx="381410" cy="381410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B5D75-5AAB-4A1E-AFF3-67196283C048}">
      <dsp:nvSpPr>
        <dsp:cNvPr id="0" name=""/>
        <dsp:cNvSpPr/>
      </dsp:nvSpPr>
      <dsp:spPr>
        <a:xfrm>
          <a:off x="6315658" y="1596066"/>
          <a:ext cx="1442087" cy="1786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101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•“</a:t>
          </a:r>
          <a:r>
            <a:rPr lang="es-ES" sz="1000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Glocal</a:t>
          </a:r>
          <a:r>
            <a:rPr lang="es-ES" sz="10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” </a:t>
          </a:r>
          <a:r>
            <a:rPr lang="es-ES" sz="1000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model</a:t>
          </a:r>
          <a:endParaRPr lang="es-ES" sz="1000" kern="1200" dirty="0" smtClean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•</a:t>
          </a:r>
          <a:r>
            <a:rPr lang="en-US" sz="10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Project future of technology that promotes technological leadership</a:t>
          </a:r>
          <a:endParaRPr lang="es-ES" sz="1000" kern="1200" dirty="0" smtClean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 smtClean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 smtClean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 smtClean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 smtClean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 smtClean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 smtClean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 smtClean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 smtClean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dsp:txBody>
      <dsp:txXfrm>
        <a:off x="6315658" y="1596066"/>
        <a:ext cx="1442087" cy="1786341"/>
      </dsp:txXfrm>
    </dsp:sp>
    <dsp:sp modelId="{F335E95D-F116-4C92-90B6-AF2BC87E4686}">
      <dsp:nvSpPr>
        <dsp:cNvPr id="0" name=""/>
        <dsp:cNvSpPr/>
      </dsp:nvSpPr>
      <dsp:spPr>
        <a:xfrm>
          <a:off x="6620720" y="805868"/>
          <a:ext cx="485990" cy="485990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6EAAA6-5563-4444-B253-52B983C45807}">
      <dsp:nvSpPr>
        <dsp:cNvPr id="0" name=""/>
        <dsp:cNvSpPr/>
      </dsp:nvSpPr>
      <dsp:spPr>
        <a:xfrm>
          <a:off x="4883050" y="1661628"/>
          <a:ext cx="1594221" cy="940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516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•</a:t>
          </a:r>
          <a:r>
            <a:rPr lang="en-US" sz="10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Plans for continuity of the operation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•</a:t>
          </a:r>
          <a:r>
            <a:rPr lang="en-US" sz="10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rPr>
            <a:t>Capture “know how” transforms them into AUNA Clinic Model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dsp:txBody>
      <dsp:txXfrm>
        <a:off x="4883050" y="1661628"/>
        <a:ext cx="1594221" cy="940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6121A-08E9-4330-92D6-B52B54D31CBA}" type="datetimeFigureOut">
              <a:rPr lang="es-PE" smtClean="0"/>
              <a:t>24/10/2021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174AC-F965-4BE9-A07C-3297880FEE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9208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transform healthcare in the countries in which we operate by providing excellent patient outcomes and a positive and streamlined patient experience, all at an affordable cost 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174AC-F965-4BE9-A07C-3297880FEE3E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53839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Área de soporte</a:t>
            </a:r>
            <a:r>
              <a:rPr lang="es-ES" baseline="0" dirty="0" smtClean="0"/>
              <a:t> estratégico</a:t>
            </a:r>
          </a:p>
          <a:p>
            <a:r>
              <a:rPr lang="es-ES" baseline="0" dirty="0" smtClean="0"/>
              <a:t>Rol Protagónico en proyectos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3B127-750A-404B-AB84-A2549A95F70A}" type="slidenum">
              <a:rPr lang="es-PE" smtClean="0"/>
              <a:t>3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37661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3B127-750A-404B-AB84-A2549A95F70A}" type="slidenum">
              <a:rPr lang="es-PE" smtClean="0"/>
              <a:t>4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12926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B0ED1-768B-0C47-8169-E96E9DCEF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F1A172-18CD-BE4D-BD81-AEACD188C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A5C318-3091-6A43-8B9D-07DB1CFF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24/10/2021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0FC366-2E97-594D-ABB6-77A31833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98242A-B6D5-CE46-9354-6607AEB6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055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B12BC-05F4-2743-865B-A567C30A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E5064-9233-E945-BC86-54A956BD3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7379F0-76E8-394A-A7ED-7FA3A2854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24/10/2021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222A6B-83D9-AC4E-A42A-A53C690B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21101-8F6B-4A42-AF7E-9B3AA505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986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2BF40B-B617-744F-A388-2A08555BB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98FCCC-680F-894C-96DB-2FA3A0D0C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19397A-43C4-6C4C-9C87-4FD3D72B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24/10/2021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B716AD-B236-BC40-BF4D-E35EFD65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F753A-F82A-764A-AB8E-989B9CCE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008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A25E2-BA5E-3843-B28B-5F67E27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388914-D38D-1A4F-BDA1-4F15F66FA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097349-F444-D343-A15D-6C3679F2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24/10/2021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2F0645-1916-2941-A4EF-78E4C977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07AE25-3BB5-184C-9772-CBB81940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346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7110C-2C33-3B4D-B23F-6F61ADB4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D5981E-38AD-5B49-A167-D8B23D10F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8D5648-F297-4546-A5E1-0E3DFEFC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24/10/2021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0E0910-21CD-BE41-B51E-CB6241DC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6E9CED-7ACB-524E-8F02-BA31F166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60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70347-1AD8-A14B-9028-3E1619BE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9F9A90-C2C1-334B-82A3-5BCFBB825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3B5CE7-ABBC-CE4B-8E81-2ED799808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B4A0C-1D3D-9A4B-BCB0-C67DB268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24/10/2021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30B375-C8EA-E342-AAD5-E940A8F7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715118-9732-C246-BEA5-E3FDAF71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292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5DE75-C0FB-5540-9C80-5F32A473B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222D90-E245-964A-BAFF-89808BBB7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371311-608F-A04C-882E-6D5186B7D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CDB719-9889-904B-A01E-62C0C82EC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4A7251-DBF5-7B40-8D0F-CE8223100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699418D-A2B5-CC4F-B23F-26E077B6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24/10/2021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B822598-5EFB-CC41-86D6-304FF9DE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D47ADA2-D615-3148-A23C-CC71FC52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04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26CFB-4CCB-7844-8C5A-F8BE7EDA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657ABA-1D69-DE44-A76D-E763710A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24/10/2021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CAA2F0-8A6D-604A-93E9-701BFAD1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687990-F555-5942-BBDF-064E8D9E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681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F33EA3-DD5A-D449-99A3-EF693C16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24/10/2021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8F21913-B779-D24C-B074-DC205490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CB19C8-5ED1-0A49-8D88-4CFEBC36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854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1BD53-EAB7-1E4B-A286-D106753A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DAE8FB-BE39-6C4C-B873-C92BD02C8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35DA41-1006-144E-A4C4-21C4C4783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07975B-558A-ED49-9C35-27406C10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24/10/2021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10C23C-8931-8E47-B9FD-28BB82E7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A3C1F6-37B5-E048-9C14-8B11A24E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738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06654-0943-0945-A3DC-4ACEF0F0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1B6BE1-B19A-C148-BB49-BB355C751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A05E66-9F51-2848-BC76-1F8916962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D15DF3-C1EA-634A-B0AE-50DB578F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24/10/2021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F86AC9-2786-654D-99A7-27ED6F3D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D1F359-7560-7643-ADA2-6A73F6EA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28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91E4233-B371-4D42-AF5D-91F49D95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78B424-05A9-D748-BF84-37490AF03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00299C-4C31-5348-A4E0-798C34A60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2D97F-1855-7940-BD30-9CA7CE069233}" type="datetimeFigureOut">
              <a:rPr lang="es-MX" smtClean="0"/>
              <a:t>24/10/2021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B3F8D8-6848-BB43-891B-F22F265DA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17FABD-0405-C04A-B8B2-F62CD8E38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9380A-8E3A-AA4F-99CA-B9F889DA3B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75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4.png"/><Relationship Id="rId4" Type="http://schemas.openxmlformats.org/officeDocument/2006/relationships/diagramData" Target="../diagrams/data1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hyperlink" Target="http://www.aspicperu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C3199-293F-834B-85A8-F48E3D90A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267" y="3442476"/>
            <a:ext cx="11226800" cy="1468436"/>
          </a:xfrm>
        </p:spPr>
        <p:txBody>
          <a:bodyPr anchor="t">
            <a:normAutofit fontScale="90000"/>
          </a:bodyPr>
          <a:lstStyle/>
          <a:p>
            <a:r>
              <a:rPr lang="en-US" sz="5200" b="1" dirty="0" smtClean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From </a:t>
            </a:r>
            <a:r>
              <a:rPr lang="en-US" sz="52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the Basement to the C- </a:t>
            </a:r>
            <a:r>
              <a:rPr lang="en-US" sz="5200" b="1" dirty="0" smtClean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Suite</a:t>
            </a:r>
            <a:r>
              <a:rPr lang="en-US" sz="5400" b="1" dirty="0" smtClean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Clinical Engineers: Technology managers that add value to Healthcare Organizations </a:t>
            </a:r>
            <a:endParaRPr lang="es-MX" sz="4400" b="1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1DB3D8-FADF-BC44-99E1-CF6CF3286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267" y="5317314"/>
            <a:ext cx="11226800" cy="1257659"/>
          </a:xfrm>
        </p:spPr>
        <p:txBody>
          <a:bodyPr>
            <a:normAutofit fontScale="92500" lnSpcReduction="10000"/>
          </a:bodyPr>
          <a:lstStyle/>
          <a:p>
            <a:r>
              <a:rPr lang="es-MX" sz="2000" b="1" dirty="0" smtClean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Mery Vidal </a:t>
            </a:r>
            <a:r>
              <a:rPr lang="es-MX" sz="2000" b="1" dirty="0" err="1" smtClean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Vidal</a:t>
            </a:r>
            <a:endParaRPr lang="es-MX" sz="2000" b="1" dirty="0" smtClean="0">
              <a:solidFill>
                <a:srgbClr val="0070C0"/>
              </a:solidFill>
              <a:latin typeface="Poppins Light" pitchFamily="2" charset="77"/>
              <a:cs typeface="Poppins Light" pitchFamily="2" charset="77"/>
            </a:endParaRPr>
          </a:p>
          <a:p>
            <a:r>
              <a:rPr lang="es-MX" sz="1600" dirty="0" smtClean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Regional Manager of CE and Medical </a:t>
            </a:r>
            <a:r>
              <a:rPr lang="es-MX" sz="1600" dirty="0" err="1" smtClean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Devices</a:t>
            </a:r>
            <a:r>
              <a:rPr lang="es-MX" sz="1600" dirty="0" smtClean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 – AUNA´ s </a:t>
            </a:r>
            <a:r>
              <a:rPr lang="es-MX" sz="1600" dirty="0" err="1" smtClean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Group</a:t>
            </a:r>
            <a:endParaRPr lang="es-MX" sz="1600" dirty="0" smtClean="0">
              <a:solidFill>
                <a:srgbClr val="0070C0"/>
              </a:solidFill>
              <a:latin typeface="Poppins Light" pitchFamily="2" charset="77"/>
              <a:cs typeface="Poppins Light" pitchFamily="2" charset="77"/>
            </a:endParaRPr>
          </a:p>
          <a:p>
            <a:r>
              <a:rPr lang="en-US" sz="1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President of Peruvian Association of Clinical Engineers (ASPIC)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Collaborator </a:t>
            </a:r>
            <a:r>
              <a:rPr lang="en-US" sz="1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Member CED- IFMBE</a:t>
            </a:r>
          </a:p>
          <a:p>
            <a:endParaRPr lang="en-US" sz="1600" dirty="0">
              <a:solidFill>
                <a:srgbClr val="0070C0"/>
              </a:solidFill>
              <a:latin typeface="Poppins Light" pitchFamily="2" charset="77"/>
              <a:cs typeface="Poppins Light" pitchFamily="2" charset="77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559" y="5317314"/>
            <a:ext cx="457200" cy="26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5860" y="1498703"/>
            <a:ext cx="4409824" cy="61422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4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Trebuchet MS"/>
                <a:sym typeface="Trebuchet MS"/>
              </a:rPr>
              <a:t>Peruvian</a:t>
            </a:r>
            <a:r>
              <a:rPr lang="en-US" sz="1467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Trebuchet MS"/>
                <a:sym typeface="Trebuchet MS"/>
              </a:rPr>
              <a:t> </a:t>
            </a:r>
            <a:r>
              <a:rPr lang="en-US" sz="1467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Trebuchet MS"/>
                <a:sym typeface="Trebuchet MS"/>
              </a:rPr>
              <a:t>group </a:t>
            </a:r>
            <a:r>
              <a:rPr lang="en-US" sz="1467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Trebuchet MS"/>
                <a:sym typeface="Trebuchet MS"/>
              </a:rPr>
              <a:t>of medical centers and private hospitals in </a:t>
            </a:r>
            <a:r>
              <a:rPr lang="en-US" sz="14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Trebuchet MS"/>
                <a:sym typeface="Trebuchet MS"/>
              </a:rPr>
              <a:t>Peru</a:t>
            </a:r>
            <a:r>
              <a:rPr lang="en-US" sz="1467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Trebuchet MS"/>
                <a:sym typeface="Trebuchet MS"/>
              </a:rPr>
              <a:t> and </a:t>
            </a:r>
            <a:r>
              <a:rPr lang="en-US" sz="14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Trebuchet MS"/>
                <a:sym typeface="Trebuchet MS"/>
              </a:rPr>
              <a:t>Colombia</a:t>
            </a:r>
            <a:r>
              <a:rPr lang="en-US" sz="1467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Trebuchet MS"/>
                <a:sym typeface="Trebuchet MS"/>
              </a:rPr>
              <a:t> founded in </a:t>
            </a:r>
            <a:r>
              <a:rPr lang="en-US" sz="1467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Trebuchet MS"/>
                <a:sym typeface="Trebuchet MS"/>
              </a:rPr>
              <a:t>2008 </a:t>
            </a:r>
            <a:r>
              <a:rPr lang="en-US" sz="1467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Trebuchet MS"/>
                <a:sym typeface="Trebuchet MS"/>
              </a:rPr>
              <a:t>by </a:t>
            </a:r>
            <a:r>
              <a:rPr lang="en-US" sz="1467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Trebuchet MS"/>
                <a:sym typeface="Trebuchet MS"/>
              </a:rPr>
              <a:t>Oncosalud and Enfoca</a:t>
            </a:r>
            <a:r>
              <a:rPr lang="en-US" sz="1467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Trebuchet MS"/>
                <a:sym typeface="Trebuchet MS"/>
              </a:rPr>
              <a:t>.</a:t>
            </a:r>
          </a:p>
          <a:p>
            <a:pPr marL="0" indent="0" algn="just">
              <a:buNone/>
            </a:pPr>
            <a:endParaRPr lang="es-PE" sz="1467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n-US" sz="1467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Trebuchet MS"/>
              <a:sym typeface="Trebuchet MS"/>
            </a:endParaRPr>
          </a:p>
        </p:txBody>
      </p:sp>
      <p:grpSp>
        <p:nvGrpSpPr>
          <p:cNvPr id="59" name="58 Grupo"/>
          <p:cNvGrpSpPr/>
          <p:nvPr/>
        </p:nvGrpSpPr>
        <p:grpSpPr>
          <a:xfrm>
            <a:off x="2256082" y="5058253"/>
            <a:ext cx="1664989" cy="1384823"/>
            <a:chOff x="1619672" y="3786336"/>
            <a:chExt cx="1430847" cy="1239029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7345" y="3786336"/>
              <a:ext cx="1413174" cy="1042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18 CuadroTexto"/>
            <p:cNvSpPr txBox="1"/>
            <p:nvPr/>
          </p:nvSpPr>
          <p:spPr>
            <a:xfrm>
              <a:off x="1619672" y="4831166"/>
              <a:ext cx="1340343" cy="194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000" dirty="0"/>
                <a:t>Clínica Delgado - Lima</a:t>
              </a:r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4098622" y="5218844"/>
            <a:ext cx="1397264" cy="1064146"/>
            <a:chOff x="1532560" y="5386536"/>
            <a:chExt cx="1383256" cy="974762"/>
          </a:xfrm>
        </p:grpSpPr>
        <p:pic>
          <p:nvPicPr>
            <p:cNvPr id="31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560" y="5386536"/>
              <a:ext cx="1234951" cy="732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31 CuadroTexto"/>
            <p:cNvSpPr txBox="1"/>
            <p:nvPr/>
          </p:nvSpPr>
          <p:spPr>
            <a:xfrm>
              <a:off x="1574023" y="6115077"/>
              <a:ext cx="13417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000" dirty="0"/>
                <a:t>Colombia</a:t>
              </a:r>
            </a:p>
          </p:txBody>
        </p:sp>
      </p:grpSp>
      <p:sp>
        <p:nvSpPr>
          <p:cNvPr id="55" name="Rectangle 2"/>
          <p:cNvSpPr txBox="1">
            <a:spLocks noRot="1" noChangeArrowheads="1"/>
          </p:cNvSpPr>
          <p:nvPr/>
        </p:nvSpPr>
        <p:spPr>
          <a:xfrm>
            <a:off x="2509089" y="566088"/>
            <a:ext cx="6456967" cy="114300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PE" sz="3600" b="1" dirty="0" smtClean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CE in AUNA</a:t>
            </a:r>
            <a:endParaRPr lang="es-ES" sz="3600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56" name="5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98" y="928272"/>
            <a:ext cx="1741252" cy="390823"/>
          </a:xfrm>
          <a:prstGeom prst="rect">
            <a:avLst/>
          </a:prstGeom>
        </p:spPr>
      </p:pic>
      <p:cxnSp>
        <p:nvCxnSpPr>
          <p:cNvPr id="14" name="13 Conector recto"/>
          <p:cNvCxnSpPr/>
          <p:nvPr/>
        </p:nvCxnSpPr>
        <p:spPr>
          <a:xfrm>
            <a:off x="5549255" y="1466231"/>
            <a:ext cx="40097" cy="4159485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272" y="2423921"/>
            <a:ext cx="3620165" cy="2175710"/>
          </a:xfrm>
          <a:prstGeom prst="rect">
            <a:avLst/>
          </a:prstGeom>
        </p:spPr>
      </p:pic>
      <p:sp>
        <p:nvSpPr>
          <p:cNvPr id="57" name="2 Marcador de contenido"/>
          <p:cNvSpPr txBox="1">
            <a:spLocks/>
          </p:cNvSpPr>
          <p:nvPr/>
        </p:nvSpPr>
        <p:spPr>
          <a:xfrm>
            <a:off x="308088" y="4696768"/>
            <a:ext cx="5838399" cy="1746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just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67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Trebuchet M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 smtClean="0"/>
              <a:t>16</a:t>
            </a:r>
            <a:r>
              <a:rPr lang="es-ES" sz="1200" b="0" dirty="0" smtClean="0"/>
              <a:t> </a:t>
            </a:r>
            <a:r>
              <a:rPr lang="es-ES" sz="1200" b="0" dirty="0" err="1"/>
              <a:t>private</a:t>
            </a:r>
            <a:r>
              <a:rPr lang="es-ES" sz="1200" b="0" dirty="0"/>
              <a:t> </a:t>
            </a:r>
            <a:r>
              <a:rPr lang="es-ES" sz="1200" b="0" dirty="0" err="1"/>
              <a:t>hospitals</a:t>
            </a:r>
            <a:r>
              <a:rPr lang="es-ES" sz="1200" b="0" dirty="0"/>
              <a:t> and </a:t>
            </a:r>
            <a:r>
              <a:rPr lang="es-ES" sz="1200" b="0" dirty="0" smtClean="0"/>
              <a:t>medical </a:t>
            </a:r>
            <a:r>
              <a:rPr lang="es-ES" sz="1200" b="0" dirty="0" smtClean="0"/>
              <a:t>centers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200" dirty="0" smtClean="0"/>
              <a:t>US</a:t>
            </a:r>
            <a:r>
              <a:rPr lang="es-PE" sz="1200" dirty="0"/>
              <a:t>$ </a:t>
            </a:r>
            <a:r>
              <a:rPr lang="es-PE" sz="1200" dirty="0" smtClean="0"/>
              <a:t>417M</a:t>
            </a:r>
            <a:r>
              <a:rPr lang="es-PE" sz="1200" b="0" dirty="0" smtClean="0"/>
              <a:t> in </a:t>
            </a:r>
            <a:r>
              <a:rPr lang="es-PE" sz="1200" b="0" dirty="0" err="1" smtClean="0"/>
              <a:t>revenue</a:t>
            </a:r>
            <a:r>
              <a:rPr lang="es-PE" sz="1200" b="0" dirty="0" err="1"/>
              <a:t>s</a:t>
            </a:r>
            <a:endParaRPr lang="es-PE" sz="12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 smtClean="0"/>
              <a:t>+739</a:t>
            </a:r>
            <a:r>
              <a:rPr lang="es-ES" sz="1200" b="0" dirty="0" smtClean="0"/>
              <a:t> </a:t>
            </a:r>
            <a:r>
              <a:rPr lang="es-ES" sz="1200" b="0" dirty="0" err="1"/>
              <a:t>Beds</a:t>
            </a:r>
            <a:r>
              <a:rPr lang="es-ES" sz="1200" b="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200" dirty="0" smtClean="0"/>
              <a:t>+ 6.5k</a:t>
            </a:r>
            <a:r>
              <a:rPr lang="es-PE" sz="1200" b="0" dirty="0" smtClean="0"/>
              <a:t> </a:t>
            </a:r>
            <a:r>
              <a:rPr lang="es-PE" sz="1200" b="0" dirty="0" err="1"/>
              <a:t>employees</a:t>
            </a:r>
            <a:endParaRPr lang="es-PE" sz="1200" b="0" dirty="0"/>
          </a:p>
        </p:txBody>
      </p:sp>
      <p:sp>
        <p:nvSpPr>
          <p:cNvPr id="27" name="Rectángulo 26"/>
          <p:cNvSpPr/>
          <p:nvPr/>
        </p:nvSpPr>
        <p:spPr>
          <a:xfrm>
            <a:off x="4561819" y="6564525"/>
            <a:ext cx="416126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900" dirty="0">
                <a:latin typeface="Times New Roman" panose="02020603050405020304" pitchFamily="18" charset="0"/>
                <a:ea typeface="Calibri" panose="020F0502020204030204" pitchFamily="34" charset="0"/>
              </a:rPr>
              <a:t>Copyright © </a:t>
            </a:r>
            <a:r>
              <a:rPr lang="es-PE" sz="9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2021 </a:t>
            </a:r>
            <a:r>
              <a:rPr lang="es-PE" sz="900" dirty="0">
                <a:latin typeface="Times New Roman" panose="02020603050405020304" pitchFamily="18" charset="0"/>
                <a:ea typeface="Calibri" panose="020F0502020204030204" pitchFamily="34" charset="0"/>
              </a:rPr>
              <a:t>por Mery Vidal Vidal – Todos los derechos reservados</a:t>
            </a:r>
          </a:p>
        </p:txBody>
      </p:sp>
      <p:sp>
        <p:nvSpPr>
          <p:cNvPr id="23" name="11 Rectángulo"/>
          <p:cNvSpPr/>
          <p:nvPr/>
        </p:nvSpPr>
        <p:spPr>
          <a:xfrm>
            <a:off x="5936136" y="1497227"/>
            <a:ext cx="53751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buClr>
                <a:schemeClr val="dk1"/>
              </a:buClr>
              <a:buSzPts val="1500"/>
            </a:pPr>
            <a:r>
              <a:rPr lang="es-ES" sz="1400" b="1" dirty="0" err="1">
                <a:solidFill>
                  <a:srgbClr val="4A4C4E"/>
                </a:solidFill>
                <a:latin typeface="Century Gothic"/>
                <a:ea typeface="Century Gothic"/>
                <a:cs typeface="Century Gothic"/>
                <a:sym typeface="Calibri"/>
              </a:rPr>
              <a:t>Mission</a:t>
            </a:r>
            <a:r>
              <a:rPr lang="es-ES" sz="1400" b="1" dirty="0" smtClean="0">
                <a:solidFill>
                  <a:srgbClr val="4A4C4E"/>
                </a:solidFill>
                <a:latin typeface="Century Gothic"/>
                <a:ea typeface="Century Gothic"/>
                <a:cs typeface="Century Gothic"/>
                <a:sym typeface="Calibri"/>
              </a:rPr>
              <a:t>: </a:t>
            </a:r>
            <a:r>
              <a:rPr lang="en-US" sz="1400" dirty="0" smtClean="0">
                <a:solidFill>
                  <a:srgbClr val="4A4C4E"/>
                </a:solidFill>
                <a:latin typeface="Century Gothic"/>
                <a:ea typeface="Century Gothic"/>
                <a:cs typeface="Century Gothic"/>
                <a:sym typeface="Calibri"/>
              </a:rPr>
              <a:t>To </a:t>
            </a:r>
            <a:r>
              <a:rPr lang="en-US" sz="1400" dirty="0" smtClean="0">
                <a:solidFill>
                  <a:srgbClr val="4A4C4E"/>
                </a:solidFill>
                <a:latin typeface="Century Gothic"/>
                <a:ea typeface="Century Gothic"/>
                <a:cs typeface="Century Gothic"/>
                <a:sym typeface="Calibri"/>
              </a:rPr>
              <a:t>manage the Medical </a:t>
            </a:r>
            <a:r>
              <a:rPr lang="en-US" sz="1400" dirty="0">
                <a:solidFill>
                  <a:srgbClr val="4A4C4E"/>
                </a:solidFill>
                <a:latin typeface="Century Gothic"/>
                <a:ea typeface="Century Gothic"/>
                <a:cs typeface="Century Gothic"/>
                <a:sym typeface="Calibri"/>
              </a:rPr>
              <a:t>Equipment </a:t>
            </a:r>
            <a:r>
              <a:rPr lang="en-US" sz="1400" dirty="0" smtClean="0">
                <a:solidFill>
                  <a:srgbClr val="4A4C4E"/>
                </a:solidFill>
                <a:latin typeface="Century Gothic"/>
                <a:ea typeface="Century Gothic"/>
                <a:cs typeface="Century Gothic"/>
                <a:sym typeface="Calibri"/>
              </a:rPr>
              <a:t>Technology and </a:t>
            </a:r>
            <a:r>
              <a:rPr lang="en-US" sz="1400" dirty="0">
                <a:solidFill>
                  <a:srgbClr val="4A4C4E"/>
                </a:solidFill>
                <a:latin typeface="Century Gothic"/>
                <a:ea typeface="Century Gothic"/>
                <a:cs typeface="Century Gothic"/>
                <a:sym typeface="Calibri"/>
              </a:rPr>
              <a:t>Medical Devices in order to guarantee patient safety, user satisfaction and profitability of AUNA's Operations and Projects.</a:t>
            </a:r>
            <a:endParaRPr lang="es-PE" sz="1400" dirty="0">
              <a:solidFill>
                <a:srgbClr val="4A4C4E"/>
              </a:solidFill>
              <a:latin typeface="Century Gothic"/>
              <a:ea typeface="Century Gothic"/>
              <a:cs typeface="Century Gothic"/>
              <a:sym typeface="Calibri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5952923" y="2468261"/>
            <a:ext cx="4916628" cy="1969509"/>
            <a:chOff x="358187" y="3689952"/>
            <a:chExt cx="4916628" cy="1969509"/>
          </a:xfrm>
        </p:grpSpPr>
        <p:sp>
          <p:nvSpPr>
            <p:cNvPr id="28" name="11 Rectángulo"/>
            <p:cNvSpPr/>
            <p:nvPr/>
          </p:nvSpPr>
          <p:spPr>
            <a:xfrm>
              <a:off x="358187" y="3689952"/>
              <a:ext cx="425180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chemeClr val="dk1"/>
                </a:buClr>
                <a:buSzPts val="1500"/>
              </a:pPr>
              <a:r>
                <a:rPr lang="es-ES" sz="1400" b="1" dirty="0">
                  <a:solidFill>
                    <a:srgbClr val="4A4C4E"/>
                  </a:solidFill>
                  <a:latin typeface="Century Gothic"/>
                  <a:ea typeface="Century Gothic"/>
                  <a:cs typeface="Century Gothic"/>
                  <a:sym typeface="Calibri"/>
                </a:rPr>
                <a:t>Structure:</a:t>
              </a:r>
              <a:endParaRPr lang="es-ES" sz="1400" b="1" dirty="0">
                <a:solidFill>
                  <a:srgbClr val="4A4C4E"/>
                </a:solidFill>
                <a:latin typeface="Century Gothic"/>
                <a:ea typeface="Century Gothic"/>
                <a:cs typeface="Century Gothic"/>
              </a:endParaRPr>
            </a:p>
            <a:p>
              <a:pPr lvl="0" algn="just">
                <a:buClr>
                  <a:schemeClr val="dk1"/>
                </a:buClr>
                <a:buSzPts val="1500"/>
              </a:pPr>
              <a:endParaRPr lang="es-PE" sz="14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6836" y="3965932"/>
              <a:ext cx="4867979" cy="1693529"/>
            </a:xfrm>
            <a:prstGeom prst="rect">
              <a:avLst/>
            </a:prstGeom>
          </p:spPr>
        </p:pic>
      </p:grpSp>
      <p:grpSp>
        <p:nvGrpSpPr>
          <p:cNvPr id="30" name="Grupo 29"/>
          <p:cNvGrpSpPr/>
          <p:nvPr/>
        </p:nvGrpSpPr>
        <p:grpSpPr>
          <a:xfrm>
            <a:off x="5813441" y="4596014"/>
            <a:ext cx="3400897" cy="1631175"/>
            <a:chOff x="2310144" y="5724200"/>
            <a:chExt cx="3400897" cy="1631175"/>
          </a:xfrm>
        </p:grpSpPr>
        <p:grpSp>
          <p:nvGrpSpPr>
            <p:cNvPr id="33" name="Grupo 32"/>
            <p:cNvGrpSpPr/>
            <p:nvPr/>
          </p:nvGrpSpPr>
          <p:grpSpPr>
            <a:xfrm>
              <a:off x="2310144" y="5724200"/>
              <a:ext cx="3400897" cy="1631175"/>
              <a:chOff x="2310144" y="5724200"/>
              <a:chExt cx="3400897" cy="1631175"/>
            </a:xfrm>
          </p:grpSpPr>
          <p:grpSp>
            <p:nvGrpSpPr>
              <p:cNvPr id="35" name="Grupo 34"/>
              <p:cNvGrpSpPr/>
              <p:nvPr/>
            </p:nvGrpSpPr>
            <p:grpSpPr>
              <a:xfrm>
                <a:off x="2310144" y="5724200"/>
                <a:ext cx="3400897" cy="1631175"/>
                <a:chOff x="-378010" y="5670773"/>
                <a:chExt cx="4041626" cy="1782149"/>
              </a:xfrm>
            </p:grpSpPr>
            <p:sp>
              <p:nvSpPr>
                <p:cNvPr id="37" name="Google Shape;681;p4"/>
                <p:cNvSpPr txBox="1"/>
                <p:nvPr/>
              </p:nvSpPr>
              <p:spPr>
                <a:xfrm>
                  <a:off x="-374281" y="5670773"/>
                  <a:ext cx="4037897" cy="17821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2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ES" sz="1000" b="1" dirty="0" smtClean="0">
                      <a:solidFill>
                        <a:srgbClr val="FF000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         </a:t>
                  </a:r>
                  <a:r>
                    <a:rPr lang="es-ES" sz="1000" b="1" dirty="0" smtClean="0">
                      <a:solidFill>
                        <a:srgbClr val="4A4C4E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39 </a:t>
                  </a:r>
                  <a:r>
                    <a:rPr lang="es-ES" sz="1000" dirty="0" err="1" smtClean="0">
                      <a:solidFill>
                        <a:srgbClr val="4A4C4E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people</a:t>
                  </a:r>
                  <a:r>
                    <a:rPr lang="es-ES" sz="1000" dirty="0" smtClean="0">
                      <a:solidFill>
                        <a:srgbClr val="4A4C4E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 in </a:t>
                  </a:r>
                  <a:r>
                    <a:rPr lang="es-ES" sz="1000" dirty="0" err="1" smtClean="0">
                      <a:solidFill>
                        <a:srgbClr val="4A4C4E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the</a:t>
                  </a:r>
                  <a:r>
                    <a:rPr lang="es-ES" sz="1000" dirty="0" smtClean="0">
                      <a:solidFill>
                        <a:srgbClr val="4A4C4E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 </a:t>
                  </a:r>
                  <a:r>
                    <a:rPr lang="es-ES" sz="1000" dirty="0" err="1" smtClean="0">
                      <a:solidFill>
                        <a:srgbClr val="4A4C4E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team</a:t>
                  </a:r>
                  <a:endParaRPr lang="es-ES" sz="1000" dirty="0">
                    <a:solidFill>
                      <a:srgbClr val="4A4C4E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  <a:p>
                  <a:pPr>
                    <a:lnSpc>
                      <a:spcPct val="200000"/>
                    </a:lnSpc>
                  </a:pPr>
                  <a:r>
                    <a:rPr lang="es-ES" sz="1000" dirty="0">
                      <a:solidFill>
                        <a:srgbClr val="4A4C4E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          </a:t>
                  </a:r>
                  <a:r>
                    <a:rPr lang="es-ES" sz="1000" b="1" dirty="0" smtClean="0">
                      <a:solidFill>
                        <a:srgbClr val="4A4C4E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16</a:t>
                  </a:r>
                  <a:r>
                    <a:rPr lang="es-ES" sz="1000" dirty="0" smtClean="0">
                      <a:solidFill>
                        <a:srgbClr val="4A4C4E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 medical centers </a:t>
                  </a:r>
                  <a:endParaRPr lang="es-PE" sz="1000" dirty="0" smtClean="0">
                    <a:solidFill>
                      <a:srgbClr val="4A4C4E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  <a:p>
                  <a:pPr>
                    <a:lnSpc>
                      <a:spcPct val="200000"/>
                    </a:lnSpc>
                  </a:pPr>
                  <a:r>
                    <a:rPr lang="es-PE" sz="1000" b="1" dirty="0" smtClean="0">
                      <a:solidFill>
                        <a:srgbClr val="4A4C4E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S</a:t>
                  </a:r>
                  <a:r>
                    <a:rPr lang="es-PE" sz="1000" b="1" dirty="0">
                      <a:solidFill>
                        <a:srgbClr val="4A4C4E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/     +US$ </a:t>
                  </a:r>
                  <a:r>
                    <a:rPr lang="es-PE" sz="1000" b="1" dirty="0" smtClean="0">
                      <a:solidFill>
                        <a:srgbClr val="4A4C4E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71M</a:t>
                  </a:r>
                  <a:r>
                    <a:rPr lang="es-PE" sz="1000" dirty="0" smtClean="0">
                      <a:solidFill>
                        <a:srgbClr val="4A4C4E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 in medical </a:t>
                  </a:r>
                  <a:r>
                    <a:rPr lang="es-PE" sz="1000" dirty="0" err="1" smtClean="0">
                      <a:solidFill>
                        <a:srgbClr val="4A4C4E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assests</a:t>
                  </a:r>
                  <a:r>
                    <a:rPr lang="es-PE" sz="1000" dirty="0" smtClean="0">
                      <a:solidFill>
                        <a:srgbClr val="4A4C4E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 </a:t>
                  </a:r>
                  <a:r>
                    <a:rPr lang="es-PE" sz="1000" i="1" dirty="0" smtClean="0">
                      <a:solidFill>
                        <a:srgbClr val="4A4C4E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(</a:t>
                  </a:r>
                  <a:r>
                    <a:rPr lang="es-PE" sz="1000" b="1" i="1" dirty="0" smtClean="0">
                      <a:solidFill>
                        <a:srgbClr val="4A4C4E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+7.8k</a:t>
                  </a:r>
                  <a:r>
                    <a:rPr lang="es-PE" sz="1000" i="1" dirty="0" smtClean="0">
                      <a:solidFill>
                        <a:srgbClr val="4A4C4E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 </a:t>
                  </a:r>
                  <a:r>
                    <a:rPr lang="es-PE" sz="1000" i="1" dirty="0" err="1" smtClean="0">
                      <a:solidFill>
                        <a:srgbClr val="4A4C4E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med</a:t>
                  </a:r>
                  <a:r>
                    <a:rPr lang="es-PE" sz="1000" i="1" dirty="0" smtClean="0">
                      <a:solidFill>
                        <a:srgbClr val="4A4C4E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 </a:t>
                  </a:r>
                  <a:r>
                    <a:rPr lang="es-PE" sz="1000" i="1" dirty="0" err="1" smtClean="0">
                      <a:solidFill>
                        <a:srgbClr val="4A4C4E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eq</a:t>
                  </a:r>
                  <a:r>
                    <a:rPr lang="es-PE" sz="1000" i="1" dirty="0" smtClean="0">
                      <a:solidFill>
                        <a:srgbClr val="4A4C4E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.)</a:t>
                  </a:r>
                </a:p>
                <a:p>
                  <a:pPr>
                    <a:lnSpc>
                      <a:spcPct val="200000"/>
                    </a:lnSpc>
                  </a:pPr>
                  <a:r>
                    <a:rPr lang="es-PE" sz="1000" b="1" dirty="0" smtClean="0">
                      <a:solidFill>
                        <a:srgbClr val="4A4C4E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         +</a:t>
                  </a:r>
                  <a:r>
                    <a:rPr lang="es-PE" sz="1000" b="1" dirty="0">
                      <a:solidFill>
                        <a:srgbClr val="4A4C4E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 US$</a:t>
                  </a:r>
                  <a:r>
                    <a:rPr lang="es-PE" sz="1000" b="1" dirty="0" smtClean="0">
                      <a:solidFill>
                        <a:srgbClr val="4A4C4E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 2M</a:t>
                  </a:r>
                  <a:r>
                    <a:rPr lang="es-PE" sz="1000" dirty="0" smtClean="0">
                      <a:solidFill>
                        <a:srgbClr val="4A4C4E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 </a:t>
                  </a:r>
                  <a:r>
                    <a:rPr lang="es-PE" sz="1000" dirty="0">
                      <a:solidFill>
                        <a:srgbClr val="4A4C4E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in </a:t>
                  </a:r>
                  <a:r>
                    <a:rPr lang="es-PE" sz="1000" dirty="0" err="1" smtClean="0">
                      <a:solidFill>
                        <a:srgbClr val="4A4C4E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savings</a:t>
                  </a:r>
                  <a:r>
                    <a:rPr lang="es-PE" sz="1000" dirty="0" smtClean="0">
                      <a:solidFill>
                        <a:srgbClr val="4A4C4E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 </a:t>
                  </a:r>
                  <a:r>
                    <a:rPr lang="es-PE" sz="1000" dirty="0" err="1" smtClean="0">
                      <a:solidFill>
                        <a:srgbClr val="4A4C4E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annually</a:t>
                  </a:r>
                  <a:endParaRPr lang="es-PE" sz="1000" dirty="0" smtClean="0">
                    <a:solidFill>
                      <a:srgbClr val="4A4C4E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  <a:p>
                  <a:pPr>
                    <a:lnSpc>
                      <a:spcPct val="200000"/>
                    </a:lnSpc>
                  </a:pPr>
                  <a:r>
                    <a:rPr lang="es-ES" sz="1000" dirty="0" err="1">
                      <a:solidFill>
                        <a:srgbClr val="4A4C4E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Centralized</a:t>
                  </a:r>
                  <a:r>
                    <a:rPr lang="es-ES" sz="1000" dirty="0">
                      <a:solidFill>
                        <a:srgbClr val="4A4C4E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 Management </a:t>
                  </a:r>
                  <a:r>
                    <a:rPr lang="es-ES" sz="1000" dirty="0" err="1" smtClean="0">
                      <a:solidFill>
                        <a:srgbClr val="4A4C4E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Model</a:t>
                  </a:r>
                  <a:endParaRPr lang="es-ES" sz="1000" dirty="0">
                    <a:solidFill>
                      <a:srgbClr val="4A4C4E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pic>
              <p:nvPicPr>
                <p:cNvPr id="38" name="Google Shape;531;gbb51dcdb87_2_454" descr="Group, people, team, hr, humans, users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t="29903"/>
                <a:stretch/>
              </p:blipFill>
              <p:spPr>
                <a:xfrm>
                  <a:off x="-378010" y="5782054"/>
                  <a:ext cx="423363" cy="29471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6" name="Google Shape;601;gbb51dcdb87_2_454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2372069" y="6146378"/>
                <a:ext cx="215348" cy="24365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4" name="Imagen 3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53011" y="6520617"/>
              <a:ext cx="253462" cy="329979"/>
            </a:xfrm>
            <a:prstGeom prst="rect">
              <a:avLst/>
            </a:prstGeom>
          </p:spPr>
        </p:pic>
      </p:grpSp>
      <p:grpSp>
        <p:nvGrpSpPr>
          <p:cNvPr id="42" name="Grupo 41"/>
          <p:cNvGrpSpPr/>
          <p:nvPr/>
        </p:nvGrpSpPr>
        <p:grpSpPr>
          <a:xfrm>
            <a:off x="9003244" y="4369719"/>
            <a:ext cx="2959241" cy="2011363"/>
            <a:chOff x="8723082" y="4187286"/>
            <a:chExt cx="2959241" cy="2011363"/>
          </a:xfrm>
        </p:grpSpPr>
        <p:sp>
          <p:nvSpPr>
            <p:cNvPr id="43" name="11 Rectángulo"/>
            <p:cNvSpPr/>
            <p:nvPr/>
          </p:nvSpPr>
          <p:spPr>
            <a:xfrm>
              <a:off x="9477006" y="4187286"/>
              <a:ext cx="1411393" cy="318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chemeClr val="dk1"/>
                </a:buClr>
                <a:buSzPts val="1500"/>
              </a:pPr>
              <a:r>
                <a:rPr lang="es-ES" sz="1400" b="1" dirty="0" err="1">
                  <a:solidFill>
                    <a:srgbClr val="4A4C4E"/>
                  </a:solidFill>
                  <a:latin typeface="Century Gothic"/>
                  <a:ea typeface="Century Gothic"/>
                  <a:cs typeface="Century Gothic"/>
                  <a:sym typeface="Calibri"/>
                </a:rPr>
                <a:t>Team</a:t>
              </a:r>
              <a:r>
                <a:rPr lang="es-ES" sz="1467" b="1" dirty="0">
                  <a:solidFill>
                    <a:schemeClr val="dk1"/>
                  </a:solidFill>
                  <a:latin typeface="+mj-lt"/>
                  <a:ea typeface="Calibri"/>
                  <a:cs typeface="Calibri"/>
                  <a:sym typeface="Calibri"/>
                </a:rPr>
                <a:t> </a:t>
              </a:r>
              <a:r>
                <a:rPr lang="es-ES" sz="1400" b="1" dirty="0" err="1" smtClean="0">
                  <a:solidFill>
                    <a:srgbClr val="4A4C4E"/>
                  </a:solidFill>
                  <a:latin typeface="Century Gothic"/>
                  <a:ea typeface="Century Gothic"/>
                  <a:cs typeface="Century Gothic"/>
                  <a:sym typeface="Calibri"/>
                </a:rPr>
                <a:t>Work</a:t>
              </a:r>
              <a:endParaRPr lang="es-PE" sz="1467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4" name="Imagen 4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723082" y="4506668"/>
              <a:ext cx="2959241" cy="16919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936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7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Marcador de texto 3"/>
          <p:cNvSpPr txBox="1">
            <a:spLocks/>
          </p:cNvSpPr>
          <p:nvPr/>
        </p:nvSpPr>
        <p:spPr>
          <a:xfrm>
            <a:off x="149899" y="778003"/>
            <a:ext cx="4090988" cy="104986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7800"/>
            <a:r>
              <a:rPr lang="en-US" sz="3000" dirty="0" err="1" smtClean="0">
                <a:solidFill>
                  <a:srgbClr val="BED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Evolución</a:t>
            </a:r>
            <a:endParaRPr lang="en-US" sz="3000" dirty="0">
              <a:solidFill>
                <a:srgbClr val="BED6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" name="5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98" y="812151"/>
            <a:ext cx="1741252" cy="390823"/>
          </a:xfrm>
          <a:prstGeom prst="rect">
            <a:avLst/>
          </a:prstGeom>
        </p:spPr>
      </p:pic>
      <p:sp>
        <p:nvSpPr>
          <p:cNvPr id="65" name="Rectangle 2"/>
          <p:cNvSpPr txBox="1">
            <a:spLocks noRot="1" noChangeArrowheads="1"/>
          </p:cNvSpPr>
          <p:nvPr/>
        </p:nvSpPr>
        <p:spPr>
          <a:xfrm>
            <a:off x="2509089" y="566088"/>
            <a:ext cx="6456967" cy="114300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3600" b="1" dirty="0" smtClean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CE </a:t>
            </a:r>
            <a:r>
              <a:rPr lang="es-ES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AUNA </a:t>
            </a:r>
            <a:r>
              <a:rPr lang="es-ES" sz="3600" b="1" dirty="0" err="1" smtClean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Achievements</a:t>
            </a:r>
            <a:endParaRPr lang="es-ES" sz="3600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6" name="2 Marcador de contenido"/>
          <p:cNvSpPr txBox="1">
            <a:spLocks/>
          </p:cNvSpPr>
          <p:nvPr/>
        </p:nvSpPr>
        <p:spPr>
          <a:xfrm>
            <a:off x="408915" y="2093749"/>
            <a:ext cx="5391384" cy="2741971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294" indent="-241294">
              <a:spcBef>
                <a:spcPts val="0"/>
              </a:spcBef>
            </a:pPr>
            <a:r>
              <a:rPr lang="en-US" sz="1400" dirty="0">
                <a:solidFill>
                  <a:srgbClr val="4A4C4E"/>
                </a:solidFill>
                <a:latin typeface="Century Gothic"/>
                <a:ea typeface="Century Gothic"/>
                <a:cs typeface="Century Gothic"/>
              </a:rPr>
              <a:t>Being an </a:t>
            </a:r>
            <a:r>
              <a:rPr lang="en-US" sz="1400" b="1" dirty="0">
                <a:solidFill>
                  <a:srgbClr val="4A4C4E"/>
                </a:solidFill>
                <a:latin typeface="Century Gothic"/>
                <a:ea typeface="Century Gothic"/>
                <a:cs typeface="Century Gothic"/>
              </a:rPr>
              <a:t>AUNA's Strategic Support </a:t>
            </a:r>
            <a:r>
              <a:rPr lang="en-US" sz="1400" dirty="0">
                <a:solidFill>
                  <a:srgbClr val="4A4C4E"/>
                </a:solidFill>
                <a:latin typeface="Century Gothic"/>
                <a:ea typeface="Century Gothic"/>
                <a:cs typeface="Century Gothic"/>
              </a:rPr>
              <a:t>area </a:t>
            </a:r>
            <a:r>
              <a:rPr lang="en-US" sz="1400" i="1" dirty="0">
                <a:solidFill>
                  <a:srgbClr val="4A4C4E"/>
                </a:solidFill>
                <a:latin typeface="Century Gothic"/>
                <a:ea typeface="Century Gothic"/>
                <a:cs typeface="Century Gothic"/>
              </a:rPr>
              <a:t>(part of decision-making table C-Suite).</a:t>
            </a:r>
          </a:p>
          <a:p>
            <a:pPr marL="241294" indent="-241294">
              <a:spcBef>
                <a:spcPts val="0"/>
              </a:spcBef>
            </a:pPr>
            <a:endParaRPr lang="es-PE" sz="1400" dirty="0">
              <a:solidFill>
                <a:srgbClr val="4A4C4E"/>
              </a:solidFill>
              <a:latin typeface="Century Gothic"/>
              <a:ea typeface="Century Gothic"/>
              <a:cs typeface="Century Gothic"/>
            </a:endParaRPr>
          </a:p>
          <a:p>
            <a:pPr marL="241294" indent="-241294">
              <a:spcBef>
                <a:spcPts val="0"/>
              </a:spcBef>
            </a:pPr>
            <a:r>
              <a:rPr lang="en-US" sz="1400" dirty="0">
                <a:solidFill>
                  <a:srgbClr val="4A4C4E"/>
                </a:solidFill>
                <a:latin typeface="Century Gothic"/>
                <a:ea typeface="Century Gothic"/>
                <a:cs typeface="Century Gothic"/>
              </a:rPr>
              <a:t>To have a structure, processes and people that meet and </a:t>
            </a:r>
            <a:r>
              <a:rPr lang="en-US" sz="1400" b="1" dirty="0">
                <a:solidFill>
                  <a:srgbClr val="4A4C4E"/>
                </a:solidFill>
                <a:latin typeface="Century Gothic"/>
                <a:ea typeface="Century Gothic"/>
                <a:cs typeface="Century Gothic"/>
              </a:rPr>
              <a:t>understand AUNA´s needs </a:t>
            </a:r>
            <a:r>
              <a:rPr lang="en-US" sz="1400" i="1" dirty="0">
                <a:solidFill>
                  <a:srgbClr val="4A4C4E"/>
                </a:solidFill>
                <a:latin typeface="Century Gothic"/>
                <a:ea typeface="Century Gothic"/>
                <a:cs typeface="Century Gothic"/>
              </a:rPr>
              <a:t>(patient safety, </a:t>
            </a:r>
            <a:r>
              <a:rPr lang="en-US" sz="1400" i="1" dirty="0" smtClean="0">
                <a:solidFill>
                  <a:srgbClr val="4A4C4E"/>
                </a:solidFill>
                <a:latin typeface="Century Gothic"/>
                <a:ea typeface="Century Gothic"/>
                <a:cs typeface="Century Gothic"/>
              </a:rPr>
              <a:t>user satisfaction, profitability </a:t>
            </a:r>
            <a:r>
              <a:rPr lang="en-US" sz="1400" i="1" dirty="0">
                <a:solidFill>
                  <a:srgbClr val="4A4C4E"/>
                </a:solidFill>
                <a:latin typeface="Century Gothic"/>
                <a:ea typeface="Century Gothic"/>
                <a:cs typeface="Century Gothic"/>
              </a:rPr>
              <a:t>and future).</a:t>
            </a:r>
            <a:endParaRPr lang="es-PE" sz="1400" i="1" dirty="0">
              <a:solidFill>
                <a:srgbClr val="4A4C4E"/>
              </a:solidFill>
              <a:latin typeface="Century Gothic"/>
              <a:ea typeface="Century Gothic"/>
              <a:cs typeface="Century Gothic"/>
            </a:endParaRPr>
          </a:p>
          <a:p>
            <a:pPr marL="241294" indent="-241294">
              <a:spcBef>
                <a:spcPts val="0"/>
              </a:spcBef>
            </a:pPr>
            <a:endParaRPr lang="en-US" sz="1400" b="1" dirty="0">
              <a:solidFill>
                <a:srgbClr val="4A4C4E"/>
              </a:solidFill>
              <a:latin typeface="Century Gothic"/>
              <a:ea typeface="Century Gothic"/>
              <a:cs typeface="Century Gothic"/>
            </a:endParaRPr>
          </a:p>
          <a:p>
            <a:pPr marL="241294" indent="-241294">
              <a:spcBef>
                <a:spcPts val="0"/>
              </a:spcBef>
            </a:pPr>
            <a:r>
              <a:rPr lang="en-US" sz="1400" b="1" dirty="0">
                <a:solidFill>
                  <a:srgbClr val="4A4C4E"/>
                </a:solidFill>
                <a:latin typeface="Century Gothic"/>
                <a:ea typeface="Century Gothic"/>
                <a:cs typeface="Century Gothic"/>
              </a:rPr>
              <a:t>Implement the 100% of AUNA </a:t>
            </a:r>
            <a:r>
              <a:rPr lang="en-US" sz="1400" dirty="0">
                <a:solidFill>
                  <a:srgbClr val="4A4C4E"/>
                </a:solidFill>
                <a:latin typeface="Century Gothic"/>
                <a:ea typeface="Century Gothic"/>
                <a:cs typeface="Century Gothic"/>
              </a:rPr>
              <a:t>Projects with satisfactory results in time, scope and cost </a:t>
            </a:r>
            <a:r>
              <a:rPr lang="en-US" sz="1400" i="1" dirty="0">
                <a:solidFill>
                  <a:srgbClr val="4A4C4E"/>
                </a:solidFill>
                <a:latin typeface="Century Gothic"/>
                <a:ea typeface="Century Gothic"/>
                <a:cs typeface="Century Gothic"/>
              </a:rPr>
              <a:t>(transfer of know-how)</a:t>
            </a:r>
            <a:r>
              <a:rPr lang="en-US" sz="1400" dirty="0">
                <a:solidFill>
                  <a:srgbClr val="4A4C4E"/>
                </a:solidFill>
                <a:latin typeface="Century Gothic"/>
                <a:ea typeface="Century Gothic"/>
                <a:cs typeface="Century Gothic"/>
              </a:rPr>
              <a:t>.</a:t>
            </a:r>
            <a:endParaRPr lang="es-PE" sz="1400" dirty="0">
              <a:solidFill>
                <a:srgbClr val="4A4C4E"/>
              </a:solidFill>
              <a:latin typeface="Century Gothic"/>
              <a:ea typeface="Century Gothic"/>
              <a:cs typeface="Century Gothic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PE" sz="1400" dirty="0">
                <a:solidFill>
                  <a:srgbClr val="4A4C4E"/>
                </a:solidFill>
                <a:latin typeface="Century Gothic"/>
                <a:ea typeface="Century Gothic"/>
                <a:cs typeface="Century Gothic"/>
              </a:rPr>
              <a:t> </a:t>
            </a:r>
          </a:p>
          <a:p>
            <a:pPr marL="230712" indent="-230712">
              <a:spcBef>
                <a:spcPts val="0"/>
              </a:spcBef>
            </a:pPr>
            <a:endParaRPr lang="es-PE" sz="1467" dirty="0">
              <a:latin typeface="Century Gothic" panose="020B0502020202020204" pitchFamily="34" charset="0"/>
            </a:endParaRPr>
          </a:p>
          <a:p>
            <a:pPr marL="230712" indent="-230712">
              <a:spcBef>
                <a:spcPts val="0"/>
              </a:spcBef>
            </a:pPr>
            <a:endParaRPr lang="es-PE" sz="1467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</a:pPr>
            <a:endParaRPr lang="en-US" sz="1467" dirty="0">
              <a:solidFill>
                <a:schemeClr val="dk1"/>
              </a:solidFill>
              <a:highlight>
                <a:srgbClr val="FFFFFF"/>
              </a:highlight>
              <a:latin typeface="Century Gothic" panose="020B0502020202020204" pitchFamily="34" charset="0"/>
              <a:ea typeface="Trebuchet MS"/>
              <a:cs typeface="Trebuchet MS"/>
              <a:sym typeface="Trebuchet MS"/>
            </a:endParaRPr>
          </a:p>
          <a:p>
            <a:pPr>
              <a:spcBef>
                <a:spcPts val="0"/>
              </a:spcBef>
            </a:pPr>
            <a:endParaRPr lang="es-PE" sz="1467" dirty="0">
              <a:latin typeface="Century Gothic" panose="020B0502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67" dirty="0">
              <a:solidFill>
                <a:schemeClr val="dk1"/>
              </a:solidFill>
              <a:latin typeface="Century Gothic" panose="020B0502020202020204" pitchFamily="34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71" name="2 Marcador de contenido"/>
          <p:cNvSpPr txBox="1">
            <a:spLocks/>
          </p:cNvSpPr>
          <p:nvPr/>
        </p:nvSpPr>
        <p:spPr>
          <a:xfrm>
            <a:off x="6132816" y="2091628"/>
            <a:ext cx="5201681" cy="79760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294" indent="-241294">
              <a:spcBef>
                <a:spcPts val="0"/>
              </a:spcBef>
            </a:pPr>
            <a:r>
              <a:rPr lang="en-US" sz="1400" b="1" dirty="0">
                <a:solidFill>
                  <a:srgbClr val="4A4C4E"/>
                </a:solidFill>
                <a:latin typeface="Century Gothic"/>
                <a:ea typeface="Century Gothic"/>
                <a:cs typeface="Century Gothic"/>
              </a:rPr>
              <a:t>To raise the service level</a:t>
            </a:r>
            <a:r>
              <a:rPr lang="en-US" sz="1400" dirty="0">
                <a:solidFill>
                  <a:srgbClr val="4A4C4E"/>
                </a:solidFill>
                <a:latin typeface="Century Gothic"/>
                <a:ea typeface="Century Gothic"/>
                <a:cs typeface="Century Gothic"/>
              </a:rPr>
              <a:t> of medical equipment suppliers in </a:t>
            </a:r>
            <a:r>
              <a:rPr lang="en-US" sz="1400" b="1" dirty="0">
                <a:solidFill>
                  <a:srgbClr val="4A4C4E"/>
                </a:solidFill>
                <a:latin typeface="Century Gothic"/>
                <a:ea typeface="Century Gothic"/>
                <a:cs typeface="Century Gothic"/>
              </a:rPr>
              <a:t>Peru.</a:t>
            </a:r>
          </a:p>
          <a:p>
            <a:pPr marL="241294" indent="-241294">
              <a:spcBef>
                <a:spcPts val="0"/>
              </a:spcBef>
            </a:pPr>
            <a:endParaRPr lang="en-US" sz="1400" b="1" dirty="0">
              <a:solidFill>
                <a:srgbClr val="4A4C4E"/>
              </a:solidFill>
              <a:latin typeface="Century Gothic"/>
              <a:ea typeface="Century Gothic"/>
              <a:cs typeface="Century Gothic"/>
            </a:endParaRPr>
          </a:p>
          <a:p>
            <a:pPr marL="241294" indent="-241294">
              <a:spcBef>
                <a:spcPts val="0"/>
              </a:spcBef>
            </a:pPr>
            <a:r>
              <a:rPr lang="en-US" sz="1400" b="1" dirty="0">
                <a:solidFill>
                  <a:srgbClr val="4A4C4E"/>
                </a:solidFill>
                <a:latin typeface="Century Gothic"/>
                <a:ea typeface="Century Gothic"/>
                <a:cs typeface="Century Gothic"/>
              </a:rPr>
              <a:t>Raise the CE profession: </a:t>
            </a:r>
            <a:r>
              <a:rPr lang="en-US" sz="1400" dirty="0">
                <a:solidFill>
                  <a:srgbClr val="4A4C4E"/>
                </a:solidFill>
                <a:latin typeface="Century Gothic"/>
                <a:ea typeface="Century Gothic"/>
                <a:cs typeface="Century Gothic"/>
              </a:rPr>
              <a:t>to promote the creation of other Clinical Engineering areas in Peru.</a:t>
            </a:r>
          </a:p>
          <a:p>
            <a:pPr marL="241294" indent="-241294">
              <a:spcBef>
                <a:spcPts val="0"/>
              </a:spcBef>
            </a:pPr>
            <a:endParaRPr lang="en-US" sz="1400" dirty="0">
              <a:solidFill>
                <a:srgbClr val="4A4C4E"/>
              </a:solidFill>
              <a:latin typeface="Century Gothic"/>
              <a:ea typeface="Century Gothic"/>
              <a:cs typeface="Century Gothic"/>
            </a:endParaRPr>
          </a:p>
          <a:p>
            <a:pPr marL="241294" indent="-241294">
              <a:spcBef>
                <a:spcPts val="0"/>
              </a:spcBef>
            </a:pPr>
            <a:r>
              <a:rPr lang="en-US" sz="1400" b="1" dirty="0">
                <a:solidFill>
                  <a:srgbClr val="4A4C4E"/>
                </a:solidFill>
                <a:latin typeface="Century Gothic"/>
                <a:ea typeface="Century Gothic"/>
                <a:cs typeface="Century Gothic"/>
              </a:rPr>
              <a:t>Design a Leading management model </a:t>
            </a:r>
            <a:r>
              <a:rPr lang="en-US" sz="1400" dirty="0">
                <a:solidFill>
                  <a:srgbClr val="4A4C4E"/>
                </a:solidFill>
                <a:latin typeface="Century Gothic"/>
                <a:ea typeface="Century Gothic"/>
                <a:cs typeface="Century Gothic"/>
              </a:rPr>
              <a:t>and being referent in Peru and internationally. </a:t>
            </a:r>
          </a:p>
          <a:p>
            <a:pPr marL="230712" indent="-230712">
              <a:spcBef>
                <a:spcPts val="0"/>
              </a:spcBef>
            </a:pPr>
            <a:endParaRPr lang="es-PE" sz="1400" dirty="0">
              <a:solidFill>
                <a:srgbClr val="4A4C4E"/>
              </a:solidFill>
              <a:latin typeface="Century Gothic"/>
              <a:ea typeface="Century Gothic"/>
              <a:cs typeface="Century Gothic"/>
            </a:endParaRPr>
          </a:p>
          <a:p>
            <a:pPr marL="230712" indent="-230712">
              <a:spcBef>
                <a:spcPts val="0"/>
              </a:spcBef>
            </a:pPr>
            <a:endParaRPr lang="es-PE" sz="1467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</a:pPr>
            <a:endParaRPr lang="en-US" sz="1467" dirty="0">
              <a:solidFill>
                <a:schemeClr val="dk1"/>
              </a:solidFill>
              <a:highlight>
                <a:srgbClr val="FFFFFF"/>
              </a:highlight>
              <a:latin typeface="Century Gothic" panose="020B0502020202020204" pitchFamily="34" charset="0"/>
              <a:ea typeface="Trebuchet MS"/>
              <a:cs typeface="Trebuchet MS"/>
              <a:sym typeface="Trebuchet MS"/>
            </a:endParaRPr>
          </a:p>
          <a:p>
            <a:pPr>
              <a:spcBef>
                <a:spcPts val="0"/>
              </a:spcBef>
            </a:pPr>
            <a:endParaRPr lang="es-PE" sz="1467" dirty="0">
              <a:latin typeface="Century Gothic" panose="020B0502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67" dirty="0">
              <a:solidFill>
                <a:schemeClr val="dk1"/>
              </a:solidFill>
              <a:latin typeface="Century Gothic" panose="020B0502020202020204" pitchFamily="34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73" name="Rectángulo 72"/>
          <p:cNvSpPr/>
          <p:nvPr/>
        </p:nvSpPr>
        <p:spPr>
          <a:xfrm>
            <a:off x="1665027" y="1475420"/>
            <a:ext cx="83695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4A4C4E"/>
                </a:solidFill>
                <a:latin typeface="Century Gothic"/>
                <a:ea typeface="Century Gothic"/>
                <a:cs typeface="Century Gothic"/>
              </a:rPr>
              <a:t>"</a:t>
            </a:r>
            <a:r>
              <a:rPr lang="en-US" sz="2000" b="1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Creation</a:t>
            </a:r>
            <a:r>
              <a:rPr lang="en-US" sz="2000" dirty="0">
                <a:solidFill>
                  <a:srgbClr val="4A4C4E"/>
                </a:solidFill>
                <a:latin typeface="Century Gothic"/>
                <a:ea typeface="Century Gothic"/>
                <a:cs typeface="Century Gothic"/>
              </a:rPr>
              <a:t> of an area from scratch that adds value to AUNA"</a:t>
            </a:r>
            <a:endParaRPr lang="es-PE" sz="2000" dirty="0">
              <a:solidFill>
                <a:srgbClr val="4A4C4E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id="74" name="Rectángulo 73"/>
          <p:cNvSpPr/>
          <p:nvPr/>
        </p:nvSpPr>
        <p:spPr>
          <a:xfrm>
            <a:off x="408915" y="4666471"/>
            <a:ext cx="5064109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“</a:t>
            </a:r>
            <a:r>
              <a:rPr lang="en-US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We are technology managers that add value to organizations and whose focus is the patient, user satisfaction and the profitability of the Business” </a:t>
            </a:r>
            <a:endParaRPr lang="es-PE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3521130" y="3267305"/>
            <a:ext cx="8827093" cy="3844862"/>
            <a:chOff x="3521130" y="3347518"/>
            <a:chExt cx="8827093" cy="3844862"/>
          </a:xfrm>
        </p:grpSpPr>
        <p:grpSp>
          <p:nvGrpSpPr>
            <p:cNvPr id="10" name="Grupo 9"/>
            <p:cNvGrpSpPr/>
            <p:nvPr/>
          </p:nvGrpSpPr>
          <p:grpSpPr>
            <a:xfrm>
              <a:off x="3521130" y="3347518"/>
              <a:ext cx="8827093" cy="3844862"/>
              <a:chOff x="2860218" y="3071083"/>
              <a:chExt cx="8827093" cy="3844862"/>
            </a:xfrm>
          </p:grpSpPr>
          <p:grpSp>
            <p:nvGrpSpPr>
              <p:cNvPr id="5" name="Grupo 4"/>
              <p:cNvGrpSpPr/>
              <p:nvPr/>
            </p:nvGrpSpPr>
            <p:grpSpPr>
              <a:xfrm>
                <a:off x="2860218" y="3071083"/>
                <a:ext cx="8827093" cy="3844862"/>
                <a:chOff x="2860218" y="3071083"/>
                <a:chExt cx="8827093" cy="3844862"/>
              </a:xfrm>
            </p:grpSpPr>
            <p:graphicFrame>
              <p:nvGraphicFramePr>
                <p:cNvPr id="13" name="Diagrama 12"/>
                <p:cNvGraphicFramePr/>
                <p:nvPr>
                  <p:extLst>
                    <p:ext uri="{D42A27DB-BD31-4B8C-83A1-F6EECF244321}">
                      <p14:modId xmlns:p14="http://schemas.microsoft.com/office/powerpoint/2010/main" val="3276538987"/>
                    </p:ext>
                  </p:extLst>
                </p:nvPr>
              </p:nvGraphicFramePr>
              <p:xfrm>
                <a:off x="2860218" y="3071083"/>
                <a:ext cx="8827093" cy="3844862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4" r:lo="rId5" r:qs="rId6" r:cs="rId7"/>
                </a:graphicData>
              </a:graphic>
            </p:graphicFrame>
            <p:sp>
              <p:nvSpPr>
                <p:cNvPr id="56" name="CuadroTexto 55"/>
                <p:cNvSpPr txBox="1"/>
                <p:nvPr/>
              </p:nvSpPr>
              <p:spPr>
                <a:xfrm>
                  <a:off x="3656086" y="5618405"/>
                  <a:ext cx="103273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PE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entury Gothic" panose="020B0502020202020204" pitchFamily="34" charset="0"/>
                    </a:rPr>
                    <a:t>2010</a:t>
                  </a:r>
                </a:p>
              </p:txBody>
            </p:sp>
            <p:sp>
              <p:nvSpPr>
                <p:cNvPr id="60" name="CuadroTexto 59"/>
                <p:cNvSpPr txBox="1"/>
                <p:nvPr/>
              </p:nvSpPr>
              <p:spPr>
                <a:xfrm>
                  <a:off x="4907185" y="4968618"/>
                  <a:ext cx="100650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PE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entury Gothic" panose="020B0502020202020204" pitchFamily="34" charset="0"/>
                    </a:rPr>
                    <a:t>2012</a:t>
                  </a:r>
                </a:p>
              </p:txBody>
            </p:sp>
            <p:sp>
              <p:nvSpPr>
                <p:cNvPr id="61" name="CuadroTexto 60"/>
                <p:cNvSpPr txBox="1"/>
                <p:nvPr/>
              </p:nvSpPr>
              <p:spPr>
                <a:xfrm>
                  <a:off x="6149355" y="4484879"/>
                  <a:ext cx="104587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PE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entury Gothic" panose="020B0502020202020204" pitchFamily="34" charset="0"/>
                    </a:rPr>
                    <a:t>2014</a:t>
                  </a:r>
                </a:p>
              </p:txBody>
            </p:sp>
            <p:sp>
              <p:nvSpPr>
                <p:cNvPr id="62" name="CuadroTexto 61"/>
                <p:cNvSpPr txBox="1"/>
                <p:nvPr/>
              </p:nvSpPr>
              <p:spPr>
                <a:xfrm>
                  <a:off x="8089821" y="3947106"/>
                  <a:ext cx="105400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PE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entury Gothic" panose="020B0502020202020204" pitchFamily="34" charset="0"/>
                    </a:rPr>
                    <a:t>2019 / 2020 </a:t>
                  </a:r>
                </a:p>
              </p:txBody>
            </p:sp>
            <p:sp>
              <p:nvSpPr>
                <p:cNvPr id="38" name="CuadroTexto 37"/>
                <p:cNvSpPr txBox="1"/>
                <p:nvPr/>
              </p:nvSpPr>
              <p:spPr>
                <a:xfrm>
                  <a:off x="9581818" y="3641144"/>
                  <a:ext cx="105400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PE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entury Gothic" panose="020B0502020202020204" pitchFamily="34" charset="0"/>
                    </a:rPr>
                    <a:t>2021</a:t>
                  </a:r>
                  <a:endParaRPr lang="es-PE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67" name="Grupo 66"/>
              <p:cNvGrpSpPr/>
              <p:nvPr/>
            </p:nvGrpSpPr>
            <p:grpSpPr>
              <a:xfrm>
                <a:off x="10123623" y="4024149"/>
                <a:ext cx="849320" cy="307777"/>
                <a:chOff x="4982413" y="1445757"/>
                <a:chExt cx="849320" cy="307777"/>
              </a:xfrm>
            </p:grpSpPr>
            <p:grpSp>
              <p:nvGrpSpPr>
                <p:cNvPr id="68" name="Google Shape;779;gbb1c2d9592_1_69"/>
                <p:cNvGrpSpPr/>
                <p:nvPr/>
              </p:nvGrpSpPr>
              <p:grpSpPr>
                <a:xfrm>
                  <a:off x="4982413" y="1525934"/>
                  <a:ext cx="495232" cy="147428"/>
                  <a:chOff x="8237342" y="4521862"/>
                  <a:chExt cx="495232" cy="147428"/>
                </a:xfrm>
              </p:grpSpPr>
              <p:pic>
                <p:nvPicPr>
                  <p:cNvPr id="70" name="Google Shape;780;gbb1c2d9592_1_69"/>
                  <p:cNvPicPr preferRelativeResize="0"/>
                  <p:nvPr/>
                </p:nvPicPr>
                <p:blipFill rotWithShape="1">
                  <a:blip r:embed="rId9">
                    <a:alphaModFix/>
                  </a:blip>
                  <a:srcRect/>
                  <a:stretch/>
                </p:blipFill>
                <p:spPr>
                  <a:xfrm>
                    <a:off x="8237342" y="4521871"/>
                    <a:ext cx="219000" cy="14741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72" name="Google Shape;781;gbb1c2d9592_1_69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/>
                  <a:stretch/>
                </p:blipFill>
                <p:spPr>
                  <a:xfrm>
                    <a:off x="8513574" y="4521862"/>
                    <a:ext cx="219000" cy="147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69" name="CuadroTexto 68"/>
                <p:cNvSpPr txBox="1"/>
                <p:nvPr/>
              </p:nvSpPr>
              <p:spPr>
                <a:xfrm>
                  <a:off x="5368145" y="1445757"/>
                  <a:ext cx="46358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…..</a:t>
                  </a:r>
                  <a:endPara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75" name="Rectángulo 74"/>
            <p:cNvSpPr/>
            <p:nvPr/>
          </p:nvSpPr>
          <p:spPr>
            <a:xfrm>
              <a:off x="3787613" y="6271741"/>
              <a:ext cx="1000955" cy="415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 b="1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Operational</a:t>
              </a:r>
              <a:r>
                <a:rPr lang="es-PE" sz="1050" b="1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 / Support</a:t>
              </a:r>
            </a:p>
          </p:txBody>
        </p:sp>
        <p:sp>
          <p:nvSpPr>
            <p:cNvPr id="76" name="Rectángulo 75"/>
            <p:cNvSpPr/>
            <p:nvPr/>
          </p:nvSpPr>
          <p:spPr>
            <a:xfrm>
              <a:off x="11178802" y="3403767"/>
              <a:ext cx="101319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050" b="1" dirty="0" err="1" smtClean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Strategic</a:t>
              </a:r>
              <a:r>
                <a:rPr lang="es-PE" sz="1050" b="1" dirty="0" smtClean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/ Leads</a:t>
              </a:r>
              <a:endParaRPr lang="es-PE" sz="105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663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1" grpId="0"/>
      <p:bldP spid="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4 Rectángulo"/>
          <p:cNvSpPr/>
          <p:nvPr/>
        </p:nvSpPr>
        <p:spPr>
          <a:xfrm>
            <a:off x="7558029" y="2894782"/>
            <a:ext cx="2996420" cy="687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33" dirty="0">
                <a:latin typeface="Century Gothic" panose="020B0502020202020204" pitchFamily="34" charset="0"/>
              </a:rPr>
              <a:t>Have </a:t>
            </a:r>
            <a:r>
              <a:rPr lang="en-US" sz="1333" b="1" dirty="0">
                <a:latin typeface="Century Gothic" panose="020B0502020202020204" pitchFamily="34" charset="0"/>
              </a:rPr>
              <a:t>passion</a:t>
            </a:r>
            <a:r>
              <a:rPr lang="en-US" sz="1333" dirty="0">
                <a:latin typeface="Century Gothic" panose="020B0502020202020204" pitchFamily="34" charset="0"/>
              </a:rPr>
              <a:t>, self-motivation and inspiration - 200% Attitude </a:t>
            </a:r>
            <a:r>
              <a:rPr lang="en-US" sz="1200" i="1" dirty="0">
                <a:latin typeface="Century Gothic" panose="020B0502020202020204" pitchFamily="34" charset="0"/>
              </a:rPr>
              <a:t>+ “Be good at”</a:t>
            </a:r>
            <a:endParaRPr lang="es-ES" sz="1200" i="1" dirty="0">
              <a:latin typeface="Century Gothic" panose="020B0502020202020204" pitchFamily="34" charset="0"/>
            </a:endParaRPr>
          </a:p>
        </p:txBody>
      </p:sp>
      <p:sp>
        <p:nvSpPr>
          <p:cNvPr id="25" name="27 Rectángulo"/>
          <p:cNvSpPr/>
          <p:nvPr/>
        </p:nvSpPr>
        <p:spPr>
          <a:xfrm>
            <a:off x="1524001" y="3464196"/>
            <a:ext cx="3000668" cy="91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33" dirty="0">
                <a:latin typeface="Century Gothic" panose="020B0502020202020204" pitchFamily="34" charset="0"/>
              </a:rPr>
              <a:t>Show your knowledge about </a:t>
            </a:r>
            <a:r>
              <a:rPr lang="en-US" sz="1333" dirty="0" err="1" smtClean="0">
                <a:latin typeface="Century Gothic" panose="020B0502020202020204" pitchFamily="34" charset="0"/>
              </a:rPr>
              <a:t>tha</a:t>
            </a:r>
            <a:r>
              <a:rPr lang="en-US" sz="1333" dirty="0" smtClean="0">
                <a:latin typeface="Century Gothic" panose="020B0502020202020204" pitchFamily="34" charset="0"/>
              </a:rPr>
              <a:t> </a:t>
            </a:r>
            <a:r>
              <a:rPr lang="en-US" sz="1333" b="1" dirty="0" smtClean="0">
                <a:latin typeface="Century Gothic" panose="020B0502020202020204" pitchFamily="34" charset="0"/>
              </a:rPr>
              <a:t>value </a:t>
            </a:r>
            <a:r>
              <a:rPr lang="en-US" sz="1333" b="1" dirty="0">
                <a:latin typeface="Century Gothic" panose="020B0502020202020204" pitchFamily="34" charset="0"/>
              </a:rPr>
              <a:t>generation model </a:t>
            </a:r>
            <a:r>
              <a:rPr lang="en-US" sz="1333" dirty="0">
                <a:latin typeface="Century Gothic" panose="020B0502020202020204" pitchFamily="34" charset="0"/>
              </a:rPr>
              <a:t>and that your activities add to it – </a:t>
            </a:r>
            <a:r>
              <a:rPr lang="en-US" sz="1333" i="1" dirty="0">
                <a:latin typeface="Century Gothic" panose="020B0502020202020204" pitchFamily="34" charset="0"/>
              </a:rPr>
              <a:t>Key information</a:t>
            </a:r>
            <a:endParaRPr lang="es-PE" sz="1333" i="1" dirty="0">
              <a:latin typeface="Century Gothic" panose="020B0502020202020204" pitchFamily="34" charset="0"/>
            </a:endParaRPr>
          </a:p>
        </p:txBody>
      </p:sp>
      <p:sp>
        <p:nvSpPr>
          <p:cNvPr id="31" name="28 Rectángulo"/>
          <p:cNvSpPr/>
          <p:nvPr/>
        </p:nvSpPr>
        <p:spPr>
          <a:xfrm>
            <a:off x="7613335" y="4539352"/>
            <a:ext cx="3000667" cy="687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33" dirty="0">
                <a:latin typeface="Century Gothic" panose="020B0502020202020204" pitchFamily="34" charset="0"/>
              </a:rPr>
              <a:t>Work Hard and Persist - </a:t>
            </a:r>
            <a:r>
              <a:rPr lang="en-US" sz="1333" b="1" dirty="0">
                <a:latin typeface="Century Gothic" panose="020B0502020202020204" pitchFamily="34" charset="0"/>
              </a:rPr>
              <a:t>Practice Makes Perfect </a:t>
            </a:r>
            <a:r>
              <a:rPr lang="en-US" sz="1333" dirty="0">
                <a:latin typeface="Century Gothic" panose="020B0502020202020204" pitchFamily="34" charset="0"/>
              </a:rPr>
              <a:t>- </a:t>
            </a:r>
            <a:r>
              <a:rPr lang="en-US" sz="1200" i="1" dirty="0">
                <a:latin typeface="Century Gothic" panose="020B0502020202020204" pitchFamily="34" charset="0"/>
              </a:rPr>
              <a:t>Let Nothing Stop You </a:t>
            </a:r>
            <a:endParaRPr lang="es-PE" sz="1200" i="1" dirty="0">
              <a:latin typeface="Century Gothic" panose="020B0502020202020204" pitchFamily="34" charset="0"/>
            </a:endParaRPr>
          </a:p>
        </p:txBody>
      </p:sp>
      <p:sp>
        <p:nvSpPr>
          <p:cNvPr id="38" name="4 Rectángulo"/>
          <p:cNvSpPr/>
          <p:nvPr/>
        </p:nvSpPr>
        <p:spPr>
          <a:xfrm>
            <a:off x="7594462" y="3773793"/>
            <a:ext cx="2923556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33" dirty="0">
                <a:latin typeface="Century Gothic" panose="020B0502020202020204" pitchFamily="34" charset="0"/>
              </a:rPr>
              <a:t>Read and invest in </a:t>
            </a:r>
            <a:r>
              <a:rPr lang="en-US" sz="1333" b="1" dirty="0">
                <a:latin typeface="Century Gothic" panose="020B0502020202020204" pitchFamily="34" charset="0"/>
              </a:rPr>
              <a:t>Updating, Experiences and Networking</a:t>
            </a:r>
            <a:endParaRPr lang="es-ES" sz="1333" b="1" dirty="0">
              <a:latin typeface="Century Gothic" panose="020B0502020202020204" pitchFamily="34" charset="0"/>
            </a:endParaRPr>
          </a:p>
        </p:txBody>
      </p:sp>
      <p:sp>
        <p:nvSpPr>
          <p:cNvPr id="39" name="28 Rectángulo"/>
          <p:cNvSpPr/>
          <p:nvPr/>
        </p:nvSpPr>
        <p:spPr>
          <a:xfrm>
            <a:off x="7402959" y="1936303"/>
            <a:ext cx="3228484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33" dirty="0">
                <a:latin typeface="Century Gothic" panose="020B0502020202020204" pitchFamily="34" charset="0"/>
              </a:rPr>
              <a:t>Have someone to follow, admire, guide you and promote you - </a:t>
            </a:r>
            <a:r>
              <a:rPr lang="en-US" sz="1333" b="1" dirty="0">
                <a:latin typeface="Century Gothic" panose="020B0502020202020204" pitchFamily="34" charset="0"/>
              </a:rPr>
              <a:t>Mentorship and Sponsorship</a:t>
            </a:r>
            <a:endParaRPr lang="es-PE" sz="1333" b="1" dirty="0">
              <a:latin typeface="Century Gothic" panose="020B0502020202020204" pitchFamily="34" charset="0"/>
            </a:endParaRPr>
          </a:p>
        </p:txBody>
      </p:sp>
      <p:sp>
        <p:nvSpPr>
          <p:cNvPr id="40" name="4 Rectángulo"/>
          <p:cNvSpPr/>
          <p:nvPr/>
        </p:nvSpPr>
        <p:spPr>
          <a:xfrm>
            <a:off x="2117233" y="4352283"/>
            <a:ext cx="2757111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33" b="1" dirty="0">
                <a:latin typeface="Century Gothic" panose="020B0502020202020204" pitchFamily="34" charset="0"/>
              </a:rPr>
              <a:t>It is not enough to be but to appear so </a:t>
            </a:r>
            <a:r>
              <a:rPr lang="en-US" sz="1333" dirty="0">
                <a:latin typeface="Century Gothic" panose="020B0502020202020204" pitchFamily="34" charset="0"/>
              </a:rPr>
              <a:t>+ Soft Skills</a:t>
            </a:r>
            <a:endParaRPr lang="es-PE" sz="1333" dirty="0">
              <a:latin typeface="Century Gothic" panose="020B0502020202020204" pitchFamily="34" charset="0"/>
            </a:endParaRPr>
          </a:p>
        </p:txBody>
      </p:sp>
      <p:sp>
        <p:nvSpPr>
          <p:cNvPr id="48" name="28 Rectángulo"/>
          <p:cNvSpPr/>
          <p:nvPr/>
        </p:nvSpPr>
        <p:spPr>
          <a:xfrm>
            <a:off x="2031349" y="2556589"/>
            <a:ext cx="3005767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33" b="1" dirty="0">
                <a:latin typeface="Century Gothic" panose="020B0502020202020204" pitchFamily="34" charset="0"/>
              </a:rPr>
              <a:t>Shine</a:t>
            </a:r>
            <a:r>
              <a:rPr lang="en-US" sz="1333" dirty="0">
                <a:latin typeface="Century Gothic" panose="020B0502020202020204" pitchFamily="34" charset="0"/>
              </a:rPr>
              <a:t> for what you are capable of, believe in yourself and makes </a:t>
            </a:r>
            <a:r>
              <a:rPr lang="en-US" sz="1333" b="1" dirty="0">
                <a:latin typeface="Century Gothic" panose="020B0502020202020204" pitchFamily="34" charset="0"/>
              </a:rPr>
              <a:t>C-Suite knows and trusts you</a:t>
            </a:r>
            <a:endParaRPr lang="es-PE" sz="1333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s://lh3.googleusercontent.com/o0CpZH16JwDfETRELhcSIbRdF5TV34OQY49TrMPTFF1hBtp11vA3uMg3Sz7d1D4nCU5i1uBjXw7Iqv2Wqw4DRe9JSSegMtyHBQsbfaYdqwH7Rboenha1fn7tO0sLtBp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226" y="2450129"/>
            <a:ext cx="2400201" cy="312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28 Rectángulo"/>
          <p:cNvSpPr/>
          <p:nvPr/>
        </p:nvSpPr>
        <p:spPr>
          <a:xfrm>
            <a:off x="1739397" y="5090951"/>
            <a:ext cx="2912065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33" dirty="0">
                <a:latin typeface="Century Gothic" panose="020B0502020202020204" pitchFamily="34" charset="0"/>
              </a:rPr>
              <a:t>Be a </a:t>
            </a:r>
            <a:r>
              <a:rPr lang="en-US" sz="1333" b="1" dirty="0">
                <a:latin typeface="Century Gothic" panose="020B0502020202020204" pitchFamily="34" charset="0"/>
              </a:rPr>
              <a:t>master in communication</a:t>
            </a:r>
            <a:r>
              <a:rPr lang="en-US" sz="1333" dirty="0">
                <a:latin typeface="Century Gothic" panose="020B0502020202020204" pitchFamily="34" charset="0"/>
              </a:rPr>
              <a:t>,  </a:t>
            </a:r>
            <a:r>
              <a:rPr lang="es-ES" sz="1333" dirty="0">
                <a:latin typeface="Century Gothic" panose="020B0502020202020204" pitchFamily="34" charset="0"/>
              </a:rPr>
              <a:t>present your ideas as executive proposals.  Talk in their language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7613335" y="5341132"/>
            <a:ext cx="2743512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33" b="1" dirty="0">
                <a:latin typeface="Century Gothic" panose="020B0502020202020204" pitchFamily="34" charset="0"/>
              </a:rPr>
              <a:t>Develop Talent and Empower </a:t>
            </a:r>
            <a:r>
              <a:rPr lang="en-US" sz="1333" dirty="0">
                <a:latin typeface="Century Gothic" panose="020B0502020202020204" pitchFamily="34" charset="0"/>
              </a:rPr>
              <a:t>the team - the team must shine</a:t>
            </a:r>
            <a:endParaRPr lang="es-PE" sz="1333" dirty="0">
              <a:latin typeface="Century Gothic" panose="020B050202020202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5087019" y="4985262"/>
            <a:ext cx="2019972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33" b="1" dirty="0">
                <a:latin typeface="Century Gothic" panose="020B0502020202020204" pitchFamily="34" charset="0"/>
              </a:rPr>
              <a:t>CE: Key Actor in Healthcare</a:t>
            </a:r>
            <a:endParaRPr lang="es-PE" sz="1333" b="1" dirty="0">
              <a:latin typeface="Century Gothic" panose="020B050202020202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868551" y="5493502"/>
            <a:ext cx="6948847" cy="1080705"/>
            <a:chOff x="848920" y="3751792"/>
            <a:chExt cx="5211635" cy="810529"/>
          </a:xfrm>
        </p:grpSpPr>
        <p:sp>
          <p:nvSpPr>
            <p:cNvPr id="8" name="Cerrar llave 7"/>
            <p:cNvSpPr/>
            <p:nvPr/>
          </p:nvSpPr>
          <p:spPr>
            <a:xfrm rot="5400000">
              <a:off x="3164180" y="2949242"/>
              <a:ext cx="282995" cy="1888096"/>
            </a:xfrm>
            <a:prstGeom prst="rightBrace">
              <a:avLst/>
            </a:prstGeom>
            <a:ln w="34925">
              <a:solidFill>
                <a:schemeClr val="accent1">
                  <a:shade val="95000"/>
                  <a:satMod val="105000"/>
                  <a:alpha val="9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848920" y="4154421"/>
              <a:ext cx="5211635" cy="40790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67" b="1" i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Technology managers that add value to organizations and whose focus is the patient, user satisfaction and the profitability of the Business </a:t>
              </a:r>
            </a:p>
          </p:txBody>
        </p:sp>
      </p:grpSp>
      <p:sp>
        <p:nvSpPr>
          <p:cNvPr id="11" name="Estrella de 5 puntas 10"/>
          <p:cNvSpPr/>
          <p:nvPr/>
        </p:nvSpPr>
        <p:spPr>
          <a:xfrm>
            <a:off x="9719397" y="1035015"/>
            <a:ext cx="297711" cy="24100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Estrella de 5 puntas 40"/>
          <p:cNvSpPr/>
          <p:nvPr/>
        </p:nvSpPr>
        <p:spPr>
          <a:xfrm>
            <a:off x="9532431" y="1452676"/>
            <a:ext cx="297711" cy="24100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2" name="Estrella de 5 puntas 41"/>
          <p:cNvSpPr/>
          <p:nvPr/>
        </p:nvSpPr>
        <p:spPr>
          <a:xfrm>
            <a:off x="9923625" y="1436404"/>
            <a:ext cx="297711" cy="24100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24001" y="219334"/>
            <a:ext cx="65" cy="17093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6928" rIns="0" bIns="-16928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altLang="es-PE" sz="1333" dirty="0">
              <a:latin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576745" y="1889723"/>
            <a:ext cx="3383481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b="1" dirty="0">
                <a:solidFill>
                  <a:srgbClr val="0070C0"/>
                </a:solidFill>
                <a:latin typeface="Century Gothic" panose="020B0502020202020204" pitchFamily="34" charset="0"/>
              </a:rPr>
              <a:t>In presentations / meetings with C-Suite: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5216066" y="1898319"/>
            <a:ext cx="1931052" cy="527473"/>
            <a:chOff x="2769049" y="1045012"/>
            <a:chExt cx="1448289" cy="395605"/>
          </a:xfrm>
        </p:grpSpPr>
        <p:sp>
          <p:nvSpPr>
            <p:cNvPr id="5" name="Flecha derecha 4"/>
            <p:cNvSpPr/>
            <p:nvPr/>
          </p:nvSpPr>
          <p:spPr>
            <a:xfrm>
              <a:off x="2769049" y="1187890"/>
              <a:ext cx="1448289" cy="2527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entury Gothic" panose="020B0502020202020204" pitchFamily="34" charset="0"/>
              </a:endParaRP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2987286" y="1045012"/>
              <a:ext cx="1087077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And don´t forget</a:t>
              </a:r>
            </a:p>
          </p:txBody>
        </p:sp>
      </p:grpSp>
      <p:sp>
        <p:nvSpPr>
          <p:cNvPr id="26" name="Rectangle 2"/>
          <p:cNvSpPr txBox="1">
            <a:spLocks noRot="1" noChangeArrowheads="1"/>
          </p:cNvSpPr>
          <p:nvPr/>
        </p:nvSpPr>
        <p:spPr>
          <a:xfrm>
            <a:off x="2509089" y="566088"/>
            <a:ext cx="6456967" cy="114300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3600" b="1" dirty="0" err="1" smtClean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Tips</a:t>
            </a:r>
            <a:r>
              <a:rPr lang="es-ES" sz="3600" b="1" dirty="0" smtClean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 </a:t>
            </a:r>
            <a:endParaRPr lang="es-ES" sz="3600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4561819" y="6564525"/>
            <a:ext cx="416126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900" dirty="0">
                <a:latin typeface="Times New Roman" panose="02020603050405020304" pitchFamily="18" charset="0"/>
                <a:ea typeface="Calibri" panose="020F0502020204030204" pitchFamily="34" charset="0"/>
              </a:rPr>
              <a:t>Copyright © </a:t>
            </a:r>
            <a:r>
              <a:rPr lang="es-PE" sz="9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2021 </a:t>
            </a:r>
            <a:r>
              <a:rPr lang="es-PE" sz="900" dirty="0">
                <a:latin typeface="Times New Roman" panose="02020603050405020304" pitchFamily="18" charset="0"/>
                <a:ea typeface="Calibri" panose="020F0502020204030204" pitchFamily="34" charset="0"/>
              </a:rPr>
              <a:t>por Mery Vidal Vidal – Todos los derechos reservados</a:t>
            </a:r>
          </a:p>
        </p:txBody>
      </p:sp>
    </p:spTree>
    <p:extLst>
      <p:ext uri="{BB962C8B-B14F-4D97-AF65-F5344CB8AC3E}">
        <p14:creationId xmlns:p14="http://schemas.microsoft.com/office/powerpoint/2010/main" val="325665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1" grpId="0"/>
      <p:bldP spid="38" grpId="0"/>
      <p:bldP spid="39" grpId="0"/>
      <p:bldP spid="40" grpId="0"/>
      <p:bldP spid="48" grpId="0"/>
      <p:bldP spid="43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4633" y="4363973"/>
            <a:ext cx="5269226" cy="217172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400" b="1" dirty="0">
                <a:latin typeface="Century Gothic" panose="020B0502020202020204" pitchFamily="34" charset="0"/>
              </a:rPr>
              <a:t>Non profit association</a:t>
            </a:r>
            <a:r>
              <a:rPr lang="en-US" sz="1400" dirty="0">
                <a:latin typeface="Century Gothic" panose="020B0502020202020204" pitchFamily="34" charset="0"/>
              </a:rPr>
              <a:t>. Founded on December 2017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s-PE" sz="1400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s-PE" sz="1400" b="1" dirty="0">
                <a:latin typeface="Century Gothic" panose="020B0502020202020204" pitchFamily="34" charset="0"/>
              </a:rPr>
              <a:t>Misión: </a:t>
            </a:r>
            <a:r>
              <a:rPr lang="en-US" sz="1400" dirty="0">
                <a:latin typeface="Century Gothic" panose="020B0502020202020204" pitchFamily="34" charset="0"/>
              </a:rPr>
              <a:t>to promote activities for the continuous development of Clinical Engineering in Peru, in this way, to contribute with the patient safety and humanization of the healthcare system.  </a:t>
            </a:r>
            <a:endParaRPr lang="es-PE" sz="1400" dirty="0">
              <a:latin typeface="Century Gothic" panose="020B0502020202020204" pitchFamily="34" charset="0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PE" sz="1400" b="1" dirty="0">
                <a:latin typeface="Century Gothic" panose="020B0502020202020204" pitchFamily="34" charset="0"/>
              </a:rPr>
              <a:t>Position: </a:t>
            </a:r>
            <a:r>
              <a:rPr lang="es-PE" sz="1400" dirty="0">
                <a:latin typeface="Century Gothic" panose="020B0502020202020204" pitchFamily="34" charset="0"/>
              </a:rPr>
              <a:t>President and Founder</a:t>
            </a:r>
          </a:p>
        </p:txBody>
      </p:sp>
      <p:sp>
        <p:nvSpPr>
          <p:cNvPr id="57" name="2 Marcador de contenido"/>
          <p:cNvSpPr txBox="1">
            <a:spLocks/>
          </p:cNvSpPr>
          <p:nvPr/>
        </p:nvSpPr>
        <p:spPr>
          <a:xfrm>
            <a:off x="5903858" y="1517231"/>
            <a:ext cx="4701106" cy="598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4" indent="-173034">
              <a:spcBef>
                <a:spcPts val="0"/>
              </a:spcBef>
            </a:pPr>
            <a:endParaRPr lang="es-PE" sz="1400" dirty="0">
              <a:latin typeface="Century Gothic" panose="020B0502020202020204" pitchFamily="34" charset="0"/>
            </a:endParaRPr>
          </a:p>
          <a:p>
            <a:pPr marL="173034" indent="-173034">
              <a:spcBef>
                <a:spcPts val="0"/>
              </a:spcBef>
            </a:pPr>
            <a:endParaRPr lang="es-PE" sz="1400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</a:pPr>
            <a:endParaRPr lang="en-US" sz="1200" dirty="0">
              <a:solidFill>
                <a:schemeClr val="dk1"/>
              </a:solidFill>
              <a:highlight>
                <a:srgbClr val="FFFFFF"/>
              </a:highlight>
              <a:latin typeface="Century Gothic" panose="020B0502020202020204" pitchFamily="34" charset="0"/>
              <a:ea typeface="Trebuchet MS"/>
              <a:cs typeface="Trebuchet MS"/>
              <a:sym typeface="Trebuchet MS"/>
            </a:endParaRPr>
          </a:p>
          <a:p>
            <a:pPr>
              <a:spcBef>
                <a:spcPts val="0"/>
              </a:spcBef>
            </a:pPr>
            <a:endParaRPr lang="es-PE" sz="1400" dirty="0">
              <a:latin typeface="Century Gothic" panose="020B0502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dk1"/>
              </a:solidFill>
              <a:latin typeface="Century Gothic" panose="020B0502020202020204" pitchFamily="34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62" name="61 CuadroTexto"/>
          <p:cNvSpPr txBox="1"/>
          <p:nvPr/>
        </p:nvSpPr>
        <p:spPr>
          <a:xfrm>
            <a:off x="3350829" y="6232694"/>
            <a:ext cx="5552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i="1" dirty="0">
                <a:latin typeface="Century Gothic" panose="020B0502020202020204" pitchFamily="34" charset="0"/>
              </a:rPr>
              <a:t>For more information visit: </a:t>
            </a:r>
            <a:r>
              <a:rPr lang="es-PE" sz="1400" b="1" i="1" dirty="0">
                <a:latin typeface="Century Gothic" panose="020B0502020202020204" pitchFamily="34" charset="0"/>
                <a:hlinkClick r:id="rId2"/>
              </a:rPr>
              <a:t>www.aspicperu.org</a:t>
            </a:r>
            <a:endParaRPr lang="es-PE" sz="1400" b="1" i="1" dirty="0">
              <a:latin typeface="Century Gothic" panose="020B0502020202020204" pitchFamily="34" charset="0"/>
            </a:endParaRPr>
          </a:p>
        </p:txBody>
      </p:sp>
      <p:pic>
        <p:nvPicPr>
          <p:cNvPr id="64" name="Google Shape;43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6044" y="4526521"/>
            <a:ext cx="3764770" cy="180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23" y="1818954"/>
            <a:ext cx="4992542" cy="245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Google Shape;436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43244" y="4186019"/>
            <a:ext cx="2810376" cy="547273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2 Marcador de contenido"/>
          <p:cNvSpPr txBox="1">
            <a:spLocks/>
          </p:cNvSpPr>
          <p:nvPr/>
        </p:nvSpPr>
        <p:spPr>
          <a:xfrm>
            <a:off x="5903859" y="1871249"/>
            <a:ext cx="5871047" cy="1614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E" sz="14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Achievementss: </a:t>
            </a:r>
          </a:p>
          <a:p>
            <a:pPr marL="177796" indent="-177796">
              <a:spcBef>
                <a:spcPts val="0"/>
              </a:spcBef>
            </a:pPr>
            <a:r>
              <a:rPr 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We are now</a:t>
            </a:r>
            <a:r>
              <a:rPr lang="en-US" sz="14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14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84 </a:t>
            </a:r>
            <a:r>
              <a:rPr lang="en-US" sz="14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Associates </a:t>
            </a:r>
            <a:r>
              <a:rPr 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:) </a:t>
            </a:r>
          </a:p>
          <a:p>
            <a:pPr marL="177796" indent="-177796">
              <a:spcBef>
                <a:spcPts val="0"/>
              </a:spcBef>
            </a:pPr>
            <a:r>
              <a:rPr lang="en-US" sz="14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ACCE (USA) </a:t>
            </a:r>
            <a:r>
              <a:rPr 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Collaboration agreement. </a:t>
            </a:r>
          </a:p>
          <a:p>
            <a:pPr marL="177796" indent="-177796">
              <a:spcBef>
                <a:spcPts val="0"/>
              </a:spcBef>
            </a:pPr>
            <a:r>
              <a:rPr 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Participation in the </a:t>
            </a:r>
            <a:r>
              <a:rPr lang="en-US" sz="14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“Global Session / Summit”</a:t>
            </a:r>
            <a:r>
              <a:rPr 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AAMI 2019 (USA) and III ICEHTMC (Italy). </a:t>
            </a:r>
          </a:p>
          <a:p>
            <a:pPr marL="177796" indent="-177796">
              <a:spcBef>
                <a:spcPts val="0"/>
              </a:spcBef>
            </a:pPr>
            <a:r>
              <a:rPr lang="en-US" sz="14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IFMBE CED Global </a:t>
            </a:r>
            <a:r>
              <a:rPr 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Collaborating members</a:t>
            </a:r>
          </a:p>
          <a:p>
            <a:pPr marL="177796" indent="-177796">
              <a:spcBef>
                <a:spcPts val="0"/>
              </a:spcBef>
            </a:pPr>
            <a:r>
              <a:rPr 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Exchange of knowledge and experiences – </a:t>
            </a:r>
            <a:r>
              <a:rPr lang="en-US" sz="14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A. WhatsApp</a:t>
            </a:r>
            <a:endParaRPr lang="es-PE" sz="1400" b="1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177796" indent="-177796">
              <a:spcBef>
                <a:spcPts val="0"/>
              </a:spcBef>
            </a:pPr>
            <a:r>
              <a:rPr lang="en-US" sz="14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Social Responsibility </a:t>
            </a:r>
            <a:r>
              <a:rPr 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events.</a:t>
            </a:r>
          </a:p>
          <a:p>
            <a:pPr marL="177796" indent="-177796">
              <a:spcBef>
                <a:spcPts val="0"/>
              </a:spcBef>
            </a:pPr>
            <a:r>
              <a:rPr 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Members have participated in the initiatives carried out by MINSA, ESSALUD, Private Sector, Universities - </a:t>
            </a:r>
            <a:r>
              <a:rPr lang="en-US" sz="14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COVID19</a:t>
            </a:r>
            <a:r>
              <a:rPr lang="en-US" sz="14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</a:p>
        </p:txBody>
      </p:sp>
      <p:pic>
        <p:nvPicPr>
          <p:cNvPr id="15" name="Google Shape;693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056" y="850232"/>
            <a:ext cx="2603201" cy="682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694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5767107" y="-4122246"/>
            <a:ext cx="156490" cy="115061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34463" y="2209584"/>
            <a:ext cx="45719" cy="21203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6928" rIns="0" bIns="-16928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altLang="es-PE" sz="1600" dirty="0">
              <a:latin typeface="Century Gothic" panose="020B0502020202020204" pitchFamily="34" charset="0"/>
            </a:endParaRPr>
          </a:p>
        </p:txBody>
      </p:sp>
      <p:sp>
        <p:nvSpPr>
          <p:cNvPr id="18" name="Rectangle 2"/>
          <p:cNvSpPr txBox="1">
            <a:spLocks noRot="1" noChangeArrowheads="1"/>
          </p:cNvSpPr>
          <p:nvPr/>
        </p:nvSpPr>
        <p:spPr>
          <a:xfrm>
            <a:off x="2509089" y="566088"/>
            <a:ext cx="8924659" cy="114300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Peruvian Association of Clinical Engineers</a:t>
            </a:r>
            <a:endParaRPr lang="es-ES" sz="3600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561819" y="6564525"/>
            <a:ext cx="416126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900" dirty="0">
                <a:latin typeface="Times New Roman" panose="02020603050405020304" pitchFamily="18" charset="0"/>
                <a:ea typeface="Calibri" panose="020F0502020204030204" pitchFamily="34" charset="0"/>
              </a:rPr>
              <a:t>Copyright © </a:t>
            </a:r>
            <a:r>
              <a:rPr lang="es-PE" sz="9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2021 </a:t>
            </a:r>
            <a:r>
              <a:rPr lang="es-PE" sz="900" dirty="0">
                <a:latin typeface="Times New Roman" panose="02020603050405020304" pitchFamily="18" charset="0"/>
                <a:ea typeface="Calibri" panose="020F0502020204030204" pitchFamily="34" charset="0"/>
              </a:rPr>
              <a:t>por Mery Vidal Vidal – Todos los derechos reservados</a:t>
            </a:r>
          </a:p>
        </p:txBody>
      </p:sp>
    </p:spTree>
    <p:extLst>
      <p:ext uri="{BB962C8B-B14F-4D97-AF65-F5344CB8AC3E}">
        <p14:creationId xmlns:p14="http://schemas.microsoft.com/office/powerpoint/2010/main" val="383437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2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3 Redondear rectángulo de esquina sencilla"/>
          <p:cNvSpPr/>
          <p:nvPr/>
        </p:nvSpPr>
        <p:spPr>
          <a:xfrm flipV="1">
            <a:off x="2622763" y="1259428"/>
            <a:ext cx="6866563" cy="783557"/>
          </a:xfrm>
          <a:custGeom>
            <a:avLst/>
            <a:gdLst>
              <a:gd name="connsiteX0" fmla="*/ 0 w 8460432"/>
              <a:gd name="connsiteY0" fmla="*/ 0 h 3402577"/>
              <a:gd name="connsiteX1" fmla="*/ 7893324 w 8460432"/>
              <a:gd name="connsiteY1" fmla="*/ 0 h 3402577"/>
              <a:gd name="connsiteX2" fmla="*/ 8460432 w 8460432"/>
              <a:gd name="connsiteY2" fmla="*/ 567108 h 3402577"/>
              <a:gd name="connsiteX3" fmla="*/ 8460432 w 8460432"/>
              <a:gd name="connsiteY3" fmla="*/ 3402577 h 3402577"/>
              <a:gd name="connsiteX4" fmla="*/ 0 w 8460432"/>
              <a:gd name="connsiteY4" fmla="*/ 3402577 h 3402577"/>
              <a:gd name="connsiteX5" fmla="*/ 0 w 8460432"/>
              <a:gd name="connsiteY5" fmla="*/ 0 h 3402577"/>
              <a:gd name="connsiteX0" fmla="*/ 0 w 8460432"/>
              <a:gd name="connsiteY0" fmla="*/ 0 h 3402577"/>
              <a:gd name="connsiteX1" fmla="*/ 7893324 w 8460432"/>
              <a:gd name="connsiteY1" fmla="*/ 0 h 3402577"/>
              <a:gd name="connsiteX2" fmla="*/ 8460432 w 8460432"/>
              <a:gd name="connsiteY2" fmla="*/ 567108 h 3402577"/>
              <a:gd name="connsiteX3" fmla="*/ 8460432 w 8460432"/>
              <a:gd name="connsiteY3" fmla="*/ 1035392 h 3402577"/>
              <a:gd name="connsiteX4" fmla="*/ 0 w 8460432"/>
              <a:gd name="connsiteY4" fmla="*/ 3402577 h 3402577"/>
              <a:gd name="connsiteX5" fmla="*/ 0 w 8460432"/>
              <a:gd name="connsiteY5" fmla="*/ 0 h 3402577"/>
              <a:gd name="connsiteX0" fmla="*/ 0 w 8460432"/>
              <a:gd name="connsiteY0" fmla="*/ 0 h 1043938"/>
              <a:gd name="connsiteX1" fmla="*/ 7893324 w 8460432"/>
              <a:gd name="connsiteY1" fmla="*/ 0 h 1043938"/>
              <a:gd name="connsiteX2" fmla="*/ 8460432 w 8460432"/>
              <a:gd name="connsiteY2" fmla="*/ 567108 h 1043938"/>
              <a:gd name="connsiteX3" fmla="*/ 8460432 w 8460432"/>
              <a:gd name="connsiteY3" fmla="*/ 1035392 h 1043938"/>
              <a:gd name="connsiteX4" fmla="*/ 0 w 8460432"/>
              <a:gd name="connsiteY4" fmla="*/ 1043938 h 1043938"/>
              <a:gd name="connsiteX5" fmla="*/ 0 w 8460432"/>
              <a:gd name="connsiteY5" fmla="*/ 0 h 104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0432" h="1043938">
                <a:moveTo>
                  <a:pt x="0" y="0"/>
                </a:moveTo>
                <a:lnTo>
                  <a:pt x="7893324" y="0"/>
                </a:lnTo>
                <a:cubicBezTo>
                  <a:pt x="8206529" y="0"/>
                  <a:pt x="8460432" y="253903"/>
                  <a:pt x="8460432" y="567108"/>
                </a:cubicBezTo>
                <a:lnTo>
                  <a:pt x="8460432" y="1035392"/>
                </a:lnTo>
                <a:lnTo>
                  <a:pt x="0" y="10439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latin typeface="Century Gothic" panose="020B0502020202020204" pitchFamily="34" charset="0"/>
            </a:endParaRPr>
          </a:p>
        </p:txBody>
      </p:sp>
      <p:pic>
        <p:nvPicPr>
          <p:cNvPr id="23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42" y="537382"/>
            <a:ext cx="5835779" cy="869558"/>
          </a:xfrm>
          <a:prstGeom prst="rect">
            <a:avLst/>
          </a:prstGeom>
        </p:spPr>
      </p:pic>
      <p:sp>
        <p:nvSpPr>
          <p:cNvPr id="24" name="11 CuadroTexto"/>
          <p:cNvSpPr txBox="1"/>
          <p:nvPr/>
        </p:nvSpPr>
        <p:spPr>
          <a:xfrm>
            <a:off x="2761313" y="1332894"/>
            <a:ext cx="70567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 </a:t>
            </a:r>
            <a:r>
              <a:rPr lang="es-PE" sz="3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Clinical</a:t>
            </a:r>
            <a:r>
              <a:rPr lang="es-PE" sz="3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PE" sz="3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Engineering</a:t>
            </a:r>
            <a:r>
              <a:rPr lang="es-PE" sz="3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25" name="1 Título"/>
          <p:cNvSpPr txBox="1">
            <a:spLocks/>
          </p:cNvSpPr>
          <p:nvPr/>
        </p:nvSpPr>
        <p:spPr>
          <a:xfrm>
            <a:off x="2804908" y="594167"/>
            <a:ext cx="7620000" cy="1143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800" b="1" dirty="0">
                <a:solidFill>
                  <a:srgbClr val="00619E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What</a:t>
            </a:r>
            <a:r>
              <a:rPr lang="en-US" sz="3800" b="1" dirty="0">
                <a:latin typeface="Century Gothic" panose="020B0502020202020204" pitchFamily="34" charset="0"/>
              </a:rPr>
              <a:t> </a:t>
            </a:r>
            <a:r>
              <a:rPr lang="en-US" sz="3800" b="1" dirty="0">
                <a:solidFill>
                  <a:srgbClr val="00619E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inspires us to work</a:t>
            </a:r>
            <a:endParaRPr lang="es-PE" sz="3800" b="1" dirty="0">
              <a:solidFill>
                <a:srgbClr val="00619E"/>
              </a:solidFill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6" name="Google Shape;278;p24"/>
          <p:cNvSpPr/>
          <p:nvPr/>
        </p:nvSpPr>
        <p:spPr>
          <a:xfrm>
            <a:off x="2918716" y="4245014"/>
            <a:ext cx="550830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s-PE" sz="3400" b="1" dirty="0" err="1">
                <a:solidFill>
                  <a:srgbClr val="2CAAE2"/>
                </a:solidFill>
                <a:latin typeface="Century Gothic" panose="020B0502020202020204" pitchFamily="34" charset="0"/>
                <a:ea typeface="Calibri"/>
                <a:cs typeface="Calibri" panose="020F0502020204030204" pitchFamily="34" charset="0"/>
                <a:sym typeface="Calibri"/>
              </a:rPr>
              <a:t>Humanization</a:t>
            </a:r>
            <a:r>
              <a:rPr lang="es-PE" sz="3400" b="1" dirty="0">
                <a:solidFill>
                  <a:srgbClr val="2CAAE2"/>
                </a:solidFill>
                <a:latin typeface="Century Gothic" panose="020B0502020202020204" pitchFamily="34" charset="0"/>
                <a:ea typeface="Calibri"/>
                <a:cs typeface="Calibri" panose="020F0502020204030204" pitchFamily="34" charset="0"/>
                <a:sym typeface="Calibri"/>
              </a:rPr>
              <a:t> in HEALTH!</a:t>
            </a:r>
            <a:endParaRPr lang="es-PE" sz="3400" dirty="0">
              <a:solidFill>
                <a:srgbClr val="2CAAE2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7" name="13 Grupo"/>
          <p:cNvGrpSpPr/>
          <p:nvPr/>
        </p:nvGrpSpPr>
        <p:grpSpPr>
          <a:xfrm>
            <a:off x="551853" y="1674022"/>
            <a:ext cx="10864734" cy="5240763"/>
            <a:chOff x="-690422" y="1674022"/>
            <a:chExt cx="10345875" cy="5240763"/>
          </a:xfrm>
        </p:grpSpPr>
        <p:sp>
          <p:nvSpPr>
            <p:cNvPr id="28" name="Google Shape;277;p24"/>
            <p:cNvSpPr/>
            <p:nvPr/>
          </p:nvSpPr>
          <p:spPr>
            <a:xfrm>
              <a:off x="1506584" y="2142517"/>
              <a:ext cx="6050171" cy="1800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just">
                <a:buClr>
                  <a:schemeClr val="dk1"/>
                </a:buClr>
                <a:buSzPts val="2800"/>
              </a:pPr>
              <a:r>
                <a:rPr lang="en-US" sz="2600" i="1" dirty="0">
                  <a:solidFill>
                    <a:schemeClr val="dk1"/>
                  </a:solidFill>
                  <a:latin typeface="Century Gothic" panose="020B0502020202020204" pitchFamily="34" charset="0"/>
                  <a:ea typeface="Calibri"/>
                  <a:cs typeface="Calibri" panose="020F0502020204030204" pitchFamily="34" charset="0"/>
                  <a:sym typeface="Calibri"/>
                </a:rPr>
                <a:t>“We do it for the </a:t>
              </a:r>
              <a:r>
                <a:rPr lang="en-US" sz="2600" b="1" i="1" dirty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  <a:ea typeface="Calibri"/>
                  <a:cs typeface="Calibri" panose="020F0502020204030204" pitchFamily="34" charset="0"/>
                  <a:sym typeface="Calibri"/>
                </a:rPr>
                <a:t>patient</a:t>
              </a:r>
              <a:r>
                <a:rPr lang="en-US" sz="2600" i="1" dirty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  <a:ea typeface="Calibri"/>
                  <a:cs typeface="Calibri" panose="020F0502020204030204" pitchFamily="34" charset="0"/>
                  <a:sym typeface="Calibri"/>
                </a:rPr>
                <a:t> </a:t>
              </a:r>
              <a:r>
                <a:rPr lang="en-US" sz="2600" i="1" dirty="0">
                  <a:solidFill>
                    <a:schemeClr val="dk1"/>
                  </a:solidFill>
                  <a:latin typeface="Century Gothic" panose="020B0502020202020204" pitchFamily="34" charset="0"/>
                  <a:ea typeface="Calibri"/>
                  <a:cs typeface="Calibri" panose="020F0502020204030204" pitchFamily="34" charset="0"/>
                  <a:sym typeface="Calibri"/>
                </a:rPr>
                <a:t>... it is worthless to have the best technology or the best management system if our </a:t>
              </a:r>
              <a:r>
                <a:rPr lang="en-US" sz="2600" b="1" i="1" dirty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  <a:ea typeface="Calibri"/>
                  <a:cs typeface="Calibri" panose="020F0502020204030204" pitchFamily="34" charset="0"/>
                  <a:sym typeface="Calibri"/>
                </a:rPr>
                <a:t>patients</a:t>
              </a:r>
              <a:r>
                <a:rPr lang="en-US" sz="2600" i="1" dirty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  <a:ea typeface="Calibri"/>
                  <a:cs typeface="Calibri" panose="020F0502020204030204" pitchFamily="34" charset="0"/>
                  <a:sym typeface="Calibri"/>
                </a:rPr>
                <a:t> </a:t>
              </a:r>
              <a:r>
                <a:rPr lang="en-US" sz="2600" i="1" dirty="0">
                  <a:solidFill>
                    <a:schemeClr val="dk1"/>
                  </a:solidFill>
                  <a:latin typeface="Century Gothic" panose="020B0502020202020204" pitchFamily="34" charset="0"/>
                  <a:ea typeface="Calibri"/>
                  <a:cs typeface="Calibri" panose="020F0502020204030204" pitchFamily="34" charset="0"/>
                  <a:sym typeface="Calibri"/>
                </a:rPr>
                <a:t>do not receive a humane and dignified treatment”</a:t>
              </a:r>
              <a:endParaRPr lang="en-US" sz="2600" dirty="0">
                <a:latin typeface="Century Gothic" panose="020B050202020202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87465" y="1674022"/>
              <a:ext cx="1940585" cy="2115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0422" y="3643747"/>
              <a:ext cx="1953721" cy="2386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589" y="5000880"/>
              <a:ext cx="2542599" cy="1870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7699" y="4999304"/>
              <a:ext cx="2026616" cy="1858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4316" y="5008089"/>
              <a:ext cx="2015453" cy="1906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0231" y="3662127"/>
              <a:ext cx="1835222" cy="2621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3381" y="1674023"/>
              <a:ext cx="1844604" cy="2115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6" name="14 Grupo"/>
          <p:cNvGrpSpPr/>
          <p:nvPr/>
        </p:nvGrpSpPr>
        <p:grpSpPr>
          <a:xfrm>
            <a:off x="1243843" y="6021288"/>
            <a:ext cx="10735730" cy="865787"/>
            <a:chOff x="467544" y="6021288"/>
            <a:chExt cx="10735730" cy="865787"/>
          </a:xfrm>
        </p:grpSpPr>
        <p:pic>
          <p:nvPicPr>
            <p:cNvPr id="37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6021288"/>
              <a:ext cx="998928" cy="842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4925" y="6381328"/>
              <a:ext cx="3168349" cy="505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10" y="753559"/>
            <a:ext cx="1603764" cy="88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89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3FEF59B-EF14-654A-B961-582AAD39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54" y="2878020"/>
            <a:ext cx="10117667" cy="550980"/>
          </a:xfrm>
        </p:spPr>
        <p:txBody>
          <a:bodyPr anchor="t">
            <a:normAutofit/>
          </a:bodyPr>
          <a:lstStyle/>
          <a:p>
            <a:pPr algn="ctr"/>
            <a:r>
              <a:rPr lang="es-MX" sz="3200" i="1" dirty="0" smtClean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Mery Vidal </a:t>
            </a:r>
            <a:r>
              <a:rPr lang="es-MX" sz="3200" i="1" dirty="0" err="1" smtClean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Vidal</a:t>
            </a:r>
            <a:endParaRPr lang="es-MX" sz="3200" i="1" dirty="0">
              <a:solidFill>
                <a:srgbClr val="0070C0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F1396C2-E5FC-884C-80FD-E888936D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54" y="3761508"/>
            <a:ext cx="10117667" cy="2389909"/>
          </a:xfrm>
        </p:spPr>
        <p:txBody>
          <a:bodyPr/>
          <a:lstStyle/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-IT" sz="2000" i="1" dirty="0" smtClean="0">
                <a:solidFill>
                  <a:srgbClr val="1F4A98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Mery.vidalv@pucp.pe</a:t>
            </a:r>
            <a:endParaRPr lang="it-IT" sz="2000" i="1" dirty="0">
              <a:solidFill>
                <a:srgbClr val="1F4A98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en-US" sz="2000" i="1" dirty="0" smtClean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Regional </a:t>
            </a:r>
            <a:r>
              <a:rPr lang="en-US" sz="2000" i="1" dirty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Manager of CE and Medical Devices – AUNA´ s Group</a:t>
            </a:r>
          </a:p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en-US" sz="2000" i="1" dirty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President of Peruvian Association of Clinical Engineers (ASPIC)</a:t>
            </a:r>
          </a:p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en-US" sz="2000" i="1" dirty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Collaborator Member CED- IFMBE</a:t>
            </a:r>
          </a:p>
          <a:p>
            <a:pPr marL="0" indent="0" algn="ctr">
              <a:buClr>
                <a:schemeClr val="dk1"/>
              </a:buClr>
              <a:buSzPct val="25000"/>
              <a:buNone/>
            </a:pPr>
            <a:r>
              <a:rPr lang="it-IT" sz="2000" b="1" i="1" dirty="0" smtClean="0">
                <a:solidFill>
                  <a:srgbClr val="1F4A98"/>
                </a:solidFill>
                <a:ea typeface="Calibri"/>
                <a:cs typeface="Calibri"/>
                <a:sym typeface="Calibri"/>
              </a:rPr>
              <a:t>PERU</a:t>
            </a:r>
            <a:endParaRPr lang="it-IT" sz="2000" b="1" i="1" dirty="0">
              <a:solidFill>
                <a:srgbClr val="1F4A98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000" y="5419298"/>
            <a:ext cx="457200" cy="26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2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831</Words>
  <Application>Microsoft Office PowerPoint</Application>
  <PresentationFormat>Panorámica</PresentationFormat>
  <Paragraphs>116</Paragraphs>
  <Slides>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Poppins</vt:lpstr>
      <vt:lpstr>Poppins Light</vt:lpstr>
      <vt:lpstr>Poppins Medium</vt:lpstr>
      <vt:lpstr>Times New Roman</vt:lpstr>
      <vt:lpstr>Trebuchet MS</vt:lpstr>
      <vt:lpstr>Tema de Office</vt:lpstr>
      <vt:lpstr>From the Basement to the C- Suite Clinical Engineers: Technology managers that add value to Healthcare Organizations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Mery Vidal Vidal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Estefania Cajigas</dc:creator>
  <cp:lastModifiedBy>MERY ISABEL VIDAL VIDAL</cp:lastModifiedBy>
  <cp:revision>28</cp:revision>
  <dcterms:created xsi:type="dcterms:W3CDTF">2021-09-01T19:24:00Z</dcterms:created>
  <dcterms:modified xsi:type="dcterms:W3CDTF">2021-10-24T17:48:19Z</dcterms:modified>
</cp:coreProperties>
</file>