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9130D8-C9DC-412E-BC8B-5332F82AA08C}">
  <a:tblStyle styleId="{D09130D8-C9DC-412E-BC8B-5332F82AA08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22" Type="http://schemas.openxmlformats.org/officeDocument/2006/relationships/font" Target="fonts/HelveticaNeueLight-italic.fntdata"/><Relationship Id="rId21" Type="http://schemas.openxmlformats.org/officeDocument/2006/relationships/font" Target="fonts/HelveticaNeueLigh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9a0a22a2b_1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e9a0a22a2b_1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99c3315ed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e99c3315ed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e99c3315ed_0_4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b5b7cf14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b5b7cf14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eb5b7cf144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9a0a22a2b_1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e9a0a22a2b_1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e9a0a22a2b_1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37a926acf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f37a926acf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f37a926acf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905878434_0_7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f905878434_0_7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f905878434_0_7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905878434_0_9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905878434_0_9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f905878434_0_9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905878434_0_11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905878434_0_11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905878434_0_10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f905878434_0_10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f905878434_0_10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802624" y="6473308"/>
            <a:ext cx="290144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79" cy="15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 with Content">
  <p:cSld name="Title and Subtitle with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530352" y="885904"/>
            <a:ext cx="11109960" cy="691288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530352" y="2029097"/>
            <a:ext cx="1110996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2" type="subTitle"/>
          </p:nvPr>
        </p:nvSpPr>
        <p:spPr>
          <a:xfrm>
            <a:off x="529576" y="1577192"/>
            <a:ext cx="11110736" cy="3558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White">
  <p:cSld name="TITLE_AND_BODY_1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1934527" y="6571420"/>
            <a:ext cx="1836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  <p:pic>
        <p:nvPicPr>
          <p:cNvPr descr="Image"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1548110" y="2537915"/>
            <a:ext cx="90960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>
            <a:lvl1pPr indent="-22860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000"/>
              <a:buFont typeface="Oswald"/>
              <a:buNone/>
              <a:defRPr sz="4000" cap="none">
                <a:solidFill>
                  <a:srgbClr val="282F3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2478868" y="3562320"/>
            <a:ext cx="7234200" cy="23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400"/>
              <a:buFont typeface="Helvetica Neue"/>
              <a:buNone/>
              <a:defRPr sz="14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3" type="body"/>
          </p:nvPr>
        </p:nvSpPr>
        <p:spPr>
          <a:xfrm>
            <a:off x="1548110" y="2136220"/>
            <a:ext cx="9096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100"/>
              </a:buClr>
              <a:buSzPts val="1800"/>
              <a:buFont typeface="Oswald"/>
              <a:buNone/>
              <a:defRPr sz="1800" cap="none">
                <a:solidFill>
                  <a:srgbClr val="0001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Headling White" showMasterSp="0">
  <p:cSld name="Text Headling Whit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1934527" y="6571420"/>
            <a:ext cx="1836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  <p:pic>
        <p:nvPicPr>
          <p:cNvPr descr="Image" id="75" name="Google Shape;7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2478868" y="1289021"/>
            <a:ext cx="72342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200"/>
              <a:buFont typeface="Helvetica Neue"/>
              <a:buNone/>
              <a:defRPr sz="1200" cap="none">
                <a:solidFill>
                  <a:srgbClr val="282F39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635000" y="635000"/>
            <a:ext cx="10921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3000"/>
              <a:buFont typeface="Oswald"/>
              <a:buNone/>
              <a:defRPr>
                <a:solidFill>
                  <a:srgbClr val="282F3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962" y="65540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1911628" y="653332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>
  <p:cSld name="TITLE_AND_BODY_2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86" name="Google Shape;8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2" y="66175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2">
  <p:cSld name="TITLE_AND_BODY_3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91" name="Google Shape;9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2" y="66175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3">
  <p:cSld name="TITLE_AND_BODY_4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96" name="Google Shape;9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2" y="66175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4">
  <p:cSld name="TITLE_AND_BODY_5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101" name="Google Shape;10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2" y="66175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5">
  <p:cSld name="TITLE_AND_BODY_6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106" name="Google Shape;10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2" y="66175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00670" y="5929931"/>
            <a:ext cx="109854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type="title"/>
          </p:nvPr>
        </p:nvSpPr>
        <p:spPr>
          <a:xfrm>
            <a:off x="603248" y="1287496"/>
            <a:ext cx="109854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600671" y="3611595"/>
            <a:ext cx="10985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5pPr>
            <a:lvl6pPr indent="-228600" lvl="5" marL="27432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6000750" y="6540500"/>
            <a:ext cx="1842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89000" y="355600"/>
            <a:ext cx="10414000" cy="53059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89000" y="1148317"/>
            <a:ext cx="10414000" cy="497603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defRPr sz="26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22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694963" y="6430776"/>
            <a:ext cx="290144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79" cy="15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600670" y="5929931"/>
            <a:ext cx="109854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type="title"/>
          </p:nvPr>
        </p:nvSpPr>
        <p:spPr>
          <a:xfrm>
            <a:off x="603248" y="1287496"/>
            <a:ext cx="109854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600671" y="3611595"/>
            <a:ext cx="10985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1" sz="2800"/>
            </a:lvl5pPr>
            <a:lvl6pPr indent="-228600" lvl="5" marL="27432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6000750" y="6540500"/>
            <a:ext cx="1842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6">
  <p:cSld name="TITLE_AND_BODY_7"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121" name="Google Shape;12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2" y="66175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7">
  <p:cSld name="TITLE_AND_BODY_8"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126" name="Google Shape;1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2" y="6617544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8">
  <p:cSld name="TITLE_AND_BODY_9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2416969" y="1151929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725" lIns="35725" spcFirstLastPara="1" rIns="35725" wrap="square" tIns="357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 cap="none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2416969" y="3545086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500"/>
              <a:buFont typeface="Helvetica Neue"/>
              <a:buNone/>
              <a:defRPr sz="1500">
                <a:solidFill>
                  <a:srgbClr val="282F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descr="Image" id="131" name="Google Shape;13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617545"/>
            <a:ext cx="747780" cy="1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6002644" y="6590470"/>
            <a:ext cx="1908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copy 1" showMasterSp="0">
  <p:cSld name="TITLE_AND_BODY_9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11934527" y="6571420"/>
            <a:ext cx="183900" cy="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  <a:defRPr sz="800">
                <a:solidFill>
                  <a:srgbClr val="58678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135" name="Google Shape;13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80" cy="15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showMasterSp="0">
  <p:cSld name="Cov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ron-guillaume-361682-unsplash_blue.jpg"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>
              <a:alpha val="60000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4207649"/>
            <a:ext cx="12170634" cy="2650352"/>
          </a:xfrm>
          <a:custGeom>
            <a:rect b="b" l="l" r="r" t="t"/>
            <a:pathLst>
              <a:path extrusionOk="0" h="21600" w="21600">
                <a:moveTo>
                  <a:pt x="27" y="0"/>
                </a:moveTo>
                <a:lnTo>
                  <a:pt x="21600" y="21600"/>
                </a:lnTo>
                <a:lnTo>
                  <a:pt x="0" y="21547"/>
                </a:lnTo>
                <a:lnTo>
                  <a:pt x="27" y="0"/>
                </a:lnTo>
                <a:close/>
              </a:path>
            </a:pathLst>
          </a:custGeom>
          <a:solidFill>
            <a:srgbClr val="02F2F2">
              <a:alpha val="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0656755" cy="6963343"/>
          </a:xfrm>
          <a:custGeom>
            <a:rect b="b" l="l" r="r" t="t"/>
            <a:pathLst>
              <a:path extrusionOk="0" h="21600" w="21600">
                <a:moveTo>
                  <a:pt x="76" y="21600"/>
                </a:moveTo>
                <a:lnTo>
                  <a:pt x="21600" y="0"/>
                </a:lnTo>
                <a:lnTo>
                  <a:pt x="0" y="0"/>
                </a:lnTo>
                <a:lnTo>
                  <a:pt x="76" y="21600"/>
                </a:lnTo>
                <a:close/>
              </a:path>
            </a:pathLst>
          </a:custGeom>
          <a:solidFill>
            <a:srgbClr val="02F2F2">
              <a:alpha val="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2618279" y="0"/>
            <a:ext cx="9573722" cy="3064865"/>
          </a:xfrm>
          <a:custGeom>
            <a:rect b="b" l="l" r="r" t="t"/>
            <a:pathLst>
              <a:path extrusionOk="0" h="21600" w="21600">
                <a:moveTo>
                  <a:pt x="0" y="16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6"/>
                </a:lnTo>
                <a:close/>
              </a:path>
            </a:pathLst>
          </a:custGeom>
          <a:solidFill>
            <a:srgbClr val="02F2F2">
              <a:alpha val="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9015366" cy="290154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4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02F2F2">
              <a:alpha val="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545965" y="626281"/>
            <a:ext cx="9100071" cy="3142479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1588317" y="3802643"/>
            <a:ext cx="9015366" cy="31354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1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descr="Image"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86" y="6481699"/>
            <a:ext cx="937266" cy="19676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/>
        </p:nvSpPr>
        <p:spPr>
          <a:xfrm>
            <a:off x="1285167" y="6473443"/>
            <a:ext cx="5330785" cy="240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PROACTIVE HEALTHCARE CYBERSECURITY</a:t>
            </a:r>
            <a:endParaRPr/>
          </a:p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934527" y="6571420"/>
            <a:ext cx="261289" cy="25968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SzPts val="750"/>
              <a:buNone/>
              <a:defRPr sz="750">
                <a:solidFill>
                  <a:srgbClr val="586780"/>
                </a:solidFill>
              </a:defRPr>
            </a:lvl9pPr>
          </a:lstStyle>
          <a:p>
            <a:pPr indent="0" lvl="0" marL="0" rtl="0" algn="l">
              <a:spcBef>
                <a:spcPts val="295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2416969" y="2268141"/>
            <a:ext cx="7358063" cy="2321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4500"/>
              <a:buFont typeface="Helvetica Neue"/>
              <a:buNone/>
              <a:defRPr sz="4500">
                <a:solidFill>
                  <a:srgbClr val="282F3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5924503" y="6472733"/>
            <a:ext cx="338233" cy="32893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79" cy="15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282F39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89000" y="355600"/>
            <a:ext cx="10414000" cy="53059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89000" y="1148317"/>
            <a:ext cx="10414000" cy="497603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lt1"/>
                </a:solidFill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1694963" y="6430776"/>
            <a:ext cx="290144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oup" id="44" name="Google Shape;44;p6"/>
          <p:cNvPicPr preferRelativeResize="0"/>
          <p:nvPr/>
        </p:nvPicPr>
        <p:blipFill rotWithShape="1">
          <a:blip r:embed="rId2">
            <a:alphaModFix amt="80000"/>
          </a:blip>
          <a:srcRect b="0" l="0" r="0" t="0"/>
          <a:stretch/>
        </p:blipFill>
        <p:spPr>
          <a:xfrm>
            <a:off x="128190" y="6569583"/>
            <a:ext cx="815363" cy="17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 showMasterSp="0">
  <p:cSld name="Blank Dark">
    <p:bg>
      <p:bgPr>
        <a:solidFill>
          <a:srgbClr val="282F39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" id="46" name="Google Shape;46;p7"/>
          <p:cNvPicPr preferRelativeResize="0"/>
          <p:nvPr/>
        </p:nvPicPr>
        <p:blipFill rotWithShape="1">
          <a:blip r:embed="rId2">
            <a:alphaModFix amt="80000"/>
          </a:blip>
          <a:srcRect b="0" l="0" r="0" t="0"/>
          <a:stretch/>
        </p:blipFill>
        <p:spPr>
          <a:xfrm>
            <a:off x="184097" y="6557551"/>
            <a:ext cx="815363" cy="1711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11694963" y="6430776"/>
            <a:ext cx="290144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ight" showMasterSp="0">
  <p:cSld name="Agenda Ligh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89000" y="355600"/>
            <a:ext cx="10414000" cy="53059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2094614" y="1371600"/>
            <a:ext cx="8197702" cy="47527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318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AutoNum type="arabicPeriod"/>
              <a:defRPr sz="3200">
                <a:solidFill>
                  <a:schemeClr val="dk1"/>
                </a:solidFill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11694963" y="6430776"/>
            <a:ext cx="290144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79" cy="15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ark" showMasterSp="0">
  <p:cSld name="Agenda Dark">
    <p:bg>
      <p:bgPr>
        <a:solidFill>
          <a:srgbClr val="282F3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" id="54" name="Google Shape;54;p9"/>
          <p:cNvPicPr preferRelativeResize="0"/>
          <p:nvPr/>
        </p:nvPicPr>
        <p:blipFill rotWithShape="1">
          <a:blip r:embed="rId2">
            <a:alphaModFix amt="80000"/>
          </a:blip>
          <a:srcRect b="0" l="0" r="0" t="0"/>
          <a:stretch/>
        </p:blipFill>
        <p:spPr>
          <a:xfrm>
            <a:off x="184097" y="6557551"/>
            <a:ext cx="815363" cy="1711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type="title"/>
          </p:nvPr>
        </p:nvSpPr>
        <p:spPr>
          <a:xfrm>
            <a:off x="889000" y="355600"/>
            <a:ext cx="10414000" cy="53059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2094614" y="1371600"/>
            <a:ext cx="8197702" cy="47527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318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AutoNum type="arabicPeriod"/>
              <a:defRPr sz="3200">
                <a:solidFill>
                  <a:schemeClr val="lt1"/>
                </a:solidFill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11694963" y="6430776"/>
            <a:ext cx="290144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i="1" sz="1600" cap="none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2416969" y="2965583"/>
            <a:ext cx="7358063" cy="498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  <a:defRPr sz="23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5924503" y="6472733"/>
            <a:ext cx="338233" cy="32893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263" y="6585795"/>
            <a:ext cx="747779" cy="15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498994" y="6373761"/>
            <a:ext cx="11194013" cy="1"/>
          </a:xfrm>
          <a:prstGeom prst="straightConnector1">
            <a:avLst/>
          </a:prstGeom>
          <a:noFill/>
          <a:ln cap="flat" cmpd="sng" w="25400">
            <a:solidFill>
              <a:srgbClr val="E7E7E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1409213" y="6430776"/>
            <a:ext cx="290144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89000" y="355600"/>
            <a:ext cx="10414000" cy="53059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89000" y="1148318"/>
            <a:ext cx="10414000" cy="318238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edcrypt.com/whitepapers-medical-device-thoughtleadership.html" TargetMode="External"/><Relationship Id="rId4" Type="http://schemas.openxmlformats.org/officeDocument/2006/relationships/hyperlink" Target="mailto:seth@medcrypt.co" TargetMode="External"/><Relationship Id="rId5" Type="http://schemas.openxmlformats.org/officeDocument/2006/relationships/hyperlink" Target="mailto:mike@medcrypt.c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edtronic.com/us-en/our-company/key-facts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hyperlink" Target="https://www.microsoft.com/en-us/research/wp-content/uploads/2017/03/SevenPropertiesofHighlySecureDevices.pdf" TargetMode="External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5" y="-1"/>
            <a:ext cx="12171809" cy="688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/>
          <p:nvPr/>
        </p:nvSpPr>
        <p:spPr>
          <a:xfrm>
            <a:off x="0" y="16099"/>
            <a:ext cx="12181905" cy="6898548"/>
          </a:xfrm>
          <a:prstGeom prst="rect">
            <a:avLst/>
          </a:prstGeom>
          <a:solidFill>
            <a:srgbClr val="00AEFF">
              <a:alpha val="60000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0" y="28668"/>
            <a:ext cx="12192000" cy="3575770"/>
          </a:xfrm>
          <a:custGeom>
            <a:rect b="b" l="l" r="r" t="t"/>
            <a:pathLst>
              <a:path extrusionOk="0" h="21600" w="21600">
                <a:moveTo>
                  <a:pt x="76" y="21600"/>
                </a:moveTo>
                <a:lnTo>
                  <a:pt x="21600" y="0"/>
                </a:lnTo>
                <a:lnTo>
                  <a:pt x="0" y="0"/>
                </a:lnTo>
                <a:lnTo>
                  <a:pt x="76" y="21600"/>
                </a:lnTo>
                <a:close/>
              </a:path>
            </a:pathLst>
          </a:custGeom>
          <a:solidFill>
            <a:srgbClr val="02F2F2">
              <a:alpha val="9411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0" y="-10161"/>
            <a:ext cx="5326912" cy="1913390"/>
          </a:xfrm>
          <a:custGeom>
            <a:rect b="b" l="l" r="r" t="t"/>
            <a:pathLst>
              <a:path extrusionOk="0" h="21600" w="21600">
                <a:moveTo>
                  <a:pt x="65" y="21600"/>
                </a:moveTo>
                <a:lnTo>
                  <a:pt x="21600" y="338"/>
                </a:lnTo>
                <a:lnTo>
                  <a:pt x="0" y="0"/>
                </a:lnTo>
                <a:lnTo>
                  <a:pt x="65" y="21600"/>
                </a:lnTo>
                <a:close/>
              </a:path>
            </a:pathLst>
          </a:custGeom>
          <a:solidFill>
            <a:srgbClr val="02F2F2">
              <a:alpha val="9411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-10095" y="4333884"/>
            <a:ext cx="12272040" cy="2580768"/>
          </a:xfrm>
          <a:custGeom>
            <a:rect b="b" l="l" r="r" t="t"/>
            <a:pathLst>
              <a:path extrusionOk="0" h="21600" w="21600">
                <a:moveTo>
                  <a:pt x="65" y="0"/>
                </a:moveTo>
                <a:lnTo>
                  <a:pt x="21600" y="21600"/>
                </a:lnTo>
                <a:lnTo>
                  <a:pt x="0" y="21093"/>
                </a:lnTo>
                <a:lnTo>
                  <a:pt x="65" y="0"/>
                </a:lnTo>
                <a:close/>
              </a:path>
            </a:pathLst>
          </a:custGeom>
          <a:solidFill>
            <a:srgbClr val="02F2F2">
              <a:alpha val="9411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6"/>
          <p:cNvSpPr/>
          <p:nvPr/>
        </p:nvSpPr>
        <p:spPr>
          <a:xfrm flipH="1">
            <a:off x="-45069" y="-10160"/>
            <a:ext cx="12272042" cy="3575770"/>
          </a:xfrm>
          <a:custGeom>
            <a:rect b="b" l="l" r="r" t="t"/>
            <a:pathLst>
              <a:path extrusionOk="0" h="21600" w="21600">
                <a:moveTo>
                  <a:pt x="65" y="21600"/>
                </a:moveTo>
                <a:lnTo>
                  <a:pt x="21600" y="338"/>
                </a:lnTo>
                <a:lnTo>
                  <a:pt x="0" y="0"/>
                </a:lnTo>
                <a:lnTo>
                  <a:pt x="65" y="21600"/>
                </a:lnTo>
                <a:close/>
              </a:path>
            </a:pathLst>
          </a:custGeom>
          <a:solidFill>
            <a:srgbClr val="02F2F2">
              <a:alpha val="9411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147" name="Google Shape;14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3855" y="2981908"/>
            <a:ext cx="6123718" cy="1285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>
            <p:ph type="ctrTitle"/>
          </p:nvPr>
        </p:nvSpPr>
        <p:spPr>
          <a:xfrm>
            <a:off x="347130" y="818762"/>
            <a:ext cx="11557591" cy="88843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sz="4000">
                <a:solidFill>
                  <a:schemeClr val="lt1"/>
                </a:solidFill>
              </a:rPr>
              <a:t>How Much Medical Device Security Is Enough?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49" name="Google Shape;149;p26"/>
          <p:cNvSpPr/>
          <p:nvPr/>
        </p:nvSpPr>
        <p:spPr>
          <a:xfrm rot="10800000">
            <a:off x="4625184" y="4620368"/>
            <a:ext cx="7626528" cy="2267082"/>
          </a:xfrm>
          <a:custGeom>
            <a:rect b="b" l="l" r="r" t="t"/>
            <a:pathLst>
              <a:path extrusionOk="0" h="21600" w="21600">
                <a:moveTo>
                  <a:pt x="76" y="21600"/>
                </a:moveTo>
                <a:lnTo>
                  <a:pt x="21600" y="0"/>
                </a:lnTo>
                <a:lnTo>
                  <a:pt x="0" y="0"/>
                </a:lnTo>
                <a:lnTo>
                  <a:pt x="76" y="21600"/>
                </a:lnTo>
                <a:close/>
              </a:path>
            </a:pathLst>
          </a:custGeom>
          <a:solidFill>
            <a:srgbClr val="02F2F2">
              <a:alpha val="9411"/>
            </a:srgbClr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2623684" y="6084555"/>
            <a:ext cx="70044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3854255" y="4837014"/>
            <a:ext cx="44835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Seth Carmody, PhD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VP Regulatory Strategy</a:t>
            </a:r>
            <a:endParaRPr b="0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Mike Kijewski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</a:t>
            </a:r>
            <a:endParaRPr sz="2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1545964" y="935998"/>
            <a:ext cx="91002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-22860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/>
          </a:p>
        </p:txBody>
      </p:sp>
      <p:sp>
        <p:nvSpPr>
          <p:cNvPr id="229" name="Google Shape;229;p35"/>
          <p:cNvSpPr txBox="1"/>
          <p:nvPr>
            <p:ph idx="2" type="body"/>
          </p:nvPr>
        </p:nvSpPr>
        <p:spPr>
          <a:xfrm>
            <a:off x="1545965" y="2878191"/>
            <a:ext cx="9015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US" sz="3200" u="sng">
                <a:solidFill>
                  <a:schemeClr val="hlink"/>
                </a:solidFill>
                <a:hlinkClick r:id="rId3"/>
              </a:rPr>
              <a:t>https://medcrypt.com/whitepapers-medical-device-thoughtleadership.html</a:t>
            </a:r>
            <a:r>
              <a:rPr b="0" lang="en-US" sz="3200"/>
              <a:t> </a:t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4925843" y="4141439"/>
            <a:ext cx="23403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seth@medcrypt.co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mike@medcrypt.co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11694963" y="6430776"/>
            <a:ext cx="2901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600" y="-109475"/>
            <a:ext cx="12581574" cy="83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11934527" y="6571420"/>
            <a:ext cx="183600" cy="185700"/>
          </a:xfrm>
          <a:prstGeom prst="rect">
            <a:avLst/>
          </a:prstGeom>
        </p:spPr>
        <p:txBody>
          <a:bodyPr anchorCtr="0" anchor="t" bIns="35725" lIns="35725" spcFirstLastPara="1" rIns="35725" wrap="square" tIns="3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86780"/>
              </a:buClr>
              <a:buSzPts val="800"/>
              <a:buFont typeface="Helvetica Neue"/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chemeClr val="dk2"/>
              </a:solidFill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418000" y="65325"/>
            <a:ext cx="11377800" cy="86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-306350"/>
            <a:ext cx="11441126" cy="731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11694963" y="6430776"/>
            <a:ext cx="2901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3273625" y="4822075"/>
            <a:ext cx="23103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 b="-1120" l="0" r="-482" t="1120"/>
          <a:stretch/>
        </p:blipFill>
        <p:spPr>
          <a:xfrm>
            <a:off x="60225" y="-86675"/>
            <a:ext cx="11383977" cy="70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2" type="sldNum"/>
          </p:nvPr>
        </p:nvSpPr>
        <p:spPr>
          <a:xfrm>
            <a:off x="11694963" y="6430776"/>
            <a:ext cx="2901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-3666" y="4207"/>
            <a:ext cx="12195600" cy="822900"/>
          </a:xfrm>
          <a:prstGeom prst="rect">
            <a:avLst/>
          </a:prstGeom>
          <a:gradFill>
            <a:gsLst>
              <a:gs pos="0">
                <a:srgbClr val="66C7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71425" lIns="64007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Benchmarking the Security Spend Equation</a:t>
            </a:r>
            <a:endParaRPr b="1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457225" y="1799650"/>
            <a:ext cx="13619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FF"/>
                </a:solidFill>
              </a:rPr>
              <a:t>    </a:t>
            </a:r>
            <a:endParaRPr sz="27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aphicFrame>
        <p:nvGraphicFramePr>
          <p:cNvPr id="183" name="Google Shape;183;p30"/>
          <p:cNvGraphicFramePr/>
          <p:nvPr/>
        </p:nvGraphicFramePr>
        <p:xfrm>
          <a:off x="715725" y="318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{D09130D8-C9DC-412E-BC8B-5332F82AA08C}</a:tableStyleId>
              </a:tblPr>
              <a:tblGrid>
                <a:gridCol w="3764875"/>
                <a:gridCol w="3080900"/>
                <a:gridCol w="1200000"/>
              </a:tblGrid>
              <a:tr h="79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$ 500,000.00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$ 100,000,000.00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0.005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$ 12,500,000.00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$ 2,500,000,000.00*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0.005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4" name="Google Shape;184;p30"/>
          <p:cNvSpPr txBox="1"/>
          <p:nvPr/>
        </p:nvSpPr>
        <p:spPr>
          <a:xfrm>
            <a:off x="4900050" y="6430775"/>
            <a:ext cx="848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https://www.medtronic.com/us-en/our-company/key-facts.html</a:t>
            </a:r>
            <a:r>
              <a:rPr lang="en-US"/>
              <a:t> </a:t>
            </a:r>
            <a:endParaRPr/>
          </a:p>
        </p:txBody>
      </p:sp>
      <p:sp>
        <p:nvSpPr>
          <p:cNvPr id="185" name="Google Shape;185;p30"/>
          <p:cNvSpPr txBox="1"/>
          <p:nvPr/>
        </p:nvSpPr>
        <p:spPr>
          <a:xfrm>
            <a:off x="639525" y="5026500"/>
            <a:ext cx="93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Assumptions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: security spend is a cost center, organization’s security efficiency or core competency is sub-optimal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868125" y="1353150"/>
            <a:ext cx="11694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Total Security Spend</a:t>
            </a:r>
            <a:r>
              <a:rPr lang="en-US" sz="2700">
                <a:solidFill>
                  <a:schemeClr val="hlink"/>
                </a:solidFill>
              </a:rPr>
              <a:t> = 1 / Total Security Debt</a:t>
            </a:r>
            <a:r>
              <a:rPr lang="en-US" sz="2700">
                <a:solidFill>
                  <a:schemeClr val="dk1"/>
                </a:solidFill>
              </a:rPr>
              <a:t> 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hlink"/>
                </a:solidFill>
              </a:rPr>
              <a:t>Total Security Debt   ～  P(</a:t>
            </a:r>
            <a:r>
              <a:rPr lang="en-US" sz="2700">
                <a:solidFill>
                  <a:srgbClr val="FF0000"/>
                </a:solidFill>
              </a:rPr>
              <a:t>$Market Delay</a:t>
            </a:r>
            <a:r>
              <a:rPr lang="en-US" sz="2700">
                <a:solidFill>
                  <a:schemeClr val="hlink"/>
                </a:solidFill>
              </a:rPr>
              <a:t>) + P(</a:t>
            </a:r>
            <a:r>
              <a:rPr lang="en-US" sz="2700">
                <a:solidFill>
                  <a:srgbClr val="ED220D"/>
                </a:solidFill>
              </a:rPr>
              <a:t>$Liability</a:t>
            </a:r>
            <a:r>
              <a:rPr lang="en-US" sz="2700">
                <a:solidFill>
                  <a:schemeClr val="hlink"/>
                </a:solidFill>
              </a:rPr>
              <a:t>)</a:t>
            </a:r>
            <a:endParaRPr sz="27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hlink"/>
                </a:solidFill>
              </a:rPr>
              <a:t>Total Security Spend   =  </a:t>
            </a:r>
            <a:r>
              <a:rPr lang="en-US" sz="2700">
                <a:solidFill>
                  <a:srgbClr val="38761D"/>
                </a:solidFill>
              </a:rPr>
              <a:t>Total R+D Spend</a:t>
            </a:r>
            <a:r>
              <a:rPr lang="en-US" sz="2700">
                <a:solidFill>
                  <a:schemeClr val="dk1"/>
                </a:solidFill>
              </a:rPr>
              <a:t> * </a:t>
            </a:r>
            <a:r>
              <a:rPr lang="en-US" sz="2700">
                <a:solidFill>
                  <a:srgbClr val="9900FF"/>
                </a:solidFill>
              </a:rPr>
              <a:t>0.5%</a:t>
            </a:r>
            <a:endParaRPr sz="27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11694963" y="6430776"/>
            <a:ext cx="2901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-3666" y="4207"/>
            <a:ext cx="12195600" cy="822900"/>
          </a:xfrm>
          <a:prstGeom prst="rect">
            <a:avLst/>
          </a:prstGeom>
          <a:gradFill>
            <a:gsLst>
              <a:gs pos="0">
                <a:srgbClr val="66C7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71425" lIns="64007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Cost of Security Debt </a:t>
            </a:r>
            <a:endParaRPr b="1" i="0" sz="2800" u="none" cap="none" strike="noStrik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103575" y="1255050"/>
            <a:ext cx="125142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FF"/>
                </a:solidFill>
              </a:rPr>
              <a:t>Total Security Debt</a:t>
            </a:r>
            <a:r>
              <a:rPr lang="en-US" sz="2700"/>
              <a:t> =  Incident Cost  *  </a:t>
            </a:r>
            <a:r>
              <a:rPr lang="en-US" sz="2700">
                <a:solidFill>
                  <a:srgbClr val="38761D"/>
                </a:solidFill>
              </a:rPr>
              <a:t>Latent Flaws </a:t>
            </a:r>
            <a:r>
              <a:rPr lang="en-US" sz="2700"/>
              <a:t>* </a:t>
            </a:r>
            <a:r>
              <a:rPr lang="en-US" sz="2700">
                <a:solidFill>
                  <a:srgbClr val="FF0000"/>
                </a:solidFill>
              </a:rPr>
              <a:t>Discovery probability</a:t>
            </a:r>
            <a:endParaRPr sz="27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aphicFrame>
        <p:nvGraphicFramePr>
          <p:cNvPr id="195" name="Google Shape;195;p31"/>
          <p:cNvGraphicFramePr/>
          <p:nvPr/>
        </p:nvGraphicFramePr>
        <p:xfrm>
          <a:off x="609100" y="221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{D09130D8-C9DC-412E-BC8B-5332F82AA08C}</a:tableStyleId>
              </a:tblPr>
              <a:tblGrid>
                <a:gridCol w="2800050"/>
                <a:gridCol w="2403200"/>
                <a:gridCol w="2403200"/>
                <a:gridCol w="3152800"/>
              </a:tblGrid>
              <a:tr h="79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$ 12,000,000.00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$ 1,000,000.00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12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$ 100,000,000.00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$ 20,000,000.00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5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1</a:t>
                      </a:r>
                      <a:endParaRPr sz="2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12" type="sldNum"/>
          </p:nvPr>
        </p:nvSpPr>
        <p:spPr>
          <a:xfrm>
            <a:off x="11694963" y="6430776"/>
            <a:ext cx="290100" cy="287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32"/>
          <p:cNvSpPr/>
          <p:nvPr/>
        </p:nvSpPr>
        <p:spPr>
          <a:xfrm>
            <a:off x="-3666" y="4207"/>
            <a:ext cx="12195600" cy="822900"/>
          </a:xfrm>
          <a:prstGeom prst="rect">
            <a:avLst/>
          </a:prstGeom>
          <a:gradFill>
            <a:gsLst>
              <a:gs pos="0">
                <a:srgbClr val="66C7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71425" lIns="64007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Spend needs to cover many Security Domains</a:t>
            </a:r>
            <a:endParaRPr b="1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1" y="827100"/>
            <a:ext cx="10807883" cy="595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9077100" y="6430775"/>
            <a:ext cx="24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Credit - Henry Jiang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5125" y="827100"/>
            <a:ext cx="5969850" cy="59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/>
        </p:nvSpPr>
        <p:spPr>
          <a:xfrm>
            <a:off x="166250" y="5102175"/>
            <a:ext cx="8881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The Seven Properties of Highly Secure (IoT) Devices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https://www.microsoft.com/en-us/research/wp-content/uploads/2017/03/SevenPropertiesofHighlySecureDevices.pdf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-3666" y="4207"/>
            <a:ext cx="12195600" cy="822900"/>
          </a:xfrm>
          <a:prstGeom prst="rect">
            <a:avLst/>
          </a:prstGeom>
          <a:gradFill>
            <a:gsLst>
              <a:gs pos="0">
                <a:srgbClr val="66C7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71425" lIns="64007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Spend needs to cover Technology</a:t>
            </a:r>
            <a:endParaRPr b="1" i="0" sz="2800" u="none" cap="none" strike="noStrik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8225" y="1253739"/>
            <a:ext cx="5062784" cy="2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7513150" y="2451550"/>
            <a:ext cx="2187300" cy="82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C7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11694963" y="6430776"/>
            <a:ext cx="2901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-3666" y="4207"/>
            <a:ext cx="12195600" cy="822900"/>
          </a:xfrm>
          <a:prstGeom prst="rect">
            <a:avLst/>
          </a:prstGeom>
          <a:gradFill>
            <a:gsLst>
              <a:gs pos="0">
                <a:srgbClr val="66C7F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71425" lIns="64007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endParaRPr b="1" i="0" sz="2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mdmicon.png" id="221" name="Google Shape;22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52" y="76203"/>
            <a:ext cx="745783" cy="7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90725" y="-65950"/>
            <a:ext cx="12362125" cy="69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/>
        </p:nvSpPr>
        <p:spPr>
          <a:xfrm>
            <a:off x="-70750" y="6542400"/>
            <a:ext cx="3000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9E9E9E"/>
                </a:solidFill>
                <a:highlight>
                  <a:srgbClr val="FFFFFF"/>
                </a:highlight>
              </a:rPr>
              <a:t>© PhonlamaiPhoto | istockphoto.com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