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5" r:id="rId5"/>
    <p:sldId id="266" r:id="rId6"/>
    <p:sldId id="268" r:id="rId7"/>
    <p:sldId id="263" r:id="rId8"/>
    <p:sldId id="264" r:id="rId9"/>
    <p:sldId id="261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94718"/>
  </p:normalViewPr>
  <p:slideViewPr>
    <p:cSldViewPr snapToGrid="0" snapToObjects="1">
      <p:cViewPr varScale="1">
        <p:scale>
          <a:sx n="70" d="100"/>
          <a:sy n="70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A8B0ED1-768B-0C47-8169-E96E9DCEF8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7F1A172-18CD-BE4D-BD81-AEACD188C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4A5C318-3091-6A43-8B9D-07DB1CFF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F0FC366-2E97-594D-ABB6-77A31833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598242A-B6D5-CE46-9354-6607AEB60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‹N°›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055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23B12BC-05F4-2743-865B-A567C30AD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DE5064-9233-E945-BC86-54A956BD3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187379F0-76E8-394A-A7ED-7FA3A2854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9222A6B-83D9-AC4E-A42A-A53C690BE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79F21101-8F6B-4A42-AF7E-9B3AA5056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‹N°›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86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7A2BF40B-B617-744F-A388-2A08555BB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2E98FCCC-680F-894C-96DB-2FA3A0D0C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119397A-43C4-6C4C-9C87-4FD3D72BB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EB716AD-B236-BC40-BF4D-E35EFD65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89F753A-F82A-764A-AB8E-989B9CCE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‹N°›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08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C9A25E2-BA5E-3843-B28B-5F67E27EB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B388914-D38D-1A4F-BDA1-4F15F66FA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9097349-F444-D343-A15D-6C3679F2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62F0645-1916-2941-A4EF-78E4C9771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7207AE25-3BB5-184C-9772-CBB81940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‹N°›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346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057110C-2C33-3B4D-B23F-6F61ADB4C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4ED5981E-38AD-5B49-A167-D8B23D10F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8D5648-F297-4546-A5E1-0E3DFEFC5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20E0910-21CD-BE41-B51E-CB6241DC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66E9CED-7ACB-524E-8F02-BA31F1661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‹N°›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0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2870347-1AD8-A14B-9028-3E1619BE6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99F9A90-C2C1-334B-82A3-5BCFBB825F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AE3B5CE7-ABBC-CE4B-8E81-2ED799808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C2B4A0C-1D3D-9A4B-BCB0-C67DB268E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B30B375-C8EA-E342-AAD5-E940A8F70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9E715118-9732-C246-BEA5-E3FDAF717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‹N°›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292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045DE75-C0FB-5540-9C80-5F32A473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4222D90-E245-964A-BAFF-89808BBB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7F371311-608F-A04C-882E-6D5186B7D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F3CDB719-9889-904B-A01E-62C0C82ECE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AF4A7251-DBF5-7B40-8D0F-CE8223100A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3699418D-A2B5-CC4F-B23F-26E077B62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7B822598-5EFB-CC41-86D6-304FF9DEB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1D47ADA2-D615-3148-A23C-CC71FC525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‹N°›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04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5A26CFB-4CCB-7844-8C5A-F8BE7EDA4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90657ABA-1D69-DE44-A76D-E763710A3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27CAA2F0-8A6D-604A-93E9-701BFAD15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43687990-F555-5942-BBDF-064E8D9EE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‹N°›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681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CCF33EA3-DD5A-D449-99A3-EF693C160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8F21913-B779-D24C-B074-DC2054904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16CB19C8-5ED1-0A49-8D88-4CFEBC36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‹N°›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854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FE1BD53-EAB7-1E4B-A286-D106753AC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DDAE8FB-BE39-6C4C-B873-C92BD02C8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F235DA41-1006-144E-A4C4-21C4C4783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BA07975B-558A-ED49-9C35-27406C103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C910C23C-8931-8E47-B9FD-28BB82E70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B7A3C1F6-37B5-E048-9C14-8B11A24E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‹N°›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738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9306654-0943-0945-A3DC-4ACEF0F00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D01B6BE1-B19A-C148-BB49-BB355C751D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57A05E66-9F51-2848-BC76-1F8916962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FBD15DF3-C1EA-634A-B0AE-50DB578F1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D97F-1855-7940-BD30-9CA7CE069233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65F86AC9-2786-654D-99A7-27ED6F3DD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8AD1F359-7560-7643-ADA2-6A73F6EA7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9380A-8E3A-AA4F-99CA-B9F889DA3BB4}" type="slidenum">
              <a:rPr lang="es-MX" smtClean="0"/>
              <a:t>‹N°›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28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391E4233-B371-4D42-AF5D-91F49D956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C978B424-05A9-D748-BF84-37490AF03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2900299C-4C31-5348-A4E0-798C34A60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2D97F-1855-7940-BD30-9CA7CE069233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CB3F8D8-6848-BB43-891B-F22F265DA1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E17FABD-0405-C04A-B8B2-F62CD8E38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9380A-8E3A-AA4F-99CA-B9F889DA3BB4}" type="slidenum">
              <a:rPr lang="es-MX" smtClean="0"/>
              <a:t>‹N°›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375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A8C3199-293F-834B-85A8-F48E3D90A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266" y="3007487"/>
            <a:ext cx="11375215" cy="1468436"/>
          </a:xfrm>
        </p:spPr>
        <p:txBody>
          <a:bodyPr anchor="t">
            <a:normAutofit fontScale="90000"/>
          </a:bodyPr>
          <a:lstStyle/>
          <a:p>
            <a:r>
              <a:rPr lang="fr-FR" sz="4900" b="1" dirty="0" err="1"/>
              <a:t>Improving</a:t>
            </a:r>
            <a:r>
              <a:rPr lang="fr-FR" sz="4900" b="1" dirty="0"/>
              <a:t> the </a:t>
            </a:r>
            <a:r>
              <a:rPr lang="fr-FR" sz="4900" b="1" dirty="0" err="1"/>
              <a:t>quality</a:t>
            </a:r>
            <a:r>
              <a:rPr lang="fr-FR" sz="4900" b="1" dirty="0"/>
              <a:t> of </a:t>
            </a:r>
            <a:r>
              <a:rPr lang="fr-FR" sz="4900" b="1" dirty="0" err="1"/>
              <a:t>biomedical</a:t>
            </a:r>
            <a:r>
              <a:rPr lang="fr-FR" sz="4900" b="1" dirty="0"/>
              <a:t> </a:t>
            </a:r>
            <a:r>
              <a:rPr lang="fr-FR" sz="4900" b="1" dirty="0" err="1"/>
              <a:t>equipment</a:t>
            </a:r>
            <a:r>
              <a:rPr lang="fr-FR" sz="4900" b="1" dirty="0"/>
              <a:t> and maintenance for the </a:t>
            </a:r>
            <a:r>
              <a:rPr lang="fr-FR" sz="4900" b="1" dirty="0" err="1"/>
              <a:t>quality</a:t>
            </a:r>
            <a:r>
              <a:rPr lang="fr-FR" sz="4900" b="1" dirty="0"/>
              <a:t> and </a:t>
            </a:r>
            <a:r>
              <a:rPr lang="fr-FR" sz="4900" b="1" dirty="0" err="1"/>
              <a:t>safety</a:t>
            </a:r>
            <a:r>
              <a:rPr lang="fr-FR" sz="4900" b="1" dirty="0"/>
              <a:t> of care</a:t>
            </a:r>
            <a:r>
              <a:rPr lang="fr-FR" sz="5400" b="1" dirty="0"/>
              <a:t/>
            </a:r>
            <a:br>
              <a:rPr lang="fr-FR" sz="5400" b="1" dirty="0"/>
            </a:br>
            <a:endParaRPr lang="es-MX" sz="5400" b="1" dirty="0">
              <a:solidFill>
                <a:srgbClr val="00206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31DB3D8-FADF-BC44-99E1-CF6CF3286A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0267" y="4479650"/>
            <a:ext cx="10115438" cy="1587215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sz="2800" b="1" dirty="0"/>
              <a:t>OUSSEY Sadikou</a:t>
            </a:r>
          </a:p>
          <a:p>
            <a:pPr algn="l">
              <a:lnSpc>
                <a:spcPct val="120000"/>
              </a:lnSpc>
            </a:pPr>
            <a:r>
              <a:rPr lang="en-US" b="1" dirty="0" smtClean="0">
                <a:solidFill>
                  <a:srgbClr val="0D699C"/>
                </a:solidFill>
                <a:ea typeface="Calibri"/>
                <a:cs typeface="Calibri"/>
              </a:rPr>
              <a:t>Head </a:t>
            </a:r>
            <a:r>
              <a:rPr lang="en-US" b="1" dirty="0">
                <a:solidFill>
                  <a:srgbClr val="0D699C"/>
                </a:solidFill>
                <a:ea typeface="Calibri"/>
                <a:cs typeface="Calibri"/>
              </a:rPr>
              <a:t>of </a:t>
            </a:r>
            <a:r>
              <a:rPr lang="en-US" b="1" dirty="0" smtClean="0">
                <a:solidFill>
                  <a:srgbClr val="0D699C"/>
                </a:solidFill>
                <a:ea typeface="Calibri"/>
                <a:cs typeface="Calibri"/>
              </a:rPr>
              <a:t>Technical </a:t>
            </a:r>
            <a:r>
              <a:rPr lang="en-US" b="1" dirty="0">
                <a:solidFill>
                  <a:srgbClr val="0D699C"/>
                </a:solidFill>
                <a:ea typeface="Calibri"/>
                <a:cs typeface="Calibri"/>
              </a:rPr>
              <a:t>and </a:t>
            </a:r>
            <a:r>
              <a:rPr lang="en-US" b="1" dirty="0" smtClean="0">
                <a:solidFill>
                  <a:srgbClr val="0D699C"/>
                </a:solidFill>
                <a:ea typeface="Calibri"/>
                <a:cs typeface="Calibri"/>
              </a:rPr>
              <a:t>Biomedical </a:t>
            </a:r>
            <a:r>
              <a:rPr lang="en-US" b="1" dirty="0">
                <a:solidFill>
                  <a:srgbClr val="0D699C"/>
                </a:solidFill>
                <a:ea typeface="Calibri"/>
                <a:cs typeface="Calibri"/>
              </a:rPr>
              <a:t>S</a:t>
            </a:r>
            <a:r>
              <a:rPr lang="en-US" b="1" dirty="0" smtClean="0">
                <a:solidFill>
                  <a:srgbClr val="0D699C"/>
                </a:solidFill>
                <a:ea typeface="Calibri"/>
                <a:cs typeface="Calibri"/>
              </a:rPr>
              <a:t>ervice at Campus University Hospital, </a:t>
            </a:r>
            <a:r>
              <a:rPr lang="fr-FR" b="1" dirty="0" smtClean="0">
                <a:solidFill>
                  <a:srgbClr val="0D699C"/>
                </a:solidFill>
                <a:ea typeface="Calibri"/>
                <a:cs typeface="Calibri"/>
              </a:rPr>
              <a:t>MSHPAUS/CHUC</a:t>
            </a:r>
            <a:endParaRPr lang="en-US" b="1" dirty="0"/>
          </a:p>
          <a:p>
            <a:endParaRPr lang="es-MX" dirty="0">
              <a:solidFill>
                <a:srgbClr val="0070C0"/>
              </a:solidFill>
              <a:latin typeface="Poppins Light" pitchFamily="2" charset="77"/>
              <a:cs typeface="Poppi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579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A4AAC06-1394-8343-89B4-D59498E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20" y="978276"/>
            <a:ext cx="10117667" cy="914400"/>
          </a:xfrm>
        </p:spPr>
        <p:txBody>
          <a:bodyPr anchor="t">
            <a:normAutofit/>
          </a:bodyPr>
          <a:lstStyle/>
          <a:p>
            <a:r>
              <a:rPr lang="es-MX" sz="3600" b="1" dirty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The Team / Workgroup</a:t>
            </a:r>
            <a:endParaRPr lang="es-MX" sz="3600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6A5AB52-EC55-E84E-BA46-6EECB36B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41" y="1892676"/>
            <a:ext cx="10702380" cy="425874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sz="2400" dirty="0" smtClean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inventories described in the </a:t>
            </a:r>
            <a:r>
              <a:rPr lang="en-US" sz="2400" dirty="0" smtClean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abstract are </a:t>
            </a:r>
            <a:r>
              <a:rPr lang="en-US" sz="2400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conducted by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en-US" sz="2400" b="1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OUSSEY Sadikou</a:t>
            </a:r>
            <a:r>
              <a:rPr lang="en-US" sz="2400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dirty="0" smtClean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Head of Technical and Biomedical Service at CHU Campus</a:t>
            </a:r>
            <a:endParaRPr lang="en-US" sz="2400" b="1" dirty="0">
              <a:solidFill>
                <a:srgbClr val="20212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en-US" sz="2400" b="1" dirty="0">
              <a:solidFill>
                <a:srgbClr val="20212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Individuals that will conduct this Abstract study are: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en-US" sz="2400" b="1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MOUSSA </a:t>
            </a:r>
            <a:r>
              <a:rPr lang="en-US" sz="2400" b="1" dirty="0" err="1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Mikaïla</a:t>
            </a:r>
            <a:r>
              <a:rPr lang="en-US" sz="2400" b="1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Bamba</a:t>
            </a:r>
            <a:r>
              <a:rPr lang="en-US" sz="2400" b="1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en-US" sz="2400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 of </a:t>
            </a:r>
            <a:r>
              <a:rPr lang="en-US" sz="2400" dirty="0" smtClean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Health Infrastructure</a:t>
            </a:r>
            <a:r>
              <a:rPr lang="en-US" sz="2400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smtClean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Equipment </a:t>
            </a:r>
            <a:r>
              <a:rPr lang="en-US" sz="2400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400" dirty="0" smtClean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Maintenance</a:t>
            </a:r>
            <a:endParaRPr lang="en-US" sz="2400" dirty="0">
              <a:solidFill>
                <a:srgbClr val="20212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en-US" sz="2400" b="1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OUSSEY Sadikou, </a:t>
            </a:r>
            <a:r>
              <a:rPr lang="en-US" sz="2400" dirty="0" smtClean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Head </a:t>
            </a:r>
            <a:r>
              <a:rPr lang="en-US" sz="2400" dirty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Technical and Biomedical Service at </a:t>
            </a:r>
            <a:r>
              <a:rPr lang="en-US" sz="2400" dirty="0" smtClean="0">
                <a:solidFill>
                  <a:srgbClr val="20212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Campus University Hospital</a:t>
            </a:r>
            <a:endParaRPr lang="en-US" sz="2400" dirty="0">
              <a:solidFill>
                <a:srgbClr val="20212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MX" sz="2400" dirty="0">
              <a:solidFill>
                <a:schemeClr val="bg2">
                  <a:lumMod val="25000"/>
                </a:schemeClr>
              </a:solidFill>
              <a:latin typeface="Poppins Light" pitchFamily="2" charset="77"/>
              <a:cs typeface="Poppins Light" pitchFamily="2" charset="77"/>
            </a:endParaRPr>
          </a:p>
          <a:p>
            <a:pPr marL="0" indent="0" algn="just">
              <a:buNone/>
            </a:pPr>
            <a:endParaRPr lang="es-MX" sz="3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A4AAC06-1394-8343-89B4-D59498E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20" y="978276"/>
            <a:ext cx="10117667" cy="914400"/>
          </a:xfrm>
        </p:spPr>
        <p:txBody>
          <a:bodyPr anchor="t">
            <a:normAutofit/>
          </a:bodyPr>
          <a:lstStyle/>
          <a:p>
            <a:r>
              <a:rPr lang="es-MX" sz="3600" b="1" dirty="0" err="1" smtClean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Description</a:t>
            </a:r>
            <a:r>
              <a:rPr lang="es-MX" sz="3600" b="1" dirty="0" smtClean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 1/4</a:t>
            </a:r>
            <a:endParaRPr lang="es-MX" sz="3600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6A5AB52-EC55-E84E-BA46-6EECB36B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41" y="1676400"/>
            <a:ext cx="10702380" cy="48006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buNone/>
            </a:pPr>
            <a:r>
              <a:rPr lang="fr-FR" sz="2000" dirty="0" err="1"/>
              <a:t>Biomedical</a:t>
            </a:r>
            <a:r>
              <a:rPr lang="fr-FR" sz="2000" dirty="0"/>
              <a:t> </a:t>
            </a:r>
            <a:r>
              <a:rPr lang="fr-FR" sz="2000" dirty="0" err="1"/>
              <a:t>equipment</a:t>
            </a:r>
            <a:r>
              <a:rPr lang="fr-FR" sz="2000" dirty="0"/>
              <a:t>, the main support for the </a:t>
            </a:r>
            <a:r>
              <a:rPr lang="fr-FR" sz="2000" dirty="0" err="1"/>
              <a:t>quality</a:t>
            </a:r>
            <a:r>
              <a:rPr lang="fr-FR" sz="2000" dirty="0"/>
              <a:t> and </a:t>
            </a:r>
            <a:r>
              <a:rPr lang="fr-FR" sz="2000" dirty="0" err="1"/>
              <a:t>safety</a:t>
            </a:r>
            <a:r>
              <a:rPr lang="fr-FR" sz="2000" dirty="0"/>
              <a:t> of care, </a:t>
            </a:r>
            <a:r>
              <a:rPr lang="fr-FR" sz="2000" dirty="0" err="1"/>
              <a:t>is</a:t>
            </a:r>
            <a:r>
              <a:rPr lang="fr-FR" sz="2000" dirty="0"/>
              <a:t> the </a:t>
            </a:r>
            <a:r>
              <a:rPr lang="fr-FR" sz="2000" dirty="0" err="1"/>
              <a:t>subject</a:t>
            </a:r>
            <a:r>
              <a:rPr lang="fr-FR" sz="2000" dirty="0"/>
              <a:t> of </a:t>
            </a:r>
            <a:r>
              <a:rPr lang="fr-FR" sz="2000" dirty="0" err="1"/>
              <a:t>special</a:t>
            </a:r>
            <a:r>
              <a:rPr lang="fr-FR" sz="2000" dirty="0"/>
              <a:t> attention in all </a:t>
            </a:r>
            <a:r>
              <a:rPr lang="fr-FR" sz="2000" dirty="0" err="1"/>
              <a:t>health</a:t>
            </a:r>
            <a:r>
              <a:rPr lang="fr-FR" sz="2000" dirty="0"/>
              <a:t> </a:t>
            </a:r>
            <a:r>
              <a:rPr lang="fr-FR" sz="2000" dirty="0" err="1"/>
              <a:t>facilities</a:t>
            </a:r>
            <a:r>
              <a:rPr lang="fr-FR" sz="2000" dirty="0"/>
              <a:t>. In </a:t>
            </a:r>
            <a:r>
              <a:rPr lang="fr-FR" sz="2000" dirty="0" err="1"/>
              <a:t>sub-Saharan</a:t>
            </a:r>
            <a:r>
              <a:rPr lang="fr-FR" sz="2000" dirty="0"/>
              <a:t> </a:t>
            </a:r>
            <a:r>
              <a:rPr lang="fr-FR" sz="2000" dirty="0" err="1"/>
              <a:t>Africa</a:t>
            </a:r>
            <a:r>
              <a:rPr lang="fr-FR" sz="2000" dirty="0"/>
              <a:t> in </a:t>
            </a:r>
            <a:r>
              <a:rPr lang="fr-FR" sz="2000" dirty="0" err="1"/>
              <a:t>general</a:t>
            </a:r>
            <a:r>
              <a:rPr lang="fr-FR" sz="2000" dirty="0"/>
              <a:t> and Togo in </a:t>
            </a:r>
            <a:r>
              <a:rPr lang="fr-FR" sz="2000" dirty="0" err="1"/>
              <a:t>particular</a:t>
            </a:r>
            <a:r>
              <a:rPr lang="fr-FR" sz="2000" dirty="0"/>
              <a:t>, </a:t>
            </a:r>
            <a:r>
              <a:rPr lang="fr-FR" sz="2000" dirty="0" err="1"/>
              <a:t>deficiencies</a:t>
            </a:r>
            <a:r>
              <a:rPr lang="fr-FR" sz="2000" dirty="0"/>
              <a:t> are </a:t>
            </a:r>
            <a:r>
              <a:rPr lang="fr-FR" sz="2000" dirty="0" err="1"/>
              <a:t>noted</a:t>
            </a:r>
            <a:r>
              <a:rPr lang="fr-FR" sz="2000" dirty="0"/>
              <a:t> in the </a:t>
            </a:r>
            <a:r>
              <a:rPr lang="fr-FR" sz="2000" dirty="0" err="1"/>
              <a:t>quality</a:t>
            </a:r>
            <a:r>
              <a:rPr lang="fr-FR" sz="2000" dirty="0"/>
              <a:t> of </a:t>
            </a:r>
            <a:r>
              <a:rPr lang="fr-FR" sz="2000" dirty="0" err="1"/>
              <a:t>biomedical</a:t>
            </a:r>
            <a:r>
              <a:rPr lang="fr-FR" sz="2000" dirty="0"/>
              <a:t> </a:t>
            </a:r>
            <a:r>
              <a:rPr lang="fr-FR" sz="2000" dirty="0" err="1"/>
              <a:t>equipment</a:t>
            </a:r>
            <a:r>
              <a:rPr lang="fr-FR" sz="2000" dirty="0"/>
              <a:t> </a:t>
            </a:r>
            <a:r>
              <a:rPr lang="fr-FR" sz="2000" dirty="0" err="1"/>
              <a:t>being</a:t>
            </a:r>
            <a:r>
              <a:rPr lang="fr-FR" sz="2000" dirty="0"/>
              <a:t> </a:t>
            </a:r>
            <a:r>
              <a:rPr lang="fr-FR" sz="2000" dirty="0" err="1"/>
              <a:t>used</a:t>
            </a:r>
            <a:r>
              <a:rPr lang="fr-FR" sz="2000" dirty="0"/>
              <a:t> in </a:t>
            </a:r>
            <a:r>
              <a:rPr lang="fr-FR" sz="2000" dirty="0" err="1"/>
              <a:t>hospitals</a:t>
            </a:r>
            <a:r>
              <a:rPr lang="fr-FR" sz="2000" dirty="0"/>
              <a:t> . This </a:t>
            </a:r>
            <a:r>
              <a:rPr lang="fr-FR" sz="2000" dirty="0" err="1"/>
              <a:t>usually</a:t>
            </a:r>
            <a:r>
              <a:rPr lang="fr-FR" sz="2000" dirty="0"/>
              <a:t> has a </a:t>
            </a:r>
            <a:r>
              <a:rPr lang="fr-FR" sz="2000" dirty="0" err="1"/>
              <a:t>bad</a:t>
            </a:r>
            <a:r>
              <a:rPr lang="fr-FR" sz="2000" dirty="0"/>
              <a:t> </a:t>
            </a:r>
            <a:r>
              <a:rPr lang="fr-FR" sz="2000" dirty="0" err="1"/>
              <a:t>repercussion</a:t>
            </a:r>
            <a:r>
              <a:rPr lang="fr-FR" sz="2000" dirty="0"/>
              <a:t> on the </a:t>
            </a:r>
            <a:r>
              <a:rPr lang="fr-FR" sz="2000" dirty="0" err="1"/>
              <a:t>quality</a:t>
            </a:r>
            <a:r>
              <a:rPr lang="fr-FR" sz="2000" dirty="0"/>
              <a:t> and </a:t>
            </a:r>
            <a:r>
              <a:rPr lang="fr-FR" sz="2000" dirty="0" err="1"/>
              <a:t>safety</a:t>
            </a:r>
            <a:r>
              <a:rPr lang="fr-FR" sz="2000" dirty="0"/>
              <a:t> of care. The </a:t>
            </a:r>
            <a:r>
              <a:rPr lang="fr-FR" sz="2000" dirty="0" err="1"/>
              <a:t>findings</a:t>
            </a:r>
            <a:r>
              <a:rPr lang="fr-FR" sz="2000" dirty="0"/>
              <a:t> on the </a:t>
            </a:r>
            <a:r>
              <a:rPr lang="fr-FR" sz="2000" dirty="0" err="1"/>
              <a:t>inadequacies</a:t>
            </a:r>
            <a:r>
              <a:rPr lang="fr-FR" sz="2000" dirty="0"/>
              <a:t> in the </a:t>
            </a:r>
            <a:r>
              <a:rPr lang="fr-FR" sz="2000" dirty="0" err="1"/>
              <a:t>quality</a:t>
            </a:r>
            <a:r>
              <a:rPr lang="fr-FR" sz="2000" dirty="0"/>
              <a:t> of </a:t>
            </a:r>
            <a:r>
              <a:rPr lang="fr-FR" sz="2000" dirty="0" err="1"/>
              <a:t>biomedical</a:t>
            </a:r>
            <a:r>
              <a:rPr lang="fr-FR" sz="2000" dirty="0"/>
              <a:t> </a:t>
            </a:r>
            <a:r>
              <a:rPr lang="fr-FR" sz="2000" dirty="0" err="1"/>
              <a:t>equipment</a:t>
            </a:r>
            <a:r>
              <a:rPr lang="fr-FR" sz="2000" dirty="0"/>
              <a:t> and maintenance are </a:t>
            </a:r>
            <a:r>
              <a:rPr lang="fr-FR" sz="2000" dirty="0" err="1"/>
              <a:t>based</a:t>
            </a:r>
            <a:r>
              <a:rPr lang="fr-FR" sz="2000" dirty="0"/>
              <a:t> on </a:t>
            </a:r>
            <a:r>
              <a:rPr lang="fr-FR" sz="2000" dirty="0" err="1"/>
              <a:t>two</a:t>
            </a:r>
            <a:r>
              <a:rPr lang="fr-FR" sz="2000" dirty="0"/>
              <a:t> </a:t>
            </a:r>
            <a:r>
              <a:rPr lang="fr-FR" sz="2000" dirty="0" err="1"/>
              <a:t>reviews</a:t>
            </a:r>
            <a:r>
              <a:rPr lang="fr-FR" sz="2000" dirty="0"/>
              <a:t>, the </a:t>
            </a:r>
            <a:r>
              <a:rPr lang="fr-FR" sz="2000" dirty="0" err="1"/>
              <a:t>results</a:t>
            </a:r>
            <a:r>
              <a:rPr lang="fr-FR" sz="2000" dirty="0"/>
              <a:t> of </a:t>
            </a:r>
            <a:r>
              <a:rPr lang="fr-FR" sz="2000" dirty="0" err="1"/>
              <a:t>which</a:t>
            </a:r>
            <a:r>
              <a:rPr lang="fr-FR" sz="2000" dirty="0"/>
              <a:t> are </a:t>
            </a:r>
            <a:r>
              <a:rPr lang="fr-FR" sz="2000" dirty="0" err="1"/>
              <a:t>presented</a:t>
            </a:r>
            <a:r>
              <a:rPr lang="fr-FR" sz="2000" dirty="0"/>
              <a:t> </a:t>
            </a:r>
            <a:r>
              <a:rPr lang="fr-FR" sz="2000" dirty="0" err="1"/>
              <a:t>below</a:t>
            </a:r>
            <a:r>
              <a:rPr lang="fr-FR" sz="2000" dirty="0"/>
              <a:t>. 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fr-FR" sz="2000" dirty="0" smtClean="0"/>
              <a:t>The </a:t>
            </a:r>
            <a:r>
              <a:rPr lang="fr-FR" sz="2000" dirty="0"/>
              <a:t>first </a:t>
            </a:r>
            <a:r>
              <a:rPr lang="fr-FR" sz="2000" dirty="0" err="1"/>
              <a:t>inventory</a:t>
            </a:r>
            <a:r>
              <a:rPr lang="fr-FR" sz="2000" dirty="0"/>
              <a:t> </a:t>
            </a:r>
            <a:r>
              <a:rPr lang="fr-FR" sz="2000" dirty="0" err="1"/>
              <a:t>concerned</a:t>
            </a:r>
            <a:r>
              <a:rPr lang="fr-FR" sz="2000" dirty="0"/>
              <a:t> </a:t>
            </a:r>
            <a:r>
              <a:rPr lang="fr-FR" sz="2000" dirty="0" err="1"/>
              <a:t>laboratory</a:t>
            </a:r>
            <a:r>
              <a:rPr lang="fr-FR" sz="2000" dirty="0"/>
              <a:t> </a:t>
            </a:r>
            <a:r>
              <a:rPr lang="fr-FR" sz="2000" dirty="0" err="1"/>
              <a:t>equipments</a:t>
            </a:r>
            <a:r>
              <a:rPr lang="fr-FR" sz="2000" dirty="0"/>
              <a:t> in 2016-2017 </a:t>
            </a:r>
            <a:r>
              <a:rPr lang="fr-FR" sz="2000" dirty="0" err="1"/>
              <a:t>through</a:t>
            </a:r>
            <a:r>
              <a:rPr lang="fr-FR" sz="2000" dirty="0"/>
              <a:t> the </a:t>
            </a:r>
            <a:r>
              <a:rPr lang="fr-FR" sz="2000" dirty="0" err="1"/>
              <a:t>project</a:t>
            </a:r>
            <a:r>
              <a:rPr lang="fr-FR" sz="2000" dirty="0"/>
              <a:t> RESAOLAB + Togo. This </a:t>
            </a:r>
            <a:r>
              <a:rPr lang="fr-FR" sz="2000" dirty="0" err="1"/>
              <a:t>inventory</a:t>
            </a:r>
            <a:r>
              <a:rPr lang="fr-FR" sz="2000" dirty="0"/>
              <a:t> </a:t>
            </a:r>
            <a:r>
              <a:rPr lang="fr-FR" sz="2000" dirty="0" err="1"/>
              <a:t>took</a:t>
            </a:r>
            <a:r>
              <a:rPr lang="fr-FR" sz="2000" dirty="0"/>
              <a:t> </a:t>
            </a:r>
            <a:r>
              <a:rPr lang="fr-FR" sz="2000" dirty="0" err="1"/>
              <a:t>into</a:t>
            </a:r>
            <a:r>
              <a:rPr lang="fr-FR" sz="2000" dirty="0"/>
              <a:t> </a:t>
            </a:r>
            <a:r>
              <a:rPr lang="fr-FR" sz="2000" dirty="0" err="1"/>
              <a:t>account</a:t>
            </a:r>
            <a:r>
              <a:rPr lang="fr-FR" sz="2000" dirty="0"/>
              <a:t> the 30 </a:t>
            </a:r>
            <a:r>
              <a:rPr lang="fr-FR" sz="2000" dirty="0" err="1"/>
              <a:t>most</a:t>
            </a:r>
            <a:r>
              <a:rPr lang="fr-FR" sz="2000" dirty="0"/>
              <a:t> important </a:t>
            </a:r>
            <a:r>
              <a:rPr lang="fr-FR" sz="2000" dirty="0" err="1"/>
              <a:t>medical</a:t>
            </a:r>
            <a:r>
              <a:rPr lang="fr-FR" sz="2000" dirty="0"/>
              <a:t> </a:t>
            </a:r>
            <a:r>
              <a:rPr lang="fr-FR" sz="2000" dirty="0" err="1"/>
              <a:t>biology</a:t>
            </a:r>
            <a:r>
              <a:rPr lang="fr-FR" sz="2000" dirty="0"/>
              <a:t> </a:t>
            </a:r>
            <a:r>
              <a:rPr lang="fr-FR" sz="2000" dirty="0" err="1"/>
              <a:t>laboratories</a:t>
            </a:r>
            <a:r>
              <a:rPr lang="fr-FR" sz="2000" dirty="0"/>
              <a:t> in the country (</a:t>
            </a:r>
            <a:r>
              <a:rPr lang="fr-FR" sz="2000" dirty="0" err="1"/>
              <a:t>reference</a:t>
            </a:r>
            <a:r>
              <a:rPr lang="fr-FR" sz="2000" dirty="0"/>
              <a:t> </a:t>
            </a:r>
            <a:r>
              <a:rPr lang="fr-FR" sz="2000" dirty="0" err="1"/>
              <a:t>laboratories</a:t>
            </a:r>
            <a:r>
              <a:rPr lang="fr-FR" sz="2000" dirty="0"/>
              <a:t>, </a:t>
            </a:r>
            <a:r>
              <a:rPr lang="fr-FR" sz="2000" dirty="0" err="1"/>
              <a:t>CHUs</a:t>
            </a:r>
            <a:r>
              <a:rPr lang="fr-FR" sz="2000" dirty="0"/>
              <a:t>, </a:t>
            </a:r>
            <a:r>
              <a:rPr lang="fr-FR" sz="2000" dirty="0" err="1"/>
              <a:t>CHRs</a:t>
            </a:r>
            <a:r>
              <a:rPr lang="fr-FR" sz="2000" dirty="0"/>
              <a:t> and district </a:t>
            </a:r>
            <a:r>
              <a:rPr lang="fr-FR" sz="2000" dirty="0" err="1"/>
              <a:t>hospitals</a:t>
            </a:r>
            <a:r>
              <a:rPr lang="fr-FR" sz="2000" dirty="0"/>
              <a:t>). In 1234 </a:t>
            </a:r>
            <a:r>
              <a:rPr lang="fr-FR" sz="2000" dirty="0" err="1"/>
              <a:t>equipment</a:t>
            </a:r>
            <a:r>
              <a:rPr lang="fr-FR" sz="2000" dirty="0"/>
              <a:t>, 95 are </a:t>
            </a:r>
            <a:r>
              <a:rPr lang="fr-FR" sz="2000" dirty="0" err="1"/>
              <a:t>unbranded</a:t>
            </a:r>
            <a:r>
              <a:rPr lang="fr-FR" sz="2000" dirty="0"/>
              <a:t> , 186 are </a:t>
            </a:r>
            <a:r>
              <a:rPr lang="fr-FR" sz="2000" dirty="0" err="1"/>
              <a:t>without</a:t>
            </a:r>
            <a:r>
              <a:rPr lang="fr-FR" sz="2000" dirty="0"/>
              <a:t> model , 285 do not have a serial </a:t>
            </a:r>
            <a:r>
              <a:rPr lang="fr-FR" sz="2000" dirty="0" err="1"/>
              <a:t>number</a:t>
            </a:r>
            <a:r>
              <a:rPr lang="fr-FR" sz="2000" dirty="0"/>
              <a:t> , 489 have no marquage and the rate of </a:t>
            </a:r>
            <a:r>
              <a:rPr lang="fr-FR" sz="2000" dirty="0" err="1"/>
              <a:t>equipment</a:t>
            </a:r>
            <a:r>
              <a:rPr lang="fr-FR" sz="2000" dirty="0"/>
              <a:t> </a:t>
            </a:r>
            <a:r>
              <a:rPr lang="fr-FR" sz="2000" dirty="0" err="1"/>
              <a:t>failures</a:t>
            </a:r>
            <a:r>
              <a:rPr lang="fr-FR" sz="2000" dirty="0"/>
              <a:t> </a:t>
            </a:r>
            <a:r>
              <a:rPr lang="fr-FR" sz="2000" dirty="0" err="1"/>
              <a:t>is</a:t>
            </a:r>
            <a:r>
              <a:rPr lang="fr-FR" sz="2000" dirty="0"/>
              <a:t> 26%. </a:t>
            </a:r>
            <a:endParaRPr lang="fr-FR" sz="2000" dirty="0" smtClean="0"/>
          </a:p>
          <a:p>
            <a:pPr marL="0" indent="0" algn="just">
              <a:lnSpc>
                <a:spcPct val="107000"/>
              </a:lnSpc>
              <a:buNone/>
            </a:pPr>
            <a:r>
              <a:rPr lang="fr-FR" sz="2000" dirty="0" smtClean="0"/>
              <a:t>The </a:t>
            </a:r>
            <a:r>
              <a:rPr lang="fr-FR" sz="2000" dirty="0"/>
              <a:t>second </a:t>
            </a:r>
            <a:r>
              <a:rPr lang="fr-FR" sz="2000" dirty="0" err="1"/>
              <a:t>inventory</a:t>
            </a:r>
            <a:r>
              <a:rPr lang="fr-FR" sz="2000" dirty="0"/>
              <a:t> </a:t>
            </a:r>
            <a:r>
              <a:rPr lang="fr-FR" sz="2000" dirty="0" err="1"/>
              <a:t>was</a:t>
            </a:r>
            <a:r>
              <a:rPr lang="fr-FR" sz="2000" dirty="0"/>
              <a:t> </a:t>
            </a:r>
            <a:r>
              <a:rPr lang="fr-FR" sz="2000" dirty="0" err="1"/>
              <a:t>done</a:t>
            </a:r>
            <a:r>
              <a:rPr lang="fr-FR" sz="2000" dirty="0"/>
              <a:t> in the </a:t>
            </a:r>
            <a:r>
              <a:rPr lang="fr-FR" sz="2000" dirty="0" err="1"/>
              <a:t>north</a:t>
            </a:r>
            <a:r>
              <a:rPr lang="fr-FR" sz="2000" dirty="0"/>
              <a:t>, the région </a:t>
            </a:r>
            <a:r>
              <a:rPr lang="fr-FR" sz="2000" dirty="0" err="1"/>
              <a:t>named</a:t>
            </a:r>
            <a:r>
              <a:rPr lang="fr-FR" sz="2000" dirty="0"/>
              <a:t> Kara  in 2018-2019 as part of the </a:t>
            </a:r>
            <a:r>
              <a:rPr lang="fr-FR" sz="2000" dirty="0" err="1"/>
              <a:t>project</a:t>
            </a:r>
            <a:r>
              <a:rPr lang="fr-FR" sz="2000" dirty="0"/>
              <a:t> on Reproductive </a:t>
            </a:r>
            <a:r>
              <a:rPr lang="fr-FR" sz="2000" dirty="0" err="1"/>
              <a:t>Health</a:t>
            </a:r>
            <a:r>
              <a:rPr lang="fr-FR" sz="2000" dirty="0"/>
              <a:t> and </a:t>
            </a:r>
            <a:r>
              <a:rPr lang="fr-FR" sz="2000" dirty="0" err="1"/>
              <a:t>Sexual</a:t>
            </a:r>
            <a:r>
              <a:rPr lang="fr-FR" sz="2000" dirty="0"/>
              <a:t> </a:t>
            </a:r>
            <a:r>
              <a:rPr lang="fr-FR" sz="2000" dirty="0" err="1" smtClean="0"/>
              <a:t>Rights</a:t>
            </a:r>
            <a:r>
              <a:rPr lang="fr-FR" sz="2000" dirty="0"/>
              <a:t>.</a:t>
            </a:r>
          </a:p>
          <a:p>
            <a:pPr marL="0" indent="0">
              <a:buNone/>
            </a:pPr>
            <a:endParaRPr lang="es-MX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24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A4AAC06-1394-8343-89B4-D59498E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20" y="978276"/>
            <a:ext cx="10117667" cy="914400"/>
          </a:xfrm>
        </p:spPr>
        <p:txBody>
          <a:bodyPr anchor="t">
            <a:normAutofit/>
          </a:bodyPr>
          <a:lstStyle/>
          <a:p>
            <a:r>
              <a:rPr lang="es-MX" sz="3600" b="1" dirty="0" err="1" smtClean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Description</a:t>
            </a:r>
            <a:r>
              <a:rPr lang="es-MX" sz="3600" b="1" dirty="0" smtClean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 2/4</a:t>
            </a:r>
            <a:endParaRPr lang="es-MX" sz="3600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6A5AB52-EC55-E84E-BA46-6EECB36B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41" y="1504950"/>
            <a:ext cx="10702380" cy="470535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buNone/>
            </a:pPr>
            <a:r>
              <a:rPr lang="fr-FR" sz="2000" dirty="0" smtClean="0"/>
              <a:t>This </a:t>
            </a:r>
            <a:r>
              <a:rPr lang="fr-FR" sz="2000" dirty="0" err="1"/>
              <a:t>inventory</a:t>
            </a:r>
            <a:r>
              <a:rPr lang="fr-FR" sz="2000" dirty="0"/>
              <a:t> </a:t>
            </a:r>
            <a:r>
              <a:rPr lang="fr-FR" sz="2000" dirty="0" err="1"/>
              <a:t>took</a:t>
            </a:r>
            <a:r>
              <a:rPr lang="fr-FR" sz="2000" dirty="0"/>
              <a:t> </a:t>
            </a:r>
            <a:r>
              <a:rPr lang="fr-FR" sz="2000" dirty="0" err="1"/>
              <a:t>into</a:t>
            </a:r>
            <a:r>
              <a:rPr lang="fr-FR" sz="2000" dirty="0"/>
              <a:t> </a:t>
            </a:r>
            <a:r>
              <a:rPr lang="fr-FR" sz="2000" dirty="0" err="1"/>
              <a:t>account</a:t>
            </a:r>
            <a:r>
              <a:rPr lang="fr-FR" sz="2000" dirty="0"/>
              <a:t> the 10 </a:t>
            </a:r>
            <a:r>
              <a:rPr lang="fr-FR" sz="2000" dirty="0" err="1"/>
              <a:t>most</a:t>
            </a:r>
            <a:r>
              <a:rPr lang="fr-FR" sz="2000" dirty="0"/>
              <a:t> important </a:t>
            </a:r>
            <a:r>
              <a:rPr lang="fr-FR" sz="2000" dirty="0" err="1"/>
              <a:t>hospitals</a:t>
            </a:r>
            <a:r>
              <a:rPr lang="fr-FR" sz="2000" dirty="0"/>
              <a:t> in </a:t>
            </a:r>
            <a:r>
              <a:rPr lang="fr-FR" sz="2000" dirty="0" err="1"/>
              <a:t>this</a:t>
            </a:r>
            <a:r>
              <a:rPr lang="fr-FR" sz="2000" dirty="0"/>
              <a:t> </a:t>
            </a:r>
            <a:r>
              <a:rPr lang="fr-FR" sz="2000" dirty="0" err="1"/>
              <a:t>region</a:t>
            </a:r>
            <a:r>
              <a:rPr lang="fr-FR" sz="2000" dirty="0"/>
              <a:t> . Out of a total of 2728 </a:t>
            </a:r>
            <a:r>
              <a:rPr lang="fr-FR" sz="2000" dirty="0" err="1"/>
              <a:t>pieces</a:t>
            </a:r>
            <a:r>
              <a:rPr lang="fr-FR" sz="2000" dirty="0"/>
              <a:t> of </a:t>
            </a:r>
            <a:r>
              <a:rPr lang="fr-FR" sz="2000" dirty="0" err="1"/>
              <a:t>equipment</a:t>
            </a:r>
            <a:r>
              <a:rPr lang="fr-FR" sz="2000" dirty="0"/>
              <a:t> , 1704 are </a:t>
            </a:r>
            <a:r>
              <a:rPr lang="fr-FR" sz="2000" dirty="0" err="1"/>
              <a:t>unbranded</a:t>
            </a:r>
            <a:r>
              <a:rPr lang="fr-FR" sz="2000" dirty="0"/>
              <a:t> , 1723 are </a:t>
            </a:r>
            <a:r>
              <a:rPr lang="fr-FR" sz="2000" dirty="0" err="1"/>
              <a:t>without</a:t>
            </a:r>
            <a:r>
              <a:rPr lang="fr-FR" sz="2000" dirty="0"/>
              <a:t> a model , 1978 have no serial </a:t>
            </a:r>
            <a:r>
              <a:rPr lang="fr-FR" sz="2000" dirty="0" err="1"/>
              <a:t>number</a:t>
            </a:r>
            <a:r>
              <a:rPr lang="fr-FR" sz="2000" dirty="0"/>
              <a:t> , 1796 have no </a:t>
            </a:r>
            <a:r>
              <a:rPr lang="fr-FR" sz="2000" dirty="0" err="1"/>
              <a:t>marking</a:t>
            </a:r>
            <a:r>
              <a:rPr lang="fr-FR" sz="2000" dirty="0"/>
              <a:t> and the </a:t>
            </a:r>
            <a:r>
              <a:rPr lang="fr-FR" sz="2000" dirty="0" err="1"/>
              <a:t>immobilization</a:t>
            </a:r>
            <a:r>
              <a:rPr lang="fr-FR" sz="2000" dirty="0"/>
              <a:t> rate </a:t>
            </a:r>
            <a:r>
              <a:rPr lang="fr-FR" sz="2000" dirty="0" err="1"/>
              <a:t>is</a:t>
            </a:r>
            <a:r>
              <a:rPr lang="fr-FR" sz="2000" dirty="0"/>
              <a:t> 32 %.</a:t>
            </a:r>
          </a:p>
          <a:p>
            <a:pPr marL="0" indent="0" algn="just">
              <a:buNone/>
            </a:pPr>
            <a:r>
              <a:rPr lang="fr-FR" sz="2000" dirty="0"/>
              <a:t>The </a:t>
            </a:r>
            <a:r>
              <a:rPr lang="fr-FR" sz="2000" dirty="0" err="1"/>
              <a:t>results</a:t>
            </a:r>
            <a:r>
              <a:rPr lang="fr-FR" sz="2000" dirty="0"/>
              <a:t> of </a:t>
            </a:r>
            <a:r>
              <a:rPr lang="fr-FR" sz="2000" dirty="0" err="1"/>
              <a:t>these</a:t>
            </a:r>
            <a:r>
              <a:rPr lang="fr-FR" sz="2000" dirty="0"/>
              <a:t> inventories </a:t>
            </a:r>
            <a:r>
              <a:rPr lang="fr-FR" sz="2000" dirty="0" err="1"/>
              <a:t>revealed</a:t>
            </a:r>
            <a:r>
              <a:rPr lang="fr-FR" sz="2000" dirty="0"/>
              <a:t> the non-compliance of the supplies </a:t>
            </a:r>
            <a:r>
              <a:rPr lang="fr-FR" sz="2000" dirty="0" err="1"/>
              <a:t>with</a:t>
            </a:r>
            <a:r>
              <a:rPr lang="fr-FR" sz="2000" dirty="0"/>
              <a:t> the qualification </a:t>
            </a:r>
            <a:r>
              <a:rPr lang="fr-FR" sz="2000" dirty="0" err="1"/>
              <a:t>criteria</a:t>
            </a:r>
            <a:r>
              <a:rPr lang="fr-FR" sz="2000" dirty="0"/>
              <a:t> for </a:t>
            </a:r>
            <a:r>
              <a:rPr lang="fr-FR" sz="2000" dirty="0" err="1"/>
              <a:t>biomedical</a:t>
            </a:r>
            <a:r>
              <a:rPr lang="fr-FR" sz="2000" dirty="0"/>
              <a:t> </a:t>
            </a:r>
            <a:r>
              <a:rPr lang="fr-FR" sz="2000" dirty="0" err="1"/>
              <a:t>equipment</a:t>
            </a:r>
            <a:r>
              <a:rPr lang="fr-FR" sz="2000" dirty="0"/>
              <a:t> </a:t>
            </a:r>
            <a:r>
              <a:rPr lang="fr-FR" sz="2000" dirty="0" err="1"/>
              <a:t>before</a:t>
            </a:r>
            <a:r>
              <a:rPr lang="fr-FR" sz="2000" dirty="0"/>
              <a:t> </a:t>
            </a:r>
            <a:r>
              <a:rPr lang="fr-FR" sz="2000" dirty="0" err="1"/>
              <a:t>being</a:t>
            </a:r>
            <a:r>
              <a:rPr lang="fr-FR" sz="2000" dirty="0"/>
              <a:t> use in </a:t>
            </a:r>
            <a:r>
              <a:rPr lang="fr-FR" sz="2000" dirty="0" err="1"/>
              <a:t>health</a:t>
            </a:r>
            <a:r>
              <a:rPr lang="fr-FR" sz="2000" dirty="0"/>
              <a:t> </a:t>
            </a:r>
            <a:r>
              <a:rPr lang="fr-FR" sz="2000" dirty="0" err="1"/>
              <a:t>facilities</a:t>
            </a:r>
            <a:r>
              <a:rPr lang="fr-FR" sz="2000" dirty="0"/>
              <a:t>. The </a:t>
            </a:r>
            <a:r>
              <a:rPr lang="fr-FR" sz="2000" dirty="0" err="1"/>
              <a:t>same</a:t>
            </a:r>
            <a:r>
              <a:rPr lang="fr-FR" sz="2000" dirty="0"/>
              <a:t> </a:t>
            </a:r>
            <a:r>
              <a:rPr lang="fr-FR" sz="2000" dirty="0" err="1"/>
              <a:t>remarks</a:t>
            </a:r>
            <a:r>
              <a:rPr lang="fr-FR" sz="2000" dirty="0"/>
              <a:t> are made in </a:t>
            </a:r>
            <a:r>
              <a:rPr lang="fr-FR" sz="2000" dirty="0" err="1"/>
              <a:t>health</a:t>
            </a:r>
            <a:r>
              <a:rPr lang="fr-FR" sz="2000" dirty="0"/>
              <a:t> </a:t>
            </a:r>
            <a:r>
              <a:rPr lang="fr-FR" sz="2000" dirty="0" err="1"/>
              <a:t>facilities</a:t>
            </a:r>
            <a:r>
              <a:rPr lang="fr-FR" sz="2000" dirty="0"/>
              <a:t> in </a:t>
            </a:r>
            <a:r>
              <a:rPr lang="fr-FR" sz="2000" dirty="0" err="1"/>
              <a:t>other</a:t>
            </a:r>
            <a:r>
              <a:rPr lang="fr-FR" sz="2000" dirty="0"/>
              <a:t> </a:t>
            </a:r>
            <a:r>
              <a:rPr lang="fr-FR" sz="2000" dirty="0" err="1"/>
              <a:t>regions</a:t>
            </a:r>
            <a:r>
              <a:rPr lang="fr-FR" sz="2000" dirty="0"/>
              <a:t> of the country. It </a:t>
            </a:r>
            <a:r>
              <a:rPr lang="fr-FR" sz="2000" dirty="0" err="1"/>
              <a:t>is</a:t>
            </a:r>
            <a:r>
              <a:rPr lang="fr-FR" sz="2000" dirty="0"/>
              <a:t> a </a:t>
            </a:r>
            <a:r>
              <a:rPr lang="fr-FR" sz="2000" dirty="0" err="1"/>
              <a:t>necessity</a:t>
            </a:r>
            <a:r>
              <a:rPr lang="fr-FR" sz="2000" dirty="0"/>
              <a:t> to </a:t>
            </a:r>
            <a:r>
              <a:rPr lang="fr-FR" sz="2000" dirty="0" err="1"/>
              <a:t>i</a:t>
            </a:r>
            <a:r>
              <a:rPr lang="fr-FR" sz="2400" dirty="0" err="1"/>
              <a:t>mprove</a:t>
            </a:r>
            <a:r>
              <a:rPr lang="fr-FR" sz="2400" dirty="0"/>
              <a:t> the </a:t>
            </a:r>
            <a:r>
              <a:rPr lang="fr-FR" sz="2400" dirty="0" err="1"/>
              <a:t>quality</a:t>
            </a:r>
            <a:r>
              <a:rPr lang="fr-FR" sz="2400" dirty="0"/>
              <a:t> of </a:t>
            </a:r>
            <a:r>
              <a:rPr lang="fr-FR" sz="2400" dirty="0" err="1"/>
              <a:t>biomedical</a:t>
            </a:r>
            <a:r>
              <a:rPr lang="fr-FR" sz="2400" dirty="0"/>
              <a:t> </a:t>
            </a:r>
            <a:r>
              <a:rPr lang="fr-FR" sz="2400" dirty="0" err="1"/>
              <a:t>equipment</a:t>
            </a:r>
            <a:r>
              <a:rPr lang="fr-FR" sz="2400" dirty="0"/>
              <a:t> and maintenance for the </a:t>
            </a:r>
            <a:r>
              <a:rPr lang="fr-FR" sz="2400" dirty="0" err="1"/>
              <a:t>quality</a:t>
            </a:r>
            <a:r>
              <a:rPr lang="fr-FR" sz="2400" dirty="0"/>
              <a:t> and </a:t>
            </a:r>
            <a:r>
              <a:rPr lang="fr-FR" sz="2400" dirty="0" err="1"/>
              <a:t>safety</a:t>
            </a:r>
            <a:r>
              <a:rPr lang="fr-FR" sz="2400" dirty="0"/>
              <a:t> of care.</a:t>
            </a:r>
          </a:p>
          <a:p>
            <a:pPr marL="0" indent="0" algn="just">
              <a:buNone/>
            </a:pPr>
            <a:r>
              <a:rPr lang="fr-FR" sz="2000" dirty="0"/>
              <a:t>The </a:t>
            </a:r>
            <a:r>
              <a:rPr lang="fr-FR" sz="2000" dirty="0" err="1"/>
              <a:t>development</a:t>
            </a:r>
            <a:r>
              <a:rPr lang="fr-FR" sz="2000" dirty="0"/>
              <a:t> of </a:t>
            </a:r>
            <a:r>
              <a:rPr lang="fr-FR" sz="2000" dirty="0" err="1"/>
              <a:t>this</a:t>
            </a:r>
            <a:r>
              <a:rPr lang="fr-FR" sz="2000" dirty="0"/>
              <a:t> </a:t>
            </a:r>
            <a:r>
              <a:rPr lang="fr-FR" sz="2000" dirty="0" err="1"/>
              <a:t>project</a:t>
            </a:r>
            <a:r>
              <a:rPr lang="fr-FR" sz="2000" dirty="0"/>
              <a:t> </a:t>
            </a:r>
            <a:r>
              <a:rPr lang="fr-FR" sz="2000" dirty="0" err="1"/>
              <a:t>will</a:t>
            </a:r>
            <a:r>
              <a:rPr lang="fr-FR" sz="2000" dirty="0"/>
              <a:t> </a:t>
            </a:r>
            <a:r>
              <a:rPr lang="fr-FR" sz="2000" dirty="0" err="1"/>
              <a:t>see</a:t>
            </a:r>
            <a:r>
              <a:rPr lang="fr-FR" sz="2000" dirty="0"/>
              <a:t> the </a:t>
            </a:r>
            <a:r>
              <a:rPr lang="fr-FR" sz="2000" dirty="0" err="1"/>
              <a:t>involvement</a:t>
            </a:r>
            <a:r>
              <a:rPr lang="fr-FR" sz="2000" dirty="0"/>
              <a:t> of </a:t>
            </a:r>
            <a:r>
              <a:rPr lang="fr-FR" sz="2000" dirty="0" err="1"/>
              <a:t>various</a:t>
            </a:r>
            <a:r>
              <a:rPr lang="fr-FR" sz="2000" dirty="0"/>
              <a:t> </a:t>
            </a:r>
            <a:r>
              <a:rPr lang="fr-FR" sz="2000" dirty="0" err="1"/>
              <a:t>stakeholders</a:t>
            </a:r>
            <a:r>
              <a:rPr lang="fr-FR" sz="2000" dirty="0"/>
              <a:t> and </a:t>
            </a:r>
            <a:r>
              <a:rPr lang="fr-FR" sz="2000" dirty="0" err="1"/>
              <a:t>will</a:t>
            </a:r>
            <a:r>
              <a:rPr lang="fr-FR" sz="2000" dirty="0"/>
              <a:t> </a:t>
            </a:r>
            <a:r>
              <a:rPr lang="fr-FR" sz="2000" dirty="0" err="1"/>
              <a:t>take</a:t>
            </a:r>
            <a:r>
              <a:rPr lang="fr-FR" sz="2000" dirty="0"/>
              <a:t> </a:t>
            </a:r>
            <a:r>
              <a:rPr lang="fr-FR" sz="2000" dirty="0" err="1"/>
              <a:t>into</a:t>
            </a:r>
            <a:r>
              <a:rPr lang="fr-FR" sz="2000" dirty="0"/>
              <a:t> </a:t>
            </a:r>
            <a:r>
              <a:rPr lang="fr-FR" sz="2000" dirty="0" err="1"/>
              <a:t>account</a:t>
            </a:r>
            <a:r>
              <a:rPr lang="fr-FR" sz="2000" dirty="0"/>
              <a:t> WHO guidelines for </a:t>
            </a:r>
            <a:r>
              <a:rPr lang="fr-FR" sz="2000" dirty="0" err="1"/>
              <a:t>acquiring</a:t>
            </a:r>
            <a:r>
              <a:rPr lang="fr-FR" sz="2000" dirty="0"/>
              <a:t> </a:t>
            </a:r>
            <a:r>
              <a:rPr lang="fr-FR" sz="2000" dirty="0" err="1"/>
              <a:t>quality</a:t>
            </a:r>
            <a:r>
              <a:rPr lang="fr-FR" sz="2000" dirty="0"/>
              <a:t> </a:t>
            </a:r>
            <a:r>
              <a:rPr lang="fr-FR" sz="2000" dirty="0" err="1"/>
              <a:t>medical</a:t>
            </a:r>
            <a:r>
              <a:rPr lang="fr-FR" sz="2000" dirty="0"/>
              <a:t> </a:t>
            </a:r>
            <a:r>
              <a:rPr lang="fr-FR" sz="2000" dirty="0" err="1"/>
              <a:t>equipments</a:t>
            </a:r>
            <a:r>
              <a:rPr lang="fr-FR" sz="2000" dirty="0"/>
              <a:t>. </a:t>
            </a:r>
            <a:r>
              <a:rPr lang="fr-FR" sz="2000" dirty="0" err="1"/>
              <a:t>Its</a:t>
            </a:r>
            <a:r>
              <a:rPr lang="fr-FR" sz="2000" dirty="0"/>
              <a:t> </a:t>
            </a:r>
            <a:r>
              <a:rPr lang="fr-FR" sz="2000" dirty="0" err="1"/>
              <a:t>implementation</a:t>
            </a:r>
            <a:r>
              <a:rPr lang="fr-FR" sz="2000" dirty="0"/>
              <a:t> </a:t>
            </a:r>
            <a:r>
              <a:rPr lang="fr-FR" sz="2000" dirty="0" err="1"/>
              <a:t>will</a:t>
            </a:r>
            <a:r>
              <a:rPr lang="fr-FR" sz="2000" dirty="0"/>
              <a:t> </a:t>
            </a:r>
            <a:r>
              <a:rPr lang="fr-FR" sz="2000" dirty="0" err="1"/>
              <a:t>constitute</a:t>
            </a:r>
            <a:r>
              <a:rPr lang="fr-FR" sz="2000" dirty="0"/>
              <a:t> support for </a:t>
            </a:r>
            <a:r>
              <a:rPr lang="fr-FR" sz="2000" dirty="0" err="1"/>
              <a:t>quality</a:t>
            </a:r>
            <a:r>
              <a:rPr lang="fr-FR" sz="2000" dirty="0"/>
              <a:t> care in accordance </a:t>
            </a:r>
            <a:r>
              <a:rPr lang="fr-FR" sz="2000" dirty="0" err="1"/>
              <a:t>with</a:t>
            </a:r>
            <a:r>
              <a:rPr lang="fr-FR" sz="2000" dirty="0"/>
              <a:t> the 5 axes of the national </a:t>
            </a:r>
            <a:r>
              <a:rPr lang="fr-FR" sz="2000" dirty="0" err="1"/>
              <a:t>health</a:t>
            </a:r>
            <a:r>
              <a:rPr lang="fr-FR" sz="2000" dirty="0"/>
              <a:t> </a:t>
            </a:r>
            <a:r>
              <a:rPr lang="fr-FR" sz="2000" dirty="0" err="1"/>
              <a:t>development</a:t>
            </a:r>
            <a:r>
              <a:rPr lang="fr-FR" sz="2000" dirty="0"/>
              <a:t> plan.  </a:t>
            </a:r>
            <a:endParaRPr lang="fr-FR" sz="2000" dirty="0" smtClean="0"/>
          </a:p>
          <a:p>
            <a:pPr marL="0" indent="0" algn="just">
              <a:buNone/>
            </a:pPr>
            <a:r>
              <a:rPr lang="fr-FR" sz="2000" dirty="0" smtClean="0"/>
              <a:t>In the </a:t>
            </a:r>
            <a:r>
              <a:rPr lang="fr-FR" sz="2000" dirty="0" err="1" smtClean="0"/>
              <a:t>past</a:t>
            </a:r>
            <a:r>
              <a:rPr lang="fr-FR" sz="2000" dirty="0" smtClean="0"/>
              <a:t>, </a:t>
            </a:r>
            <a:r>
              <a:rPr lang="fr-FR" sz="2000" dirty="0" err="1" smtClean="0"/>
              <a:t>my</a:t>
            </a:r>
            <a:r>
              <a:rPr lang="fr-FR" sz="2000" dirty="0" smtClean="0"/>
              <a:t> principal </a:t>
            </a:r>
            <a:r>
              <a:rPr lang="fr-FR" sz="2000" dirty="0" err="1" smtClean="0"/>
              <a:t>work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</a:t>
            </a:r>
            <a:r>
              <a:rPr lang="fr-FR" sz="2000" dirty="0" err="1" smtClean="0"/>
              <a:t>technical</a:t>
            </a:r>
            <a:r>
              <a:rPr lang="fr-FR" sz="2000" dirty="0" smtClean="0"/>
              <a:t> </a:t>
            </a:r>
            <a:r>
              <a:rPr lang="fr-FR" sz="2000" dirty="0"/>
              <a:t>support to the Ministry of </a:t>
            </a:r>
            <a:r>
              <a:rPr lang="fr-FR" sz="2000" dirty="0" err="1" smtClean="0"/>
              <a:t>Health</a:t>
            </a:r>
            <a:r>
              <a:rPr lang="fr-FR" sz="2000" dirty="0" smtClean="0"/>
              <a:t> </a:t>
            </a:r>
            <a:r>
              <a:rPr lang="fr-FR" sz="2000" dirty="0" err="1" smtClean="0"/>
              <a:t>departments</a:t>
            </a:r>
            <a:r>
              <a:rPr lang="fr-FR" sz="2000" dirty="0" smtClean="0"/>
              <a:t> in </a:t>
            </a:r>
            <a:r>
              <a:rPr lang="fr-FR" sz="2000" dirty="0" err="1" smtClean="0"/>
              <a:t>projects</a:t>
            </a:r>
            <a:r>
              <a:rPr lang="fr-FR" sz="2000" dirty="0" smtClean="0"/>
              <a:t>. But in July, </a:t>
            </a:r>
            <a:r>
              <a:rPr lang="fr-FR" sz="2000" dirty="0" err="1" smtClean="0"/>
              <a:t>there</a:t>
            </a:r>
            <a:r>
              <a:rPr lang="fr-FR" sz="2000" dirty="0" smtClean="0"/>
              <a:t> </a:t>
            </a:r>
            <a:r>
              <a:rPr lang="fr-FR" sz="2000" dirty="0" err="1" smtClean="0"/>
              <a:t>were</a:t>
            </a:r>
            <a:r>
              <a:rPr lang="fr-FR" sz="2000" dirty="0" smtClean="0"/>
              <a:t> disru</a:t>
            </a:r>
            <a:r>
              <a:rPr lang="fr-FR" sz="2000" dirty="0" smtClean="0"/>
              <a:t>ptions </a:t>
            </a:r>
            <a:r>
              <a:rPr lang="fr-FR" sz="2000" dirty="0"/>
              <a:t>in the course of </a:t>
            </a:r>
            <a:r>
              <a:rPr lang="fr-FR" sz="2000" dirty="0" err="1" smtClean="0"/>
              <a:t>activities</a:t>
            </a:r>
            <a:r>
              <a:rPr lang="fr-FR" sz="2000" dirty="0" smtClean="0"/>
              <a:t>.</a:t>
            </a:r>
          </a:p>
          <a:p>
            <a:pPr marL="0" indent="0" algn="just">
              <a:buNone/>
            </a:pPr>
            <a:r>
              <a:rPr lang="fr-FR" sz="2000" dirty="0" err="1"/>
              <a:t>Following</a:t>
            </a:r>
            <a:r>
              <a:rPr lang="fr-FR" sz="2000" dirty="0"/>
              <a:t> </a:t>
            </a:r>
            <a:r>
              <a:rPr lang="fr-FR" sz="2000" dirty="0" err="1"/>
              <a:t>my</a:t>
            </a:r>
            <a:r>
              <a:rPr lang="fr-FR" sz="2000" dirty="0"/>
              <a:t> </a:t>
            </a:r>
            <a:r>
              <a:rPr lang="fr-FR" sz="2000" dirty="0" err="1"/>
              <a:t>appointment</a:t>
            </a:r>
            <a:r>
              <a:rPr lang="fr-FR" sz="2000" dirty="0"/>
              <a:t> as Head of </a:t>
            </a:r>
            <a:r>
              <a:rPr lang="fr-FR" sz="2000" dirty="0" err="1"/>
              <a:t>Technical</a:t>
            </a:r>
            <a:r>
              <a:rPr lang="fr-FR" sz="2000" dirty="0"/>
              <a:t> and </a:t>
            </a:r>
            <a:r>
              <a:rPr lang="fr-FR" sz="2000" dirty="0" err="1"/>
              <a:t>Biomedical</a:t>
            </a:r>
            <a:r>
              <a:rPr lang="fr-FR" sz="2000" dirty="0"/>
              <a:t> Service (STB), I </a:t>
            </a:r>
            <a:r>
              <a:rPr lang="fr-FR" sz="2000" dirty="0" err="1"/>
              <a:t>am</a:t>
            </a:r>
            <a:r>
              <a:rPr lang="fr-FR" sz="2000" dirty="0"/>
              <a:t> </a:t>
            </a:r>
            <a:r>
              <a:rPr lang="fr-FR" sz="2000" dirty="0" err="1"/>
              <a:t>called</a:t>
            </a:r>
            <a:r>
              <a:rPr lang="fr-FR" sz="2000" dirty="0"/>
              <a:t> </a:t>
            </a:r>
            <a:r>
              <a:rPr lang="fr-FR" sz="2000" dirty="0" err="1"/>
              <a:t>upon</a:t>
            </a:r>
            <a:r>
              <a:rPr lang="fr-FR" sz="2000" dirty="0"/>
              <a:t> to </a:t>
            </a:r>
            <a:r>
              <a:rPr lang="fr-FR" sz="2000" dirty="0" err="1"/>
              <a:t>take</a:t>
            </a:r>
            <a:r>
              <a:rPr lang="fr-FR" sz="2000" dirty="0"/>
              <a:t> charge of all engineering </a:t>
            </a:r>
            <a:r>
              <a:rPr lang="fr-FR" sz="2000" dirty="0" err="1"/>
              <a:t>activities</a:t>
            </a:r>
            <a:r>
              <a:rPr lang="fr-FR" sz="2000" dirty="0"/>
              <a:t> in addition to </a:t>
            </a:r>
            <a:r>
              <a:rPr lang="fr-FR" sz="2000" dirty="0" err="1"/>
              <a:t>my</a:t>
            </a:r>
            <a:r>
              <a:rPr lang="fr-FR" sz="2000" dirty="0"/>
              <a:t> </a:t>
            </a:r>
            <a:r>
              <a:rPr lang="fr-FR" sz="2000" dirty="0" err="1"/>
              <a:t>previous</a:t>
            </a:r>
            <a:r>
              <a:rPr lang="fr-FR" sz="2000" dirty="0"/>
              <a:t> </a:t>
            </a:r>
            <a:r>
              <a:rPr lang="fr-FR" sz="2000" dirty="0" err="1"/>
              <a:t>responsibilities</a:t>
            </a:r>
            <a:r>
              <a:rPr lang="fr-FR" sz="2000" dirty="0"/>
              <a:t>. </a:t>
            </a:r>
            <a:r>
              <a:rPr lang="fr-FR" sz="2000" dirty="0" err="1"/>
              <a:t>My</a:t>
            </a:r>
            <a:r>
              <a:rPr lang="fr-FR" sz="2000" dirty="0"/>
              <a:t> </a:t>
            </a:r>
            <a:r>
              <a:rPr lang="fr-FR" sz="2000" dirty="0" err="1"/>
              <a:t>schedule</a:t>
            </a:r>
            <a:r>
              <a:rPr lang="fr-FR" sz="2000" dirty="0"/>
              <a:t> </a:t>
            </a:r>
            <a:r>
              <a:rPr lang="fr-FR" sz="2000" dirty="0" err="1"/>
              <a:t>is</a:t>
            </a:r>
            <a:r>
              <a:rPr lang="fr-FR" sz="2000" dirty="0"/>
              <a:t> </a:t>
            </a:r>
            <a:r>
              <a:rPr lang="fr-FR" sz="2000" dirty="0" err="1"/>
              <a:t>now</a:t>
            </a:r>
            <a:r>
              <a:rPr lang="fr-FR" sz="2000" dirty="0"/>
              <a:t> </a:t>
            </a:r>
            <a:r>
              <a:rPr lang="fr-FR" sz="2000" dirty="0" err="1"/>
              <a:t>divided</a:t>
            </a:r>
            <a:r>
              <a:rPr lang="fr-FR" sz="2000" dirty="0"/>
              <a:t> </a:t>
            </a:r>
            <a:r>
              <a:rPr lang="fr-FR" sz="2000" dirty="0" err="1"/>
              <a:t>between</a:t>
            </a:r>
            <a:r>
              <a:rPr lang="fr-FR" sz="2000" dirty="0"/>
              <a:t> five (05) main </a:t>
            </a:r>
            <a:r>
              <a:rPr lang="fr-FR" sz="2000" dirty="0" err="1"/>
              <a:t>responsabilities</a:t>
            </a:r>
            <a:r>
              <a:rPr lang="fr-FR" sz="2000" dirty="0"/>
              <a:t> </a:t>
            </a:r>
            <a:r>
              <a:rPr lang="fr-FR" sz="2000" dirty="0" err="1"/>
              <a:t>namely</a:t>
            </a:r>
            <a:r>
              <a:rPr lang="fr-FR" sz="2000" dirty="0"/>
              <a:t> :</a:t>
            </a:r>
            <a:endParaRPr lang="fr-FR" sz="2000" dirty="0"/>
          </a:p>
          <a:p>
            <a:pPr marL="0" indent="0">
              <a:buNone/>
            </a:pPr>
            <a:endParaRPr lang="es-MX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A4AAC06-1394-8343-89B4-D59498E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20" y="978276"/>
            <a:ext cx="10117667" cy="914400"/>
          </a:xfrm>
        </p:spPr>
        <p:txBody>
          <a:bodyPr anchor="t">
            <a:normAutofit/>
          </a:bodyPr>
          <a:lstStyle/>
          <a:p>
            <a:r>
              <a:rPr lang="es-MX" sz="3600" b="1" dirty="0" err="1" smtClean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Description</a:t>
            </a:r>
            <a:r>
              <a:rPr lang="es-MX" sz="3600" b="1" dirty="0" smtClean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 3/4</a:t>
            </a:r>
            <a:endParaRPr lang="es-MX" sz="3600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6A5AB52-EC55-E84E-BA46-6EECB36B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41" y="1514901"/>
            <a:ext cx="10702380" cy="485860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endParaRPr lang="fr-FR" sz="18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1800" dirty="0" smtClean="0"/>
              <a:t>The </a:t>
            </a:r>
            <a:r>
              <a:rPr lang="fr-FR" sz="1800" dirty="0" err="1" smtClean="0"/>
              <a:t>activities</a:t>
            </a:r>
            <a:r>
              <a:rPr lang="fr-FR" sz="1800" dirty="0" smtClean="0"/>
              <a:t> of Head of </a:t>
            </a:r>
            <a:r>
              <a:rPr lang="fr-FR" sz="1800" dirty="0" err="1" smtClean="0"/>
              <a:t>Technical</a:t>
            </a:r>
            <a:r>
              <a:rPr lang="fr-FR" sz="1800" dirty="0" smtClean="0"/>
              <a:t> and </a:t>
            </a:r>
            <a:r>
              <a:rPr lang="fr-FR" sz="1800" dirty="0" err="1" smtClean="0"/>
              <a:t>Biomedical</a:t>
            </a:r>
            <a:r>
              <a:rPr lang="fr-FR" sz="1800" dirty="0" smtClean="0"/>
              <a:t> Service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1800" dirty="0" smtClean="0"/>
              <a:t>Maintenance </a:t>
            </a:r>
            <a:r>
              <a:rPr lang="fr-FR" sz="1800" dirty="0"/>
              <a:t>of COVID-19 test </a:t>
            </a:r>
            <a:r>
              <a:rPr lang="fr-FR" sz="1800" dirty="0" err="1"/>
              <a:t>laboratory</a:t>
            </a:r>
            <a:r>
              <a:rPr lang="fr-FR" sz="1800" dirty="0"/>
              <a:t> </a:t>
            </a:r>
            <a:r>
              <a:rPr lang="fr-FR" sz="1800" dirty="0" err="1"/>
              <a:t>equipment</a:t>
            </a:r>
            <a:r>
              <a:rPr lang="fr-FR" sz="1800" dirty="0"/>
              <a:t> at GNASSINGBE Eyadema international </a:t>
            </a:r>
            <a:r>
              <a:rPr lang="fr-FR" sz="1800" dirty="0" err="1"/>
              <a:t>airport</a:t>
            </a:r>
            <a:endParaRPr lang="fr-FR" sz="18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1800" dirty="0" err="1" smtClean="0"/>
              <a:t>Technical</a:t>
            </a:r>
            <a:r>
              <a:rPr lang="fr-FR" sz="1800" dirty="0" smtClean="0"/>
              <a:t> </a:t>
            </a:r>
            <a:r>
              <a:rPr lang="fr-FR" sz="1800" dirty="0"/>
              <a:t>support to the Ministry of </a:t>
            </a:r>
            <a:r>
              <a:rPr lang="fr-FR" sz="1800" dirty="0" err="1"/>
              <a:t>Health</a:t>
            </a:r>
            <a:r>
              <a:rPr lang="fr-FR" sz="1800" dirty="0"/>
              <a:t>, Public </a:t>
            </a:r>
            <a:r>
              <a:rPr lang="fr-FR" sz="1800" dirty="0" err="1"/>
              <a:t>Hygiene</a:t>
            </a:r>
            <a:r>
              <a:rPr lang="fr-FR" sz="1800" dirty="0"/>
              <a:t> and Universal Access to </a:t>
            </a:r>
            <a:r>
              <a:rPr lang="fr-FR" sz="1800" dirty="0" err="1"/>
              <a:t>Health</a:t>
            </a:r>
            <a:r>
              <a:rPr lang="fr-FR" sz="1800" dirty="0"/>
              <a:t> </a:t>
            </a:r>
            <a:r>
              <a:rPr lang="fr-FR" sz="1800" dirty="0" smtClean="0"/>
              <a:t>Care (MSHPAUS</a:t>
            </a:r>
            <a:r>
              <a:rPr lang="fr-FR" sz="1800" dirty="0"/>
              <a:t>) in the </a:t>
            </a:r>
            <a:r>
              <a:rPr lang="fr-FR" sz="1800" dirty="0" err="1"/>
              <a:t>project</a:t>
            </a:r>
            <a:r>
              <a:rPr lang="fr-FR" sz="1800" dirty="0"/>
              <a:t> to </a:t>
            </a:r>
            <a:r>
              <a:rPr lang="fr-FR" sz="1800" dirty="0" err="1"/>
              <a:t>strengthen</a:t>
            </a:r>
            <a:r>
              <a:rPr lang="fr-FR" sz="1800" dirty="0"/>
              <a:t> the </a:t>
            </a:r>
            <a:r>
              <a:rPr lang="fr-FR" sz="1800" dirty="0" err="1"/>
              <a:t>health</a:t>
            </a:r>
            <a:r>
              <a:rPr lang="fr-FR" sz="1800" dirty="0"/>
              <a:t> system in reproductive </a:t>
            </a:r>
            <a:r>
              <a:rPr lang="fr-FR" sz="1800" dirty="0" err="1"/>
              <a:t>health</a:t>
            </a:r>
            <a:r>
              <a:rPr lang="fr-FR" sz="1800" dirty="0"/>
              <a:t> and </a:t>
            </a:r>
            <a:r>
              <a:rPr lang="fr-FR" sz="1800" dirty="0" err="1"/>
              <a:t>sexual</a:t>
            </a:r>
            <a:r>
              <a:rPr lang="fr-FR" sz="1800" dirty="0"/>
              <a:t> </a:t>
            </a:r>
            <a:r>
              <a:rPr lang="fr-FR" sz="1800" dirty="0" err="1"/>
              <a:t>rights</a:t>
            </a:r>
            <a:r>
              <a:rPr lang="fr-FR" sz="1800" dirty="0"/>
              <a:t>. I </a:t>
            </a:r>
            <a:r>
              <a:rPr lang="fr-FR" sz="1800" dirty="0" err="1"/>
              <a:t>am</a:t>
            </a:r>
            <a:r>
              <a:rPr lang="fr-FR" sz="1800" dirty="0"/>
              <a:t> in charge of </a:t>
            </a:r>
            <a:r>
              <a:rPr lang="fr-FR" sz="1800" dirty="0" err="1"/>
              <a:t>equipment</a:t>
            </a:r>
            <a:r>
              <a:rPr lang="fr-FR" sz="1800" dirty="0"/>
              <a:t> and maintenance in the </a:t>
            </a:r>
            <a:r>
              <a:rPr lang="fr-FR" sz="1800" dirty="0" err="1"/>
              <a:t>project</a:t>
            </a:r>
            <a:r>
              <a:rPr lang="fr-FR" sz="1800" dirty="0"/>
              <a:t>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1800" dirty="0" err="1" smtClean="0"/>
              <a:t>Biomedical</a:t>
            </a:r>
            <a:r>
              <a:rPr lang="fr-FR" sz="1800" dirty="0" smtClean="0"/>
              <a:t> </a:t>
            </a:r>
            <a:r>
              <a:rPr lang="fr-FR" sz="1800" dirty="0"/>
              <a:t>maintenance course at the </a:t>
            </a:r>
            <a:r>
              <a:rPr lang="fr-FR" sz="1800" dirty="0" err="1"/>
              <a:t>Higher</a:t>
            </a:r>
            <a:r>
              <a:rPr lang="fr-FR" sz="1800" dirty="0"/>
              <a:t> </a:t>
            </a:r>
            <a:r>
              <a:rPr lang="fr-FR" sz="1800" dirty="0" err="1"/>
              <a:t>School</a:t>
            </a:r>
            <a:r>
              <a:rPr lang="fr-FR" sz="1800" dirty="0"/>
              <a:t> of </a:t>
            </a:r>
            <a:r>
              <a:rPr lang="fr-FR" sz="1800" dirty="0" err="1"/>
              <a:t>Biological</a:t>
            </a:r>
            <a:r>
              <a:rPr lang="fr-FR" sz="1800" dirty="0"/>
              <a:t> and Food Techniques (ESTBA) at the </a:t>
            </a:r>
            <a:r>
              <a:rPr lang="fr-FR" sz="1800" dirty="0" err="1"/>
              <a:t>University</a:t>
            </a:r>
            <a:r>
              <a:rPr lang="fr-FR" sz="1800" dirty="0"/>
              <a:t> of Lomé (UL</a:t>
            </a:r>
            <a:r>
              <a:rPr lang="fr-FR" sz="1800" dirty="0" smtClean="0"/>
              <a:t>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1800" dirty="0" err="1" smtClean="0"/>
              <a:t>Launch</a:t>
            </a:r>
            <a:r>
              <a:rPr lang="fr-FR" sz="1800" dirty="0" smtClean="0"/>
              <a:t> </a:t>
            </a:r>
            <a:r>
              <a:rPr lang="fr-FR" sz="1800" dirty="0"/>
              <a:t>of </a:t>
            </a:r>
            <a:r>
              <a:rPr lang="fr-FR" sz="1800" dirty="0" err="1"/>
              <a:t>my</a:t>
            </a:r>
            <a:r>
              <a:rPr lang="fr-FR" sz="1800" dirty="0"/>
              <a:t> </a:t>
            </a:r>
            <a:r>
              <a:rPr lang="fr-FR" sz="1800" dirty="0" err="1"/>
              <a:t>firm</a:t>
            </a:r>
            <a:r>
              <a:rPr lang="fr-FR" sz="1800" dirty="0"/>
              <a:t> </a:t>
            </a:r>
            <a:r>
              <a:rPr lang="fr-FR" sz="1800" dirty="0" err="1"/>
              <a:t>called</a:t>
            </a:r>
            <a:r>
              <a:rPr lang="fr-FR" sz="1800" dirty="0"/>
              <a:t> Cabinet Conseil Technologies et Santé (CCT &amp; S)</a:t>
            </a:r>
          </a:p>
          <a:p>
            <a:pPr marL="0" indent="0" algn="just">
              <a:buNone/>
            </a:pPr>
            <a:endParaRPr lang="fr-FR" sz="1800" dirty="0" smtClean="0"/>
          </a:p>
          <a:p>
            <a:pPr marL="0" indent="0" algn="just">
              <a:buNone/>
            </a:pPr>
            <a:r>
              <a:rPr lang="fr-FR" sz="1800" dirty="0" err="1" smtClean="0"/>
              <a:t>With</a:t>
            </a:r>
            <a:r>
              <a:rPr lang="fr-FR" sz="1800" dirty="0" smtClean="0"/>
              <a:t> </a:t>
            </a:r>
            <a:r>
              <a:rPr lang="fr-FR" sz="1800" dirty="0" err="1"/>
              <a:t>my</a:t>
            </a:r>
            <a:r>
              <a:rPr lang="fr-FR" sz="1800" dirty="0"/>
              <a:t> new </a:t>
            </a:r>
            <a:r>
              <a:rPr lang="fr-FR" sz="1800" dirty="0" err="1"/>
              <a:t>role</a:t>
            </a:r>
            <a:r>
              <a:rPr lang="fr-FR" sz="1800" dirty="0"/>
              <a:t> as </a:t>
            </a:r>
            <a:r>
              <a:rPr lang="fr-FR" sz="1800" dirty="0" err="1"/>
              <a:t>biomedical</a:t>
            </a:r>
            <a:r>
              <a:rPr lang="fr-FR" sz="1800" dirty="0"/>
              <a:t> manager, the </a:t>
            </a:r>
            <a:r>
              <a:rPr lang="fr-FR" sz="1800" dirty="0" err="1"/>
              <a:t>work</a:t>
            </a:r>
            <a:r>
              <a:rPr lang="fr-FR" sz="1800" dirty="0"/>
              <a:t> </a:t>
            </a:r>
            <a:r>
              <a:rPr lang="fr-FR" sz="1800" dirty="0" err="1"/>
              <a:t>initially</a:t>
            </a:r>
            <a:r>
              <a:rPr lang="fr-FR" sz="1800" dirty="0"/>
              <a:t> </a:t>
            </a:r>
            <a:r>
              <a:rPr lang="fr-FR" sz="1800" dirty="0" err="1"/>
              <a:t>planned</a:t>
            </a:r>
            <a:r>
              <a:rPr lang="fr-FR" sz="1800" dirty="0"/>
              <a:t> on the </a:t>
            </a:r>
            <a:r>
              <a:rPr lang="fr-FR" sz="1800" dirty="0" err="1"/>
              <a:t>quality</a:t>
            </a:r>
            <a:r>
              <a:rPr lang="fr-FR" sz="1800" dirty="0"/>
              <a:t> of </a:t>
            </a:r>
            <a:r>
              <a:rPr lang="fr-FR" sz="1800" dirty="0" err="1"/>
              <a:t>equipment</a:t>
            </a:r>
            <a:r>
              <a:rPr lang="fr-FR" sz="1800" dirty="0"/>
              <a:t> and maintenance has been </a:t>
            </a:r>
            <a:r>
              <a:rPr lang="fr-FR" sz="1800" dirty="0" err="1"/>
              <a:t>revised</a:t>
            </a:r>
            <a:r>
              <a:rPr lang="fr-FR" sz="1800" dirty="0"/>
              <a:t> to </a:t>
            </a:r>
            <a:r>
              <a:rPr lang="fr-FR" sz="1800" dirty="0" err="1"/>
              <a:t>adapt</a:t>
            </a:r>
            <a:r>
              <a:rPr lang="fr-FR" sz="1800" dirty="0"/>
              <a:t> to the new </a:t>
            </a:r>
            <a:r>
              <a:rPr lang="fr-FR" sz="1800" dirty="0" err="1"/>
              <a:t>context</a:t>
            </a:r>
            <a:r>
              <a:rPr lang="fr-FR" sz="1800" dirty="0"/>
              <a:t>. The </a:t>
            </a:r>
            <a:r>
              <a:rPr lang="fr-FR" sz="1800" dirty="0" err="1"/>
              <a:t>project</a:t>
            </a:r>
            <a:r>
              <a:rPr lang="fr-FR" sz="1800" dirty="0"/>
              <a:t> to </a:t>
            </a:r>
            <a:r>
              <a:rPr lang="fr-FR" sz="1800" dirty="0" err="1"/>
              <a:t>improve</a:t>
            </a:r>
            <a:r>
              <a:rPr lang="fr-FR" sz="1800" dirty="0"/>
              <a:t> the </a:t>
            </a:r>
            <a:r>
              <a:rPr lang="fr-FR" sz="1800" dirty="0" err="1"/>
              <a:t>quality</a:t>
            </a:r>
            <a:r>
              <a:rPr lang="fr-FR" sz="1800" dirty="0"/>
              <a:t> of </a:t>
            </a:r>
            <a:r>
              <a:rPr lang="fr-FR" sz="1800" dirty="0" err="1"/>
              <a:t>biomedical</a:t>
            </a:r>
            <a:r>
              <a:rPr lang="fr-FR" sz="1800" dirty="0"/>
              <a:t> </a:t>
            </a:r>
            <a:r>
              <a:rPr lang="fr-FR" sz="1800" dirty="0" err="1"/>
              <a:t>equipment</a:t>
            </a:r>
            <a:r>
              <a:rPr lang="fr-FR" sz="1800" dirty="0"/>
              <a:t> and maintenance </a:t>
            </a:r>
            <a:r>
              <a:rPr lang="fr-FR" sz="1800" dirty="0" err="1"/>
              <a:t>will</a:t>
            </a:r>
            <a:r>
              <a:rPr lang="fr-FR" sz="1800" dirty="0"/>
              <a:t> </a:t>
            </a:r>
            <a:r>
              <a:rPr lang="fr-FR" sz="1800" dirty="0" err="1"/>
              <a:t>follow</a:t>
            </a:r>
            <a:r>
              <a:rPr lang="fr-FR" sz="1800" dirty="0"/>
              <a:t> the </a:t>
            </a:r>
            <a:r>
              <a:rPr lang="fr-FR" sz="1800" dirty="0" err="1"/>
              <a:t>steps</a:t>
            </a:r>
            <a:r>
              <a:rPr lang="fr-FR" sz="1800" dirty="0"/>
              <a:t> </a:t>
            </a:r>
            <a:r>
              <a:rPr lang="fr-FR" sz="1800" dirty="0" err="1"/>
              <a:t>below</a:t>
            </a:r>
            <a:r>
              <a:rPr lang="fr-FR" sz="1800" dirty="0"/>
              <a:t> : </a:t>
            </a:r>
            <a:endParaRPr lang="es-MX" sz="1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fr-FR" sz="1800" dirty="0" smtClean="0"/>
          </a:p>
          <a:p>
            <a:pPr marL="0" indent="0" algn="just">
              <a:buNone/>
            </a:pPr>
            <a:r>
              <a:rPr lang="fr-FR" sz="1800" dirty="0" smtClean="0"/>
              <a:t>       </a:t>
            </a:r>
            <a:endParaRPr lang="es-MX" sz="1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1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A4AAC06-1394-8343-89B4-D59498E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20" y="978276"/>
            <a:ext cx="10117667" cy="914400"/>
          </a:xfrm>
        </p:spPr>
        <p:txBody>
          <a:bodyPr anchor="t">
            <a:normAutofit/>
          </a:bodyPr>
          <a:lstStyle/>
          <a:p>
            <a:r>
              <a:rPr lang="es-MX" sz="3600" b="1" dirty="0" err="1" smtClean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Description</a:t>
            </a:r>
            <a:r>
              <a:rPr lang="es-MX" sz="3600" b="1" dirty="0" smtClean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 4/4</a:t>
            </a:r>
            <a:endParaRPr lang="es-MX" sz="3600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6A5AB52-EC55-E84E-BA46-6EECB36B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41" y="1892676"/>
            <a:ext cx="10702380" cy="4258742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fr-FR" sz="2000" dirty="0" smtClean="0"/>
              <a:t>pilot </a:t>
            </a:r>
            <a:r>
              <a:rPr lang="fr-FR" sz="2000" dirty="0"/>
              <a:t>phase in </a:t>
            </a:r>
            <a:r>
              <a:rPr lang="fr-FR" sz="2000" dirty="0" err="1"/>
              <a:t>my</a:t>
            </a:r>
            <a:r>
              <a:rPr lang="fr-FR" sz="2000" dirty="0"/>
              <a:t> </a:t>
            </a:r>
            <a:r>
              <a:rPr lang="fr-FR" sz="2000" dirty="0" err="1"/>
              <a:t>hospital</a:t>
            </a:r>
            <a:r>
              <a:rPr lang="fr-FR" sz="2000" dirty="0"/>
              <a:t>, </a:t>
            </a:r>
            <a:r>
              <a:rPr lang="fr-FR" sz="2000" dirty="0" smtClean="0"/>
              <a:t>Campus </a:t>
            </a:r>
            <a:r>
              <a:rPr lang="fr-FR" sz="2000" dirty="0" err="1" smtClean="0"/>
              <a:t>University</a:t>
            </a:r>
            <a:r>
              <a:rPr lang="fr-FR" sz="2000" dirty="0" smtClean="0"/>
              <a:t> </a:t>
            </a:r>
            <a:r>
              <a:rPr lang="fr-FR" sz="2000" dirty="0" err="1" smtClean="0"/>
              <a:t>Hospital</a:t>
            </a:r>
            <a:r>
              <a:rPr lang="fr-FR" sz="2000" dirty="0"/>
              <a:t> : </a:t>
            </a:r>
            <a:r>
              <a:rPr lang="fr-FR" sz="2000" dirty="0" err="1"/>
              <a:t>inventory</a:t>
            </a:r>
            <a:r>
              <a:rPr lang="fr-FR" sz="2000" dirty="0"/>
              <a:t> of </a:t>
            </a:r>
            <a:r>
              <a:rPr lang="fr-FR" sz="2000" dirty="0" err="1"/>
              <a:t>existing</a:t>
            </a:r>
            <a:r>
              <a:rPr lang="fr-FR" sz="2000" dirty="0"/>
              <a:t> </a:t>
            </a:r>
            <a:r>
              <a:rPr lang="fr-FR" sz="2000" dirty="0" err="1"/>
              <a:t>equipment</a:t>
            </a:r>
            <a:r>
              <a:rPr lang="fr-FR" sz="2000" dirty="0"/>
              <a:t> and </a:t>
            </a:r>
            <a:r>
              <a:rPr lang="fr-FR" sz="2000" dirty="0" err="1"/>
              <a:t>improvement</a:t>
            </a:r>
            <a:r>
              <a:rPr lang="fr-FR" sz="2000" dirty="0"/>
              <a:t> of </a:t>
            </a:r>
            <a:r>
              <a:rPr lang="fr-FR" sz="2000" dirty="0" err="1"/>
              <a:t>specifications</a:t>
            </a:r>
            <a:r>
              <a:rPr lang="fr-FR" sz="2000" dirty="0"/>
              <a:t> to </a:t>
            </a:r>
            <a:r>
              <a:rPr lang="fr-FR" sz="2000" dirty="0" err="1"/>
              <a:t>qualitatively</a:t>
            </a:r>
            <a:r>
              <a:rPr lang="fr-FR" sz="2000" dirty="0"/>
              <a:t> </a:t>
            </a:r>
            <a:r>
              <a:rPr lang="fr-FR" sz="2000" dirty="0" err="1"/>
              <a:t>acquire</a:t>
            </a:r>
            <a:r>
              <a:rPr lang="fr-FR" sz="2000" dirty="0"/>
              <a:t> future </a:t>
            </a:r>
            <a:r>
              <a:rPr lang="fr-FR" sz="2000" dirty="0" err="1"/>
              <a:t>equipment</a:t>
            </a:r>
            <a:r>
              <a:rPr lang="fr-FR" sz="2000" dirty="0"/>
              <a:t>. </a:t>
            </a:r>
            <a:r>
              <a:rPr lang="fr-FR" sz="2000" dirty="0" err="1"/>
              <a:t>These</a:t>
            </a:r>
            <a:r>
              <a:rPr lang="fr-FR" sz="2000" dirty="0"/>
              <a:t> </a:t>
            </a:r>
            <a:r>
              <a:rPr lang="fr-FR" sz="2000" dirty="0" err="1"/>
              <a:t>quality</a:t>
            </a:r>
            <a:r>
              <a:rPr lang="fr-FR" sz="2000" dirty="0"/>
              <a:t> acquisitions </a:t>
            </a:r>
            <a:r>
              <a:rPr lang="fr-FR" sz="2000" dirty="0" err="1"/>
              <a:t>should</a:t>
            </a:r>
            <a:r>
              <a:rPr lang="fr-FR" sz="2000" dirty="0"/>
              <a:t> </a:t>
            </a:r>
            <a:r>
              <a:rPr lang="fr-FR" sz="2000" dirty="0" err="1"/>
              <a:t>start</a:t>
            </a:r>
            <a:r>
              <a:rPr lang="fr-FR" sz="2000" dirty="0"/>
              <a:t> </a:t>
            </a:r>
            <a:r>
              <a:rPr lang="fr-FR" sz="2000" dirty="0" err="1"/>
              <a:t>with</a:t>
            </a:r>
            <a:r>
              <a:rPr lang="fr-FR" sz="2000" dirty="0"/>
              <a:t> </a:t>
            </a:r>
            <a:r>
              <a:rPr lang="fr-FR" sz="2000" dirty="0" err="1" smtClean="0"/>
              <a:t>coming</a:t>
            </a:r>
            <a:r>
              <a:rPr lang="fr-FR" sz="2000" dirty="0" smtClean="0"/>
              <a:t> </a:t>
            </a:r>
            <a:r>
              <a:rPr lang="fr-FR" sz="2000" dirty="0" err="1" smtClean="0"/>
              <a:t>projects</a:t>
            </a:r>
            <a:r>
              <a:rPr lang="fr-FR" sz="2000" dirty="0" smtClean="0"/>
              <a:t> </a:t>
            </a:r>
            <a:r>
              <a:rPr lang="fr-FR" sz="2000" dirty="0"/>
              <a:t>and the </a:t>
            </a:r>
            <a:r>
              <a:rPr lang="fr-FR" sz="2000" dirty="0" err="1" smtClean="0"/>
              <a:t>equipments</a:t>
            </a:r>
            <a:r>
              <a:rPr lang="fr-FR" sz="2000" dirty="0" smtClean="0"/>
              <a:t> </a:t>
            </a:r>
            <a:r>
              <a:rPr lang="fr-FR" sz="2000" dirty="0"/>
              <a:t>to </a:t>
            </a:r>
            <a:r>
              <a:rPr lang="fr-FR" sz="2000" dirty="0" err="1"/>
              <a:t>be</a:t>
            </a:r>
            <a:r>
              <a:rPr lang="fr-FR" sz="2000" dirty="0"/>
              <a:t> </a:t>
            </a:r>
            <a:r>
              <a:rPr lang="fr-FR" sz="2000" dirty="0" err="1"/>
              <a:t>planned</a:t>
            </a:r>
            <a:r>
              <a:rPr lang="fr-FR" sz="2000" dirty="0"/>
              <a:t> for 2022. </a:t>
            </a:r>
            <a:r>
              <a:rPr lang="fr-FR" sz="2000" dirty="0" err="1"/>
              <a:t>Take</a:t>
            </a:r>
            <a:r>
              <a:rPr lang="fr-FR" sz="2000" dirty="0"/>
              <a:t> </a:t>
            </a:r>
            <a:r>
              <a:rPr lang="fr-FR" sz="2000" dirty="0" err="1"/>
              <a:t>into</a:t>
            </a:r>
            <a:r>
              <a:rPr lang="fr-FR" sz="2000" dirty="0"/>
              <a:t> </a:t>
            </a:r>
            <a:r>
              <a:rPr lang="fr-FR" sz="2000" dirty="0" err="1"/>
              <a:t>account</a:t>
            </a:r>
            <a:r>
              <a:rPr lang="fr-FR" sz="2000" dirty="0"/>
              <a:t> the </a:t>
            </a:r>
            <a:r>
              <a:rPr lang="fr-FR" sz="2000" dirty="0" err="1"/>
              <a:t>resource</a:t>
            </a:r>
            <a:r>
              <a:rPr lang="fr-FR" sz="2000" dirty="0"/>
              <a:t> documents of AFIB, IFMBE and WHO 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000" dirty="0" err="1" smtClean="0"/>
              <a:t>Form</a:t>
            </a:r>
            <a:r>
              <a:rPr lang="fr-FR" sz="2000" dirty="0" smtClean="0"/>
              <a:t> </a:t>
            </a:r>
            <a:r>
              <a:rPr lang="fr-FR" sz="2000" dirty="0"/>
              <a:t>a </a:t>
            </a:r>
            <a:r>
              <a:rPr lang="fr-FR" sz="2000" dirty="0" err="1"/>
              <a:t>think</a:t>
            </a:r>
            <a:r>
              <a:rPr lang="fr-FR" sz="2000" dirty="0"/>
              <a:t> tank on </a:t>
            </a:r>
            <a:r>
              <a:rPr lang="fr-FR" sz="2000" dirty="0" err="1"/>
              <a:t>biomedical</a:t>
            </a:r>
            <a:r>
              <a:rPr lang="fr-FR" sz="2000" dirty="0"/>
              <a:t> maintenance, </a:t>
            </a:r>
            <a:r>
              <a:rPr lang="fr-FR" sz="2000" dirty="0" err="1"/>
              <a:t>including</a:t>
            </a:r>
            <a:r>
              <a:rPr lang="fr-FR" sz="2000" dirty="0"/>
              <a:t> the </a:t>
            </a:r>
            <a:r>
              <a:rPr lang="fr-FR" sz="2000" dirty="0" err="1"/>
              <a:t>heads</a:t>
            </a:r>
            <a:r>
              <a:rPr lang="fr-FR" sz="2000" dirty="0"/>
              <a:t> of </a:t>
            </a:r>
            <a:r>
              <a:rPr lang="fr-FR" sz="2000" dirty="0" err="1"/>
              <a:t>biomedical</a:t>
            </a:r>
            <a:r>
              <a:rPr lang="fr-FR" sz="2000" dirty="0"/>
              <a:t> </a:t>
            </a:r>
            <a:r>
              <a:rPr lang="fr-FR" sz="2000" dirty="0" err="1"/>
              <a:t>departments</a:t>
            </a:r>
            <a:r>
              <a:rPr lang="fr-FR" sz="2000" dirty="0"/>
              <a:t> of </a:t>
            </a:r>
            <a:r>
              <a:rPr lang="fr-FR" sz="2000" dirty="0" err="1"/>
              <a:t>CHUs</a:t>
            </a:r>
            <a:r>
              <a:rPr lang="fr-FR" sz="2000" dirty="0"/>
              <a:t> and </a:t>
            </a:r>
            <a:r>
              <a:rPr lang="fr-FR" sz="2000" dirty="0" err="1" smtClean="0"/>
              <a:t>CHRs</a:t>
            </a:r>
            <a:endParaRPr lang="fr-FR" sz="20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000" dirty="0"/>
              <a:t> </a:t>
            </a:r>
            <a:r>
              <a:rPr lang="fr-FR" sz="2000" dirty="0" err="1" smtClean="0"/>
              <a:t>Join</a:t>
            </a:r>
            <a:r>
              <a:rPr lang="fr-FR" sz="2000" dirty="0" smtClean="0"/>
              <a:t> </a:t>
            </a:r>
            <a:r>
              <a:rPr lang="fr-FR" sz="2000" dirty="0" err="1"/>
              <a:t>together</a:t>
            </a:r>
            <a:r>
              <a:rPr lang="fr-FR" sz="2000" dirty="0"/>
              <a:t> in an association : </a:t>
            </a:r>
            <a:r>
              <a:rPr lang="fr-FR" sz="2000" dirty="0" err="1"/>
              <a:t>creation</a:t>
            </a:r>
            <a:r>
              <a:rPr lang="fr-FR" sz="2000" dirty="0"/>
              <a:t> of the </a:t>
            </a:r>
            <a:r>
              <a:rPr lang="fr-FR" sz="2000" dirty="0" smtClean="0"/>
              <a:t>ATIBM (</a:t>
            </a:r>
            <a:r>
              <a:rPr lang="en-US" sz="2000" dirty="0"/>
              <a:t>Togolese </a:t>
            </a:r>
            <a:r>
              <a:rPr lang="en-US" sz="2000" dirty="0" smtClean="0"/>
              <a:t>Association </a:t>
            </a:r>
            <a:r>
              <a:rPr lang="en-US" sz="2000" dirty="0"/>
              <a:t>for </a:t>
            </a:r>
            <a:r>
              <a:rPr lang="en-US" sz="2000" dirty="0" smtClean="0"/>
              <a:t>Biological </a:t>
            </a:r>
            <a:r>
              <a:rPr lang="en-US" sz="2000" dirty="0"/>
              <a:t>and </a:t>
            </a:r>
            <a:r>
              <a:rPr lang="en-US" sz="2000" dirty="0" smtClean="0"/>
              <a:t>Medical </a:t>
            </a:r>
            <a:r>
              <a:rPr lang="en-US" sz="2000" dirty="0"/>
              <a:t>E</a:t>
            </a:r>
            <a:r>
              <a:rPr lang="en-US" sz="2000" dirty="0" smtClean="0"/>
              <a:t>ngineering)</a:t>
            </a:r>
            <a:r>
              <a:rPr lang="fr-FR" sz="2000" dirty="0" smtClean="0"/>
              <a:t> </a:t>
            </a:r>
            <a:r>
              <a:rPr lang="fr-FR" sz="2000" dirty="0"/>
              <a:t>open to all </a:t>
            </a:r>
            <a:r>
              <a:rPr lang="fr-FR" sz="2000" dirty="0" err="1"/>
              <a:t>stakeholders</a:t>
            </a:r>
            <a:r>
              <a:rPr lang="fr-FR" sz="2000" dirty="0"/>
              <a:t> 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000" dirty="0" err="1" smtClean="0"/>
              <a:t>Extend</a:t>
            </a:r>
            <a:r>
              <a:rPr lang="fr-FR" sz="2000" dirty="0" smtClean="0"/>
              <a:t> </a:t>
            </a:r>
            <a:r>
              <a:rPr lang="fr-FR" sz="2000" dirty="0"/>
              <a:t>the </a:t>
            </a:r>
            <a:r>
              <a:rPr lang="fr-FR" sz="2000" dirty="0" err="1"/>
              <a:t>project</a:t>
            </a:r>
            <a:r>
              <a:rPr lang="fr-FR" sz="2000" dirty="0"/>
              <a:t> to </a:t>
            </a:r>
            <a:r>
              <a:rPr lang="fr-FR" sz="2000" dirty="0" err="1"/>
              <a:t>improve</a:t>
            </a:r>
            <a:r>
              <a:rPr lang="fr-FR" sz="2000" dirty="0"/>
              <a:t> the </a:t>
            </a:r>
            <a:r>
              <a:rPr lang="fr-FR" sz="2000" dirty="0" err="1"/>
              <a:t>quality</a:t>
            </a:r>
            <a:r>
              <a:rPr lang="fr-FR" sz="2000" dirty="0"/>
              <a:t> of </a:t>
            </a:r>
            <a:r>
              <a:rPr lang="fr-FR" sz="2000" dirty="0" err="1"/>
              <a:t>biomedical</a:t>
            </a:r>
            <a:r>
              <a:rPr lang="fr-FR" sz="2000" dirty="0"/>
              <a:t> </a:t>
            </a:r>
            <a:r>
              <a:rPr lang="fr-FR" sz="2000" dirty="0" err="1"/>
              <a:t>equipment</a:t>
            </a:r>
            <a:r>
              <a:rPr lang="fr-FR" sz="2000" dirty="0"/>
              <a:t> and maintenance to </a:t>
            </a:r>
            <a:r>
              <a:rPr lang="fr-FR" sz="2000" dirty="0" err="1"/>
              <a:t>other</a:t>
            </a:r>
            <a:r>
              <a:rPr lang="fr-FR" sz="2000" dirty="0"/>
              <a:t> </a:t>
            </a:r>
            <a:r>
              <a:rPr lang="fr-FR" sz="2000" dirty="0" err="1"/>
              <a:t>health</a:t>
            </a:r>
            <a:r>
              <a:rPr lang="fr-FR" sz="2000" dirty="0"/>
              <a:t> </a:t>
            </a:r>
            <a:r>
              <a:rPr lang="fr-FR" sz="2000" dirty="0" err="1"/>
              <a:t>facilities</a:t>
            </a:r>
            <a:r>
              <a:rPr lang="fr-FR" sz="2000" dirty="0"/>
              <a:t>.</a:t>
            </a:r>
          </a:p>
          <a:p>
            <a:pPr marL="0" indent="0" algn="just">
              <a:buNone/>
            </a:pPr>
            <a:r>
              <a:rPr lang="fr-FR" sz="2000" dirty="0"/>
              <a:t>All </a:t>
            </a:r>
            <a:r>
              <a:rPr lang="fr-FR" sz="2000" dirty="0" err="1"/>
              <a:t>these</a:t>
            </a:r>
            <a:r>
              <a:rPr lang="fr-FR" sz="2000" dirty="0"/>
              <a:t> </a:t>
            </a:r>
            <a:r>
              <a:rPr lang="fr-FR" sz="2000" dirty="0" err="1"/>
              <a:t>activities</a:t>
            </a:r>
            <a:r>
              <a:rPr lang="fr-FR" sz="2000" dirty="0"/>
              <a:t> </a:t>
            </a:r>
            <a:r>
              <a:rPr lang="fr-FR" sz="2000" dirty="0" err="1"/>
              <a:t>will</a:t>
            </a:r>
            <a:r>
              <a:rPr lang="fr-FR" sz="2000" dirty="0"/>
              <a:t> </a:t>
            </a:r>
            <a:r>
              <a:rPr lang="fr-FR" sz="2000" dirty="0" err="1"/>
              <a:t>begin</a:t>
            </a:r>
            <a:r>
              <a:rPr lang="fr-FR" sz="2000" dirty="0"/>
              <a:t> in 2022. A </a:t>
            </a:r>
            <a:r>
              <a:rPr lang="fr-FR" sz="2000" dirty="0" err="1"/>
              <a:t>consensual</a:t>
            </a:r>
            <a:r>
              <a:rPr lang="fr-FR" sz="2000" dirty="0"/>
              <a:t> </a:t>
            </a:r>
            <a:r>
              <a:rPr lang="fr-FR" sz="2000" dirty="0" err="1"/>
              <a:t>schedule</a:t>
            </a:r>
            <a:r>
              <a:rPr lang="fr-FR" sz="2000" dirty="0"/>
              <a:t> </a:t>
            </a:r>
            <a:r>
              <a:rPr lang="fr-FR" sz="2000" dirty="0" err="1"/>
              <a:t>will</a:t>
            </a:r>
            <a:r>
              <a:rPr lang="fr-FR" sz="2000" dirty="0"/>
              <a:t> </a:t>
            </a:r>
            <a:r>
              <a:rPr lang="fr-FR" sz="2000" dirty="0" err="1"/>
              <a:t>be</a:t>
            </a:r>
            <a:r>
              <a:rPr lang="fr-FR" sz="2000" dirty="0"/>
              <a:t> </a:t>
            </a:r>
            <a:r>
              <a:rPr lang="fr-FR" sz="2000" dirty="0" err="1"/>
              <a:t>drawn</a:t>
            </a:r>
            <a:r>
              <a:rPr lang="fr-FR" sz="2000" dirty="0"/>
              <a:t> </a:t>
            </a:r>
            <a:r>
              <a:rPr lang="fr-FR" sz="2000" dirty="0" smtClean="0"/>
              <a:t>up in </a:t>
            </a:r>
            <a:r>
              <a:rPr lang="fr-FR" sz="2000" dirty="0" err="1" smtClean="0"/>
              <a:t>december</a:t>
            </a:r>
            <a:r>
              <a:rPr lang="fr-FR" sz="2000" dirty="0" smtClean="0"/>
              <a:t>.</a:t>
            </a:r>
            <a:r>
              <a:rPr lang="fr-FR" sz="2000" dirty="0"/>
              <a:t> The </a:t>
            </a:r>
            <a:r>
              <a:rPr lang="fr-FR" sz="2000" dirty="0" err="1"/>
              <a:t>process</a:t>
            </a:r>
            <a:r>
              <a:rPr lang="fr-FR" sz="2000" dirty="0"/>
              <a:t> </a:t>
            </a:r>
            <a:r>
              <a:rPr lang="fr-FR" sz="2000" dirty="0" err="1"/>
              <a:t>will</a:t>
            </a:r>
            <a:r>
              <a:rPr lang="fr-FR" sz="2000" dirty="0"/>
              <a:t> </a:t>
            </a:r>
            <a:r>
              <a:rPr lang="fr-FR" sz="2000" dirty="0" err="1"/>
              <a:t>be</a:t>
            </a:r>
            <a:r>
              <a:rPr lang="fr-FR" sz="2000" dirty="0"/>
              <a:t> </a:t>
            </a:r>
            <a:r>
              <a:rPr lang="fr-FR" sz="2000" dirty="0" err="1"/>
              <a:t>conducted</a:t>
            </a:r>
            <a:r>
              <a:rPr lang="fr-FR" sz="2000" dirty="0"/>
              <a:t> </a:t>
            </a:r>
            <a:r>
              <a:rPr lang="fr-FR" sz="2000" dirty="0" err="1"/>
              <a:t>with</a:t>
            </a:r>
            <a:r>
              <a:rPr lang="fr-FR" sz="2000" dirty="0"/>
              <a:t> the support of the </a:t>
            </a:r>
            <a:r>
              <a:rPr lang="fr-FR" sz="2000" dirty="0" err="1"/>
              <a:t>Director</a:t>
            </a:r>
            <a:r>
              <a:rPr lang="fr-FR" sz="2000" dirty="0"/>
              <a:t> of </a:t>
            </a:r>
            <a:r>
              <a:rPr lang="fr-FR" sz="2000" dirty="0" err="1"/>
              <a:t>Sanitary</a:t>
            </a:r>
            <a:r>
              <a:rPr lang="fr-FR" sz="2000" dirty="0"/>
              <a:t> Infrastructures, Equipment and Maintenance, </a:t>
            </a:r>
            <a:r>
              <a:rPr lang="fr-FR" sz="2000" dirty="0" err="1"/>
              <a:t>co-author</a:t>
            </a:r>
            <a:r>
              <a:rPr lang="fr-FR" sz="2000" dirty="0"/>
              <a:t> of </a:t>
            </a:r>
            <a:r>
              <a:rPr lang="fr-FR" sz="2000" dirty="0" err="1"/>
              <a:t>this</a:t>
            </a:r>
            <a:r>
              <a:rPr lang="fr-FR" sz="2000" dirty="0"/>
              <a:t> document. At the end of </a:t>
            </a:r>
            <a:r>
              <a:rPr lang="fr-FR" sz="2000" dirty="0" err="1"/>
              <a:t>these</a:t>
            </a:r>
            <a:r>
              <a:rPr lang="fr-FR" sz="2000" dirty="0"/>
              <a:t> stages, </a:t>
            </a:r>
            <a:r>
              <a:rPr lang="fr-FR" sz="2000" dirty="0" err="1"/>
              <a:t>proposals</a:t>
            </a:r>
            <a:r>
              <a:rPr lang="fr-FR" sz="2000" dirty="0"/>
              <a:t> </a:t>
            </a:r>
            <a:r>
              <a:rPr lang="fr-FR" sz="2000" dirty="0" err="1"/>
              <a:t>will</a:t>
            </a:r>
            <a:r>
              <a:rPr lang="fr-FR" sz="2000" dirty="0"/>
              <a:t> </a:t>
            </a:r>
            <a:r>
              <a:rPr lang="fr-FR" sz="2000" dirty="0" err="1"/>
              <a:t>be</a:t>
            </a:r>
            <a:r>
              <a:rPr lang="fr-FR" sz="2000" dirty="0"/>
              <a:t> made to the Ministry of </a:t>
            </a:r>
            <a:r>
              <a:rPr lang="fr-FR" sz="2000" dirty="0" err="1"/>
              <a:t>Health</a:t>
            </a:r>
            <a:r>
              <a:rPr lang="fr-FR" sz="2000" dirty="0"/>
              <a:t> for the </a:t>
            </a:r>
            <a:r>
              <a:rPr lang="fr-FR" sz="2000" dirty="0" err="1"/>
              <a:t>implementation</a:t>
            </a:r>
            <a:r>
              <a:rPr lang="fr-FR" sz="2000" dirty="0"/>
              <a:t> of </a:t>
            </a:r>
            <a:r>
              <a:rPr lang="fr-FR" sz="2000" dirty="0" err="1"/>
              <a:t>regulations</a:t>
            </a:r>
            <a:r>
              <a:rPr lang="fr-FR" sz="2000" dirty="0"/>
              <a:t> on </a:t>
            </a:r>
            <a:r>
              <a:rPr lang="fr-FR" sz="2000" dirty="0" err="1"/>
              <a:t>medical</a:t>
            </a:r>
            <a:r>
              <a:rPr lang="fr-FR" sz="2000" dirty="0"/>
              <a:t> </a:t>
            </a:r>
            <a:r>
              <a:rPr lang="fr-FR" sz="2000" dirty="0" err="1"/>
              <a:t>devices</a:t>
            </a:r>
            <a:r>
              <a:rPr lang="fr-FR" sz="2000" dirty="0"/>
              <a:t>.</a:t>
            </a:r>
            <a:endParaRPr lang="es-MX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4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A4AAC06-1394-8343-89B4-D59498E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20" y="978276"/>
            <a:ext cx="10117667" cy="914400"/>
          </a:xfrm>
        </p:spPr>
        <p:txBody>
          <a:bodyPr anchor="t">
            <a:normAutofit fontScale="90000"/>
          </a:bodyPr>
          <a:lstStyle/>
          <a:p>
            <a:r>
              <a:rPr lang="es-MX" sz="3600" b="1" dirty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Goals of the project and final users</a:t>
            </a:r>
            <a:br>
              <a:rPr lang="es-MX" sz="3600" b="1" dirty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</a:br>
            <a:r>
              <a:rPr lang="es-MX" sz="3600" b="1" dirty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that will benefit</a:t>
            </a:r>
            <a:endParaRPr lang="es-MX" sz="3600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6A5AB52-EC55-E84E-BA46-6EECB36B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41" y="1892676"/>
            <a:ext cx="10702380" cy="425874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buNone/>
            </a:pP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Goals Noted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Improve regulations on the supply of biomedical equipment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Develop acceptance criteria for donation equipment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Improve the management of biomedical equipment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Make biomedical staff more operational</a:t>
            </a:r>
            <a:endParaRPr lang="fr-FR" sz="2000" dirty="0"/>
          </a:p>
          <a:p>
            <a:pPr marL="0" indent="0" algn="just">
              <a:lnSpc>
                <a:spcPct val="107000"/>
              </a:lnSpc>
              <a:buNone/>
            </a:pP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who will benefit from this work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Clinical Engineers and Technicians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Biomedical equipment users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Patients </a:t>
            </a:r>
          </a:p>
          <a:p>
            <a:pPr marL="0" indent="0" algn="just">
              <a:buNone/>
            </a:pPr>
            <a:endParaRPr lang="es-MX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08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A4AAC06-1394-8343-89B4-D59498E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20" y="978276"/>
            <a:ext cx="10117667" cy="914400"/>
          </a:xfrm>
        </p:spPr>
        <p:txBody>
          <a:bodyPr anchor="t">
            <a:normAutofit/>
          </a:bodyPr>
          <a:lstStyle/>
          <a:p>
            <a:r>
              <a:rPr lang="es-MX" sz="3600" b="1" dirty="0" err="1" smtClean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Expected</a:t>
            </a:r>
            <a:r>
              <a:rPr lang="es-MX" sz="3600" b="1" dirty="0" smtClean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s-MX" sz="3600" b="1" dirty="0" err="1" smtClean="0">
                <a:solidFill>
                  <a:srgbClr val="0070C0"/>
                </a:solidFill>
                <a:latin typeface="Poppins" pitchFamily="2" charset="77"/>
                <a:cs typeface="Poppins" pitchFamily="2" charset="77"/>
              </a:rPr>
              <a:t>Results</a:t>
            </a:r>
            <a:endParaRPr lang="es-MX" sz="3600" dirty="0">
              <a:solidFill>
                <a:srgbClr val="0070C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6A5AB52-EC55-E84E-BA46-6EECB36B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41" y="1892676"/>
            <a:ext cx="10702380" cy="425874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biomedical </a:t>
            </a:r>
            <a:r>
              <a:rPr lang="en-US" dirty="0"/>
              <a:t>equipment in health facilities that meet WHO criteria;</a:t>
            </a:r>
            <a:endParaRPr lang="fr-F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Better management of biomedical maintenance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Equipment failure rate less than or equal to 5%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dirty="0"/>
              <a:t>have a more efficient biomedical staff </a:t>
            </a:r>
          </a:p>
          <a:p>
            <a:pPr marL="0" indent="0" algn="just">
              <a:buNone/>
            </a:pPr>
            <a:endParaRPr lang="es-MX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96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63FEF59B-EF14-654A-B961-582AAD399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654" y="2878020"/>
            <a:ext cx="10117667" cy="55098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3200" b="1" i="1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OUSSEY Sadikou</a:t>
            </a:r>
            <a:r>
              <a:rPr lang="it" sz="3200" i="1" dirty="0">
                <a:solidFill>
                  <a:srgbClr val="1CA692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it" sz="3200" i="1" dirty="0">
                <a:solidFill>
                  <a:srgbClr val="1CA692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s-MX" sz="3200" i="1" dirty="0">
              <a:solidFill>
                <a:srgbClr val="0070C0"/>
              </a:solidFill>
              <a:latin typeface="Poppins Medium" pitchFamily="2" charset="77"/>
              <a:cs typeface="Poppins Medium" pitchFamily="2" charset="77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="" xmlns:a16="http://schemas.microsoft.com/office/drawing/2014/main" id="{EF1396C2-E5FC-884C-80FD-E888936DA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654" y="3761508"/>
            <a:ext cx="10117667" cy="2389909"/>
          </a:xfrm>
        </p:spPr>
        <p:txBody>
          <a:bodyPr/>
          <a:lstStyle/>
          <a:p>
            <a:pPr marL="0" lvl="0" indent="0" algn="ctr">
              <a:buClr>
                <a:schemeClr val="dk1"/>
              </a:buClr>
              <a:buSzPct val="25000"/>
              <a:buNone/>
            </a:pPr>
            <a:endParaRPr lang="it-IT" sz="2000" i="1" dirty="0" smtClean="0">
              <a:solidFill>
                <a:srgbClr val="1F4A98"/>
              </a:solidFill>
              <a:ea typeface="Calibri"/>
              <a:cs typeface="Calibri"/>
              <a:sym typeface="Calibri"/>
            </a:endParaRPr>
          </a:p>
          <a:p>
            <a:pPr marL="0" lvl="0" indent="0" algn="ctr">
              <a:buClr>
                <a:schemeClr val="dk1"/>
              </a:buClr>
              <a:buSzPct val="25000"/>
              <a:buNone/>
            </a:pPr>
            <a:r>
              <a:rPr lang="it-IT" sz="2000" i="1" dirty="0" smtClean="0">
                <a:solidFill>
                  <a:srgbClr val="1F4A98"/>
                </a:solidFill>
                <a:ea typeface="Calibri"/>
                <a:cs typeface="Calibri"/>
                <a:sym typeface="Calibri"/>
              </a:rPr>
              <a:t>ousseysdk@gmail.com</a:t>
            </a:r>
            <a:endParaRPr lang="it-IT" sz="2000" i="1" dirty="0">
              <a:solidFill>
                <a:srgbClr val="1F4A98"/>
              </a:solidFill>
              <a:ea typeface="Calibri"/>
              <a:cs typeface="Calibri"/>
              <a:sym typeface="Calibri"/>
            </a:endParaRPr>
          </a:p>
          <a:p>
            <a:pPr marL="0" indent="0" algn="ctr">
              <a:buClr>
                <a:schemeClr val="dk1"/>
              </a:buClr>
              <a:buSzPct val="25000"/>
              <a:buNone/>
            </a:pPr>
            <a:r>
              <a:rPr lang="fr-FR" sz="2000" i="1" dirty="0" smtClean="0">
                <a:solidFill>
                  <a:srgbClr val="1CA692"/>
                </a:solidFill>
                <a:ea typeface="Calibri"/>
                <a:cs typeface="Calibri"/>
              </a:rPr>
              <a:t>Head of </a:t>
            </a:r>
            <a:r>
              <a:rPr lang="fr-FR" sz="2000" i="1" dirty="0" err="1" smtClean="0">
                <a:solidFill>
                  <a:srgbClr val="1CA692"/>
                </a:solidFill>
                <a:ea typeface="Calibri"/>
                <a:cs typeface="Calibri"/>
              </a:rPr>
              <a:t>Technical</a:t>
            </a:r>
            <a:r>
              <a:rPr lang="fr-FR" sz="2000" i="1" dirty="0" smtClean="0">
                <a:solidFill>
                  <a:srgbClr val="1CA692"/>
                </a:solidFill>
                <a:ea typeface="Calibri"/>
                <a:cs typeface="Calibri"/>
              </a:rPr>
              <a:t> and </a:t>
            </a:r>
            <a:r>
              <a:rPr lang="fr-FR" sz="2000" i="1" dirty="0" err="1" smtClean="0">
                <a:solidFill>
                  <a:srgbClr val="1CA692"/>
                </a:solidFill>
                <a:ea typeface="Calibri"/>
                <a:cs typeface="Calibri"/>
              </a:rPr>
              <a:t>Biomedical</a:t>
            </a:r>
            <a:r>
              <a:rPr lang="fr-FR" sz="2000" i="1" dirty="0" smtClean="0">
                <a:solidFill>
                  <a:srgbClr val="1CA692"/>
                </a:solidFill>
                <a:ea typeface="Calibri"/>
                <a:cs typeface="Calibri"/>
              </a:rPr>
              <a:t> Service at Campus </a:t>
            </a:r>
            <a:r>
              <a:rPr lang="fr-FR" sz="2000" i="1" dirty="0" err="1">
                <a:solidFill>
                  <a:srgbClr val="1CA692"/>
                </a:solidFill>
                <a:ea typeface="Calibri"/>
                <a:cs typeface="Calibri"/>
              </a:rPr>
              <a:t>University</a:t>
            </a:r>
            <a:r>
              <a:rPr lang="fr-FR" sz="2000" i="1" dirty="0">
                <a:solidFill>
                  <a:srgbClr val="1CA692"/>
                </a:solidFill>
                <a:ea typeface="Calibri"/>
                <a:cs typeface="Calibri"/>
              </a:rPr>
              <a:t> </a:t>
            </a:r>
            <a:r>
              <a:rPr lang="fr-FR" sz="2000" i="1" dirty="0" err="1">
                <a:solidFill>
                  <a:srgbClr val="1CA692"/>
                </a:solidFill>
                <a:ea typeface="Calibri"/>
                <a:cs typeface="Calibri"/>
              </a:rPr>
              <a:t>Hospital</a:t>
            </a:r>
            <a:r>
              <a:rPr lang="fr-FR" sz="2000" i="1" dirty="0">
                <a:solidFill>
                  <a:srgbClr val="1CA692"/>
                </a:solidFill>
                <a:ea typeface="Calibri"/>
                <a:cs typeface="Calibri"/>
              </a:rPr>
              <a:t> (CHUC)</a:t>
            </a:r>
            <a:endParaRPr lang="en-US" sz="2000" i="1" dirty="0">
              <a:solidFill>
                <a:srgbClr val="1CA692"/>
              </a:solidFill>
              <a:ea typeface="Calibri"/>
              <a:cs typeface="Calibri"/>
            </a:endParaRPr>
          </a:p>
          <a:p>
            <a:pPr marL="0" lvl="0" indent="0" algn="ctr">
              <a:buClr>
                <a:schemeClr val="dk1"/>
              </a:buClr>
              <a:buSzPct val="25000"/>
              <a:buNone/>
            </a:pPr>
            <a:r>
              <a:rPr lang="it-IT" sz="2000" i="1" dirty="0">
                <a:solidFill>
                  <a:srgbClr val="1CA692"/>
                </a:solidFill>
                <a:ea typeface="Calibri"/>
                <a:cs typeface="Calibri"/>
                <a:sym typeface="Calibri"/>
              </a:rPr>
              <a:t>Togo</a:t>
            </a:r>
            <a:endParaRPr lang="it" sz="2000" i="1" dirty="0">
              <a:solidFill>
                <a:srgbClr val="1CA692"/>
              </a:solidFill>
              <a:ea typeface="Calibri"/>
              <a:cs typeface="Calibri"/>
              <a:sym typeface="Calibri"/>
            </a:endParaRPr>
          </a:p>
          <a:p>
            <a:pPr marL="0" lvl="0" indent="0" algn="ctr">
              <a:buClr>
                <a:schemeClr val="dk1"/>
              </a:buClr>
              <a:buSzPct val="25000"/>
              <a:buNone/>
            </a:pPr>
            <a:endParaRPr lang="it" sz="2000" i="1" dirty="0">
              <a:solidFill>
                <a:srgbClr val="1CA692"/>
              </a:solidFill>
              <a:latin typeface="Poppins" pitchFamily="2" charset="77"/>
              <a:ea typeface="Calibri"/>
              <a:cs typeface="Poppins" pitchFamily="2" charset="77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072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2793</TotalTime>
  <Words>609</Words>
  <Application>Microsoft Office PowerPoint</Application>
  <PresentationFormat>Grand écran</PresentationFormat>
  <Paragraphs>59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Poppins</vt:lpstr>
      <vt:lpstr>Poppins Light</vt:lpstr>
      <vt:lpstr>Poppins Medium</vt:lpstr>
      <vt:lpstr>Times New Roman</vt:lpstr>
      <vt:lpstr>Wingdings</vt:lpstr>
      <vt:lpstr>Tema de Office</vt:lpstr>
      <vt:lpstr>Improving the quality of biomedical equipment and maintenance for the quality and safety of care </vt:lpstr>
      <vt:lpstr>The Team / Workgroup</vt:lpstr>
      <vt:lpstr>Description 1/4</vt:lpstr>
      <vt:lpstr>Description 2/4</vt:lpstr>
      <vt:lpstr>Description 3/4</vt:lpstr>
      <vt:lpstr>Description 4/4</vt:lpstr>
      <vt:lpstr>Goals of the project and final users that will benefit</vt:lpstr>
      <vt:lpstr>Expected Results</vt:lpstr>
      <vt:lpstr>OUSSEY Sadikou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Estefania Cajigas</dc:creator>
  <cp:lastModifiedBy>OUSSEY</cp:lastModifiedBy>
  <cp:revision>37</cp:revision>
  <dcterms:created xsi:type="dcterms:W3CDTF">2021-09-01T19:24:00Z</dcterms:created>
  <dcterms:modified xsi:type="dcterms:W3CDTF">2021-10-18T15:59:07Z</dcterms:modified>
</cp:coreProperties>
</file>