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9" d="100"/>
          <a:sy n="79" d="100"/>
        </p:scale>
        <p:origin x="-1469" y="-6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2A7BB5-4242-4761-8969-B28C5AA3E1F9}" type="datetimeFigureOut">
              <a:rPr lang="es-ES" smtClean="0"/>
              <a:t>10/10/2024</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47BDE3-458C-47B2-A682-2B23BBC30D87}" type="slidenum">
              <a:rPr lang="es-ES" smtClean="0"/>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8 Título"/>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B9FF7BB7-8951-4D5F-B916-A569FF1A131B}" type="datetime1">
              <a:rPr lang="es-ES" smtClean="0"/>
              <a:t>10/10/2024</a:t>
            </a:fld>
            <a:endParaRPr lang="es-ES"/>
          </a:p>
        </p:txBody>
      </p:sp>
      <p:sp>
        <p:nvSpPr>
          <p:cNvPr id="19" name="18 Marcador de pie de página"/>
          <p:cNvSpPr>
            <a:spLocks noGrp="1"/>
          </p:cNvSpPr>
          <p:nvPr>
            <p:ph type="ftr" sz="quarter" idx="11"/>
          </p:nvPr>
        </p:nvSpPr>
        <p:spPr/>
        <p:txBody>
          <a:bodyPr/>
          <a:lstStyle/>
          <a:p>
            <a:r>
              <a:rPr lang="es-ES" smtClean="0"/>
              <a:t>www.ingenieria-clinica.com.ar    /    contacto@ingenieria-clinica.com.ar</a:t>
            </a:r>
            <a:endParaRPr lang="es-ES"/>
          </a:p>
        </p:txBody>
      </p:sp>
      <p:sp>
        <p:nvSpPr>
          <p:cNvPr id="27" name="26 Marcador de número de diapositiva"/>
          <p:cNvSpPr>
            <a:spLocks noGrp="1"/>
          </p:cNvSpPr>
          <p:nvPr>
            <p:ph type="sldNum" sz="quarter" idx="12"/>
          </p:nvPr>
        </p:nvSpPr>
        <p:spPr/>
        <p:txBody>
          <a:bodyPr/>
          <a:lstStyle/>
          <a:p>
            <a:fld id="{95E3C15A-0EC4-41F9-BDAA-9C9184E49ECA}"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B6592C1A-2A1A-468C-83AD-CAEF3288F04F}" type="datetime1">
              <a:rPr lang="es-ES" smtClean="0"/>
              <a:t>10/10/2024</a:t>
            </a:fld>
            <a:endParaRPr lang="es-ES"/>
          </a:p>
        </p:txBody>
      </p:sp>
      <p:sp>
        <p:nvSpPr>
          <p:cNvPr id="5" name="4 Marcador de pie de página"/>
          <p:cNvSpPr>
            <a:spLocks noGrp="1"/>
          </p:cNvSpPr>
          <p:nvPr>
            <p:ph type="ftr" sz="quarter" idx="11"/>
          </p:nvPr>
        </p:nvSpPr>
        <p:spPr/>
        <p:txBody>
          <a:bodyPr/>
          <a:lstStyle/>
          <a:p>
            <a:r>
              <a:rPr lang="es-ES" smtClean="0"/>
              <a:t>www.ingenieria-clinica.com.ar    /    contacto@ingenieria-clinica.com.ar</a:t>
            </a:r>
            <a:endParaRPr lang="es-ES"/>
          </a:p>
        </p:txBody>
      </p:sp>
      <p:sp>
        <p:nvSpPr>
          <p:cNvPr id="6" name="5 Marcador de número de diapositiva"/>
          <p:cNvSpPr>
            <a:spLocks noGrp="1"/>
          </p:cNvSpPr>
          <p:nvPr>
            <p:ph type="sldNum" sz="quarter" idx="12"/>
          </p:nvPr>
        </p:nvSpPr>
        <p:spPr/>
        <p:txBody>
          <a:bodyPr/>
          <a:lstStyle/>
          <a:p>
            <a:fld id="{95E3C15A-0EC4-41F9-BDAA-9C9184E49ECA}"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3331E299-2105-401D-A4DA-1A36A80B0749}" type="datetime1">
              <a:rPr lang="es-ES" smtClean="0"/>
              <a:t>10/10/2024</a:t>
            </a:fld>
            <a:endParaRPr lang="es-ES"/>
          </a:p>
        </p:txBody>
      </p:sp>
      <p:sp>
        <p:nvSpPr>
          <p:cNvPr id="5" name="4 Marcador de pie de página"/>
          <p:cNvSpPr>
            <a:spLocks noGrp="1"/>
          </p:cNvSpPr>
          <p:nvPr>
            <p:ph type="ftr" sz="quarter" idx="11"/>
          </p:nvPr>
        </p:nvSpPr>
        <p:spPr/>
        <p:txBody>
          <a:bodyPr/>
          <a:lstStyle/>
          <a:p>
            <a:r>
              <a:rPr lang="es-ES" smtClean="0"/>
              <a:t>www.ingenieria-clinica.com.ar    /    contacto@ingenieria-clinica.com.ar</a:t>
            </a:r>
            <a:endParaRPr lang="es-ES"/>
          </a:p>
        </p:txBody>
      </p:sp>
      <p:sp>
        <p:nvSpPr>
          <p:cNvPr id="6" name="5 Marcador de número de diapositiva"/>
          <p:cNvSpPr>
            <a:spLocks noGrp="1"/>
          </p:cNvSpPr>
          <p:nvPr>
            <p:ph type="sldNum" sz="quarter" idx="12"/>
          </p:nvPr>
        </p:nvSpPr>
        <p:spPr/>
        <p:txBody>
          <a:bodyPr/>
          <a:lstStyle/>
          <a:p>
            <a:fld id="{95E3C15A-0EC4-41F9-BDAA-9C9184E49ECA}"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F7A0021D-7226-4191-9516-C9F15AB168E8}" type="datetime1">
              <a:rPr lang="es-ES" smtClean="0"/>
              <a:t>10/10/2024</a:t>
            </a:fld>
            <a:endParaRPr lang="es-ES"/>
          </a:p>
        </p:txBody>
      </p:sp>
      <p:sp>
        <p:nvSpPr>
          <p:cNvPr id="5" name="4 Marcador de pie de página"/>
          <p:cNvSpPr>
            <a:spLocks noGrp="1"/>
          </p:cNvSpPr>
          <p:nvPr>
            <p:ph type="ftr" sz="quarter" idx="11"/>
          </p:nvPr>
        </p:nvSpPr>
        <p:spPr/>
        <p:txBody>
          <a:bodyPr/>
          <a:lstStyle/>
          <a:p>
            <a:r>
              <a:rPr lang="es-ES" smtClean="0"/>
              <a:t>www.ingenieria-clinica.com.ar    /    contacto@ingenieria-clinica.com.ar</a:t>
            </a:r>
            <a:endParaRPr lang="es-ES"/>
          </a:p>
        </p:txBody>
      </p:sp>
      <p:sp>
        <p:nvSpPr>
          <p:cNvPr id="6" name="5 Marcador de número de diapositiva"/>
          <p:cNvSpPr>
            <a:spLocks noGrp="1"/>
          </p:cNvSpPr>
          <p:nvPr>
            <p:ph type="sldNum" sz="quarter" idx="12"/>
          </p:nvPr>
        </p:nvSpPr>
        <p:spPr/>
        <p:txBody>
          <a:bodyPr/>
          <a:lstStyle/>
          <a:p>
            <a:fld id="{95E3C15A-0EC4-41F9-BDAA-9C9184E49ECA}"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5E0A3150-1482-44E6-87CE-56197BA85A9D}" type="datetime1">
              <a:rPr lang="es-ES" smtClean="0"/>
              <a:t>10/10/2024</a:t>
            </a:fld>
            <a:endParaRPr lang="es-ES"/>
          </a:p>
        </p:txBody>
      </p:sp>
      <p:sp>
        <p:nvSpPr>
          <p:cNvPr id="5" name="4 Marcador de pie de página"/>
          <p:cNvSpPr>
            <a:spLocks noGrp="1"/>
          </p:cNvSpPr>
          <p:nvPr>
            <p:ph type="ftr" sz="quarter" idx="11"/>
          </p:nvPr>
        </p:nvSpPr>
        <p:spPr/>
        <p:txBody>
          <a:bodyPr/>
          <a:lstStyle/>
          <a:p>
            <a:r>
              <a:rPr lang="es-ES" smtClean="0"/>
              <a:t>www.ingenieria-clinica.com.ar    /    contacto@ingenieria-clinica.com.ar</a:t>
            </a:r>
            <a:endParaRPr lang="es-ES"/>
          </a:p>
        </p:txBody>
      </p:sp>
      <p:sp>
        <p:nvSpPr>
          <p:cNvPr id="6" name="5 Marcador de número de diapositiva"/>
          <p:cNvSpPr>
            <a:spLocks noGrp="1"/>
          </p:cNvSpPr>
          <p:nvPr>
            <p:ph type="sldNum" sz="quarter" idx="12"/>
          </p:nvPr>
        </p:nvSpPr>
        <p:spPr/>
        <p:txBody>
          <a:bodyPr/>
          <a:lstStyle/>
          <a:p>
            <a:fld id="{95E3C15A-0EC4-41F9-BDAA-9C9184E49ECA}"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46A5827A-E421-4396-A33B-A8FBEAB45697}" type="datetime1">
              <a:rPr lang="es-ES" smtClean="0"/>
              <a:t>10/10/2024</a:t>
            </a:fld>
            <a:endParaRPr lang="es-ES"/>
          </a:p>
        </p:txBody>
      </p:sp>
      <p:sp>
        <p:nvSpPr>
          <p:cNvPr id="6" name="5 Marcador de pie de página"/>
          <p:cNvSpPr>
            <a:spLocks noGrp="1"/>
          </p:cNvSpPr>
          <p:nvPr>
            <p:ph type="ftr" sz="quarter" idx="11"/>
          </p:nvPr>
        </p:nvSpPr>
        <p:spPr/>
        <p:txBody>
          <a:bodyPr/>
          <a:lstStyle/>
          <a:p>
            <a:r>
              <a:rPr lang="es-ES" smtClean="0"/>
              <a:t>www.ingenieria-clinica.com.ar    /    contacto@ingenieria-clinica.com.ar</a:t>
            </a:r>
            <a:endParaRPr lang="es-ES"/>
          </a:p>
        </p:txBody>
      </p:sp>
      <p:sp>
        <p:nvSpPr>
          <p:cNvPr id="7" name="6 Marcador de número de diapositiva"/>
          <p:cNvSpPr>
            <a:spLocks noGrp="1"/>
          </p:cNvSpPr>
          <p:nvPr>
            <p:ph type="sldNum" sz="quarter" idx="12"/>
          </p:nvPr>
        </p:nvSpPr>
        <p:spPr/>
        <p:txBody>
          <a:bodyPr/>
          <a:lstStyle/>
          <a:p>
            <a:fld id="{95E3C15A-0EC4-41F9-BDAA-9C9184E49ECA}"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A5189F18-02BD-43A6-B6B3-88BBC87C3D3F}" type="datetime1">
              <a:rPr lang="es-ES" smtClean="0"/>
              <a:t>10/10/2024</a:t>
            </a:fld>
            <a:endParaRPr lang="es-ES"/>
          </a:p>
        </p:txBody>
      </p:sp>
      <p:sp>
        <p:nvSpPr>
          <p:cNvPr id="8" name="7 Marcador de pie de página"/>
          <p:cNvSpPr>
            <a:spLocks noGrp="1"/>
          </p:cNvSpPr>
          <p:nvPr>
            <p:ph type="ftr" sz="quarter" idx="11"/>
          </p:nvPr>
        </p:nvSpPr>
        <p:spPr/>
        <p:txBody>
          <a:bodyPr/>
          <a:lstStyle/>
          <a:p>
            <a:r>
              <a:rPr lang="es-ES" smtClean="0"/>
              <a:t>www.ingenieria-clinica.com.ar    /    contacto@ingenieria-clinica.com.ar</a:t>
            </a:r>
            <a:endParaRPr lang="es-ES"/>
          </a:p>
        </p:txBody>
      </p:sp>
      <p:sp>
        <p:nvSpPr>
          <p:cNvPr id="9" name="8 Marcador de número de diapositiva"/>
          <p:cNvSpPr>
            <a:spLocks noGrp="1"/>
          </p:cNvSpPr>
          <p:nvPr>
            <p:ph type="sldNum" sz="quarter" idx="12"/>
          </p:nvPr>
        </p:nvSpPr>
        <p:spPr/>
        <p:txBody>
          <a:bodyPr/>
          <a:lstStyle/>
          <a:p>
            <a:fld id="{95E3C15A-0EC4-41F9-BDAA-9C9184E49ECA}"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ABBF8F64-ACAC-432F-B42F-80401AFD9CEB}" type="datetime1">
              <a:rPr lang="es-ES" smtClean="0"/>
              <a:t>10/10/2024</a:t>
            </a:fld>
            <a:endParaRPr lang="es-ES"/>
          </a:p>
        </p:txBody>
      </p:sp>
      <p:sp>
        <p:nvSpPr>
          <p:cNvPr id="4" name="3 Marcador de pie de página"/>
          <p:cNvSpPr>
            <a:spLocks noGrp="1"/>
          </p:cNvSpPr>
          <p:nvPr>
            <p:ph type="ftr" sz="quarter" idx="11"/>
          </p:nvPr>
        </p:nvSpPr>
        <p:spPr/>
        <p:txBody>
          <a:bodyPr/>
          <a:lstStyle/>
          <a:p>
            <a:r>
              <a:rPr lang="es-ES" smtClean="0"/>
              <a:t>www.ingenieria-clinica.com.ar    /    contacto@ingenieria-clinica.com.ar</a:t>
            </a:r>
            <a:endParaRPr lang="es-ES"/>
          </a:p>
        </p:txBody>
      </p:sp>
      <p:sp>
        <p:nvSpPr>
          <p:cNvPr id="5" name="4 Marcador de número de diapositiva"/>
          <p:cNvSpPr>
            <a:spLocks noGrp="1"/>
          </p:cNvSpPr>
          <p:nvPr>
            <p:ph type="sldNum" sz="quarter" idx="12"/>
          </p:nvPr>
        </p:nvSpPr>
        <p:spPr/>
        <p:txBody>
          <a:bodyPr/>
          <a:lstStyle/>
          <a:p>
            <a:fld id="{95E3C15A-0EC4-41F9-BDAA-9C9184E49ECA}"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199FA8F-734B-40E8-8D14-B01A98DEF66E}" type="datetime1">
              <a:rPr lang="es-ES" smtClean="0"/>
              <a:t>10/10/2024</a:t>
            </a:fld>
            <a:endParaRPr lang="es-ES"/>
          </a:p>
        </p:txBody>
      </p:sp>
      <p:sp>
        <p:nvSpPr>
          <p:cNvPr id="3" name="2 Marcador de pie de página"/>
          <p:cNvSpPr>
            <a:spLocks noGrp="1"/>
          </p:cNvSpPr>
          <p:nvPr>
            <p:ph type="ftr" sz="quarter" idx="11"/>
          </p:nvPr>
        </p:nvSpPr>
        <p:spPr/>
        <p:txBody>
          <a:bodyPr/>
          <a:lstStyle/>
          <a:p>
            <a:r>
              <a:rPr lang="es-ES" smtClean="0"/>
              <a:t>www.ingenieria-clinica.com.ar    /    contacto@ingenieria-clinica.com.ar</a:t>
            </a:r>
            <a:endParaRPr lang="es-ES"/>
          </a:p>
        </p:txBody>
      </p:sp>
      <p:sp>
        <p:nvSpPr>
          <p:cNvPr id="4" name="3 Marcador de número de diapositiva"/>
          <p:cNvSpPr>
            <a:spLocks noGrp="1"/>
          </p:cNvSpPr>
          <p:nvPr>
            <p:ph type="sldNum" sz="quarter" idx="12"/>
          </p:nvPr>
        </p:nvSpPr>
        <p:spPr/>
        <p:txBody>
          <a:bodyPr/>
          <a:lstStyle/>
          <a:p>
            <a:fld id="{95E3C15A-0EC4-41F9-BDAA-9C9184E49ECA}"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FAB1A40D-8A9E-4D79-A77F-BA156DDAA55C}" type="datetime1">
              <a:rPr lang="es-ES" smtClean="0"/>
              <a:t>10/10/2024</a:t>
            </a:fld>
            <a:endParaRPr lang="es-ES"/>
          </a:p>
        </p:txBody>
      </p:sp>
      <p:sp>
        <p:nvSpPr>
          <p:cNvPr id="6" name="5 Marcador de pie de página"/>
          <p:cNvSpPr>
            <a:spLocks noGrp="1"/>
          </p:cNvSpPr>
          <p:nvPr>
            <p:ph type="ftr" sz="quarter" idx="11"/>
          </p:nvPr>
        </p:nvSpPr>
        <p:spPr/>
        <p:txBody>
          <a:bodyPr/>
          <a:lstStyle/>
          <a:p>
            <a:r>
              <a:rPr lang="es-ES" smtClean="0"/>
              <a:t>www.ingenieria-clinica.com.ar    /    contacto@ingenieria-clinica.com.ar</a:t>
            </a:r>
            <a:endParaRPr lang="es-ES"/>
          </a:p>
        </p:txBody>
      </p:sp>
      <p:sp>
        <p:nvSpPr>
          <p:cNvPr id="7" name="6 Marcador de número de diapositiva"/>
          <p:cNvSpPr>
            <a:spLocks noGrp="1"/>
          </p:cNvSpPr>
          <p:nvPr>
            <p:ph type="sldNum" sz="quarter" idx="12"/>
          </p:nvPr>
        </p:nvSpPr>
        <p:spPr/>
        <p:txBody>
          <a:bodyPr/>
          <a:lstStyle/>
          <a:p>
            <a:fld id="{95E3C15A-0EC4-41F9-BDAA-9C9184E49ECA}"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Recortar y redondear rectángulo de esquina sencilla"/>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Triángulo rectángulo"/>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Título"/>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BDC63782-16ED-4330-93FD-0C0270D1F413}" type="datetime1">
              <a:rPr lang="es-ES" smtClean="0"/>
              <a:t>10/10/2024</a:t>
            </a:fld>
            <a:endParaRPr lang="es-ES"/>
          </a:p>
        </p:txBody>
      </p:sp>
      <p:sp>
        <p:nvSpPr>
          <p:cNvPr id="6" name="5 Marcador de pie de página"/>
          <p:cNvSpPr>
            <a:spLocks noGrp="1"/>
          </p:cNvSpPr>
          <p:nvPr>
            <p:ph type="ftr" sz="quarter" idx="11"/>
          </p:nvPr>
        </p:nvSpPr>
        <p:spPr/>
        <p:txBody>
          <a:bodyPr/>
          <a:lstStyle/>
          <a:p>
            <a:r>
              <a:rPr lang="es-ES" smtClean="0"/>
              <a:t>www.ingenieria-clinica.com.ar    /    contacto@ingenieria-clinica.com.ar</a:t>
            </a:r>
            <a:endParaRPr lang="es-ES"/>
          </a:p>
        </p:txBody>
      </p:sp>
      <p:sp>
        <p:nvSpPr>
          <p:cNvPr id="7" name="6 Marcador de número de diapositiva"/>
          <p:cNvSpPr>
            <a:spLocks noGrp="1"/>
          </p:cNvSpPr>
          <p:nvPr>
            <p:ph type="sldNum" sz="quarter" idx="12"/>
          </p:nvPr>
        </p:nvSpPr>
        <p:spPr>
          <a:xfrm>
            <a:off x="8077200" y="6356350"/>
            <a:ext cx="609600" cy="365125"/>
          </a:xfrm>
        </p:spPr>
        <p:txBody>
          <a:bodyPr/>
          <a:lstStyle/>
          <a:p>
            <a:fld id="{95E3C15A-0EC4-41F9-BDAA-9C9184E49ECA}" type="slidenum">
              <a:rPr lang="es-ES" smtClean="0"/>
              <a:pPr/>
              <a:t>‹Nº›</a:t>
            </a:fld>
            <a:endParaRPr lang="es-ES"/>
          </a:p>
        </p:txBody>
      </p:sp>
      <p:sp>
        <p:nvSpPr>
          <p:cNvPr id="3" name="2 Marcador de posición de ima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smtClean="0"/>
              <a:t>Haga clic en el icono para agregar una imagen</a:t>
            </a:r>
            <a:endParaRPr kumimoji="0" lang="en-US" dirty="0"/>
          </a:p>
        </p:txBody>
      </p:sp>
      <p:sp>
        <p:nvSpPr>
          <p:cNvPr id="10" name="9 Forma libre"/>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Forma libre"/>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Forma libre"/>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Forma libre"/>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Marcador de título"/>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D172C27-3978-42F5-BC5B-98D8BF7E54AD}" type="datetime1">
              <a:rPr lang="es-ES" smtClean="0"/>
              <a:t>10/10/2024</a:t>
            </a:fld>
            <a:endParaRPr lang="es-ES"/>
          </a:p>
        </p:txBody>
      </p:sp>
      <p:sp>
        <p:nvSpPr>
          <p:cNvPr id="22" name="21 Marcador de pie de página"/>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s-ES" smtClean="0"/>
              <a:t>www.ingenieria-clinica.com.ar    /    contacto@ingenieria-clinica.com.ar</a:t>
            </a:r>
            <a:endParaRPr lang="es-ES"/>
          </a:p>
        </p:txBody>
      </p:sp>
      <p:sp>
        <p:nvSpPr>
          <p:cNvPr id="18" name="17 Marcador de número de diapositiva"/>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5E3C15A-0EC4-41F9-BDAA-9C9184E49ECA}" type="slidenum">
              <a:rPr lang="es-ES" smtClean="0"/>
              <a:pPr/>
              <a:t>‹Nº›</a:t>
            </a:fld>
            <a:endParaRPr lang="es-ES"/>
          </a:p>
        </p:txBody>
      </p:sp>
      <p:grpSp>
        <p:nvGrpSpPr>
          <p:cNvPr id="2" name="1 Grupo"/>
          <p:cNvGrpSpPr/>
          <p:nvPr/>
        </p:nvGrpSpPr>
        <p:grpSpPr>
          <a:xfrm>
            <a:off x="-19017" y="202408"/>
            <a:ext cx="9180548" cy="649224"/>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jpeg"/><Relationship Id="rId1" Type="http://schemas.openxmlformats.org/officeDocument/2006/relationships/slideLayout" Target="../slideLayouts/slideLayout9.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pPr algn="ctr"/>
            <a:r>
              <a:rPr lang="es-MX" dirty="0" err="1" smtClean="0"/>
              <a:t>Interdistrict</a:t>
            </a:r>
            <a:r>
              <a:rPr lang="es-MX" dirty="0" smtClean="0"/>
              <a:t> Hospital Evita</a:t>
            </a:r>
            <a:endParaRPr lang="es-ES" dirty="0"/>
          </a:p>
        </p:txBody>
      </p:sp>
      <p:sp>
        <p:nvSpPr>
          <p:cNvPr id="3" name="2 Subtítulo"/>
          <p:cNvSpPr>
            <a:spLocks noGrp="1"/>
          </p:cNvSpPr>
          <p:nvPr>
            <p:ph type="subTitle" idx="1"/>
          </p:nvPr>
        </p:nvSpPr>
        <p:spPr>
          <a:xfrm>
            <a:off x="533400" y="3228536"/>
            <a:ext cx="7854696" cy="3129422"/>
          </a:xfrm>
        </p:spPr>
        <p:txBody>
          <a:bodyPr>
            <a:normAutofit lnSpcReduction="10000"/>
          </a:bodyPr>
          <a:lstStyle/>
          <a:p>
            <a:endParaRPr lang="es-MX" dirty="0" smtClean="0"/>
          </a:p>
          <a:p>
            <a:endParaRPr lang="es-MX" dirty="0" smtClean="0"/>
          </a:p>
          <a:p>
            <a:r>
              <a:rPr lang="en-US" dirty="0" smtClean="0"/>
              <a:t>Bioengineering Service</a:t>
            </a:r>
            <a:br>
              <a:rPr lang="en-US" dirty="0" smtClean="0"/>
            </a:br>
            <a:r>
              <a:rPr lang="en-US" dirty="0" smtClean="0"/>
              <a:t>Maintenance Department</a:t>
            </a:r>
          </a:p>
          <a:p>
            <a:endParaRPr lang="es-MX" dirty="0" smtClean="0"/>
          </a:p>
          <a:p>
            <a:endParaRPr lang="es-MX" dirty="0" smtClean="0"/>
          </a:p>
          <a:p>
            <a:r>
              <a:rPr lang="es-MX" dirty="0" smtClean="0"/>
              <a:t>Formosa - Argentina</a:t>
            </a:r>
            <a:endParaRPr lang="es-ES" dirty="0"/>
          </a:p>
        </p:txBody>
      </p:sp>
      <p:pic>
        <p:nvPicPr>
          <p:cNvPr id="5" name="4 Imagen" descr="evita.png"/>
          <p:cNvPicPr>
            <a:picLocks noChangeAspect="1"/>
          </p:cNvPicPr>
          <p:nvPr/>
        </p:nvPicPr>
        <p:blipFill>
          <a:blip r:embed="rId2"/>
          <a:stretch>
            <a:fillRect/>
          </a:stretch>
        </p:blipFill>
        <p:spPr>
          <a:xfrm>
            <a:off x="1142976" y="1142984"/>
            <a:ext cx="2576907" cy="1156877"/>
          </a:xfrm>
          <a:prstGeom prst="rect">
            <a:avLst/>
          </a:prstGeom>
        </p:spPr>
      </p:pic>
      <p:pic>
        <p:nvPicPr>
          <p:cNvPr id="6" name="5 Imagen" descr="mantenimiento_logo.jpg"/>
          <p:cNvPicPr>
            <a:picLocks noChangeAspect="1"/>
          </p:cNvPicPr>
          <p:nvPr/>
        </p:nvPicPr>
        <p:blipFill>
          <a:blip r:embed="rId3"/>
          <a:stretch>
            <a:fillRect/>
          </a:stretch>
        </p:blipFill>
        <p:spPr>
          <a:xfrm>
            <a:off x="0" y="5654040"/>
            <a:ext cx="3810000" cy="120396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2844" y="357166"/>
            <a:ext cx="8786874" cy="928694"/>
          </a:xfrm>
        </p:spPr>
        <p:txBody>
          <a:bodyPr>
            <a:normAutofit fontScale="90000"/>
          </a:bodyPr>
          <a:lstStyle/>
          <a:p>
            <a:r>
              <a:rPr lang="en-US" dirty="0" smtClean="0"/>
              <a:t> Implementation of a 3D Printing Lab</a:t>
            </a:r>
            <a:endParaRPr lang="es-ES" dirty="0"/>
          </a:p>
        </p:txBody>
      </p:sp>
      <p:pic>
        <p:nvPicPr>
          <p:cNvPr id="6" name="5 Marcador de contenido" descr="18.jpg"/>
          <p:cNvPicPr>
            <a:picLocks noGrp="1" noChangeAspect="1"/>
          </p:cNvPicPr>
          <p:nvPr>
            <p:ph sz="half" idx="2"/>
          </p:nvPr>
        </p:nvPicPr>
        <p:blipFill>
          <a:blip r:embed="rId2"/>
          <a:stretch>
            <a:fillRect/>
          </a:stretch>
        </p:blipFill>
        <p:spPr>
          <a:xfrm>
            <a:off x="785786" y="1928802"/>
            <a:ext cx="3335808" cy="4433888"/>
          </a:xfrm>
        </p:spPr>
      </p:pic>
      <p:sp>
        <p:nvSpPr>
          <p:cNvPr id="9" name="6 Marcador de contenido"/>
          <p:cNvSpPr>
            <a:spLocks noGrp="1"/>
          </p:cNvSpPr>
          <p:nvPr>
            <p:ph sz="half" idx="2"/>
          </p:nvPr>
        </p:nvSpPr>
        <p:spPr>
          <a:xfrm>
            <a:off x="4648200" y="1920085"/>
            <a:ext cx="4038600" cy="4434840"/>
          </a:xfrm>
        </p:spPr>
        <p:txBody>
          <a:bodyPr>
            <a:normAutofit/>
          </a:bodyPr>
          <a:lstStyle/>
          <a:p>
            <a:pPr marL="3175" indent="-3175" algn="just">
              <a:buNone/>
            </a:pPr>
            <a:r>
              <a:rPr lang="en-US" sz="1800" b="1" dirty="0" smtClean="0"/>
              <a:t>Future of the Project:</a:t>
            </a:r>
          </a:p>
          <a:p>
            <a:pPr marL="3175" indent="-3175" algn="just">
              <a:buNone/>
            </a:pPr>
            <a:r>
              <a:rPr lang="en-US" sz="1800" i="1" dirty="0" smtClean="0">
                <a:effectLst>
                  <a:outerShdw blurRad="38100" dist="38100" dir="2700000" algn="tl">
                    <a:srgbClr val="000000">
                      <a:alpha val="43137"/>
                    </a:srgbClr>
                  </a:outerShdw>
                </a:effectLst>
              </a:rPr>
              <a:t>Expansion: </a:t>
            </a:r>
            <a:r>
              <a:rPr lang="en-US" sz="1800" dirty="0" smtClean="0"/>
              <a:t>Enlargement of the laboratory to include new technologies and materials.</a:t>
            </a:r>
          </a:p>
          <a:p>
            <a:pPr marL="3175" indent="-3175" algn="just">
              <a:buNone/>
            </a:pPr>
            <a:endParaRPr lang="en-US" sz="1800" dirty="0" smtClean="0"/>
          </a:p>
          <a:p>
            <a:pPr marL="3175" indent="-3175" algn="just">
              <a:buNone/>
            </a:pPr>
            <a:r>
              <a:rPr lang="en-US" sz="1800" i="1" dirty="0" smtClean="0">
                <a:effectLst>
                  <a:outerShdw blurRad="38100" dist="38100" dir="2700000" algn="tl">
                    <a:srgbClr val="000000">
                      <a:alpha val="43137"/>
                    </a:srgbClr>
                  </a:outerShdw>
                </a:effectLst>
              </a:rPr>
              <a:t>Collaboration: </a:t>
            </a:r>
            <a:r>
              <a:rPr lang="en-US" sz="1800" dirty="0" smtClean="0"/>
              <a:t>Establishment of partnerships with other institutions for knowledge and resource exchange.</a:t>
            </a:r>
          </a:p>
          <a:p>
            <a:pPr marL="3175" indent="-3175" algn="just">
              <a:buNone/>
            </a:pPr>
            <a:endParaRPr lang="en-US" sz="1800" dirty="0" smtClean="0"/>
          </a:p>
          <a:p>
            <a:pPr marL="3175" indent="-3175" algn="just">
              <a:buNone/>
            </a:pPr>
            <a:r>
              <a:rPr lang="en-US" sz="1800" i="1" dirty="0" smtClean="0">
                <a:effectLst>
                  <a:outerShdw blurRad="38100" dist="38100" dir="2700000" algn="tl">
                    <a:srgbClr val="000000">
                      <a:alpha val="43137"/>
                    </a:srgbClr>
                  </a:outerShdw>
                </a:effectLst>
              </a:rPr>
              <a:t>Research and Development: </a:t>
            </a:r>
            <a:r>
              <a:rPr lang="en-US" sz="1800" dirty="0" smtClean="0"/>
              <a:t>Continuation of research projects to keep innovating in the field of medical 3D printing</a:t>
            </a:r>
            <a:endParaRPr lang="es-ES" sz="1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2844" y="704088"/>
            <a:ext cx="8786874" cy="1143000"/>
          </a:xfrm>
        </p:spPr>
        <p:txBody>
          <a:bodyPr>
            <a:normAutofit fontScale="90000"/>
          </a:bodyPr>
          <a:lstStyle/>
          <a:p>
            <a:pPr algn="ctr"/>
            <a:r>
              <a:rPr lang="en-US" dirty="0" smtClean="0"/>
              <a:t>Implementation of Technical Procedure Manuals</a:t>
            </a:r>
            <a:endParaRPr lang="es-ES" dirty="0"/>
          </a:p>
        </p:txBody>
      </p:sp>
      <p:sp>
        <p:nvSpPr>
          <p:cNvPr id="1026" name="AutoShape 2" descr="blob:https://web.whatsapp.com/3d3bf4eb-cd14-41ed-8431-1721123a2c2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4" name="3 Imagen" descr="3d3bf4eb-cd14-41ed-8431-1721123a2c2c.jpg"/>
          <p:cNvPicPr>
            <a:picLocks noChangeAspect="1"/>
          </p:cNvPicPr>
          <p:nvPr/>
        </p:nvPicPr>
        <p:blipFill>
          <a:blip r:embed="rId2"/>
          <a:stretch>
            <a:fillRect/>
          </a:stretch>
        </p:blipFill>
        <p:spPr>
          <a:xfrm>
            <a:off x="142845" y="1790400"/>
            <a:ext cx="3286148" cy="4853310"/>
          </a:xfrm>
          <a:prstGeom prst="rect">
            <a:avLst/>
          </a:prstGeom>
        </p:spPr>
      </p:pic>
      <p:sp>
        <p:nvSpPr>
          <p:cNvPr id="5" name="4 CuadroTexto"/>
          <p:cNvSpPr txBox="1"/>
          <p:nvPr/>
        </p:nvSpPr>
        <p:spPr>
          <a:xfrm>
            <a:off x="3500430" y="1857364"/>
            <a:ext cx="5500726" cy="4524315"/>
          </a:xfrm>
          <a:prstGeom prst="rect">
            <a:avLst/>
          </a:prstGeom>
          <a:noFill/>
        </p:spPr>
        <p:txBody>
          <a:bodyPr wrap="square" rtlCol="0">
            <a:spAutoFit/>
          </a:bodyPr>
          <a:lstStyle/>
          <a:p>
            <a:r>
              <a:rPr lang="en-US" b="1" dirty="0" smtClean="0"/>
              <a:t>Project Objective:</a:t>
            </a:r>
          </a:p>
          <a:p>
            <a:r>
              <a:rPr lang="en-US" dirty="0" smtClean="0"/>
              <a:t>Standardize and optimize the control and maintenance procedures for medical equipment.</a:t>
            </a:r>
          </a:p>
          <a:p>
            <a:endParaRPr lang="en-US" dirty="0" smtClean="0"/>
          </a:p>
          <a:p>
            <a:r>
              <a:rPr lang="en-US" b="1" dirty="0" smtClean="0"/>
              <a:t>Key Benefits:</a:t>
            </a:r>
          </a:p>
          <a:p>
            <a:r>
              <a:rPr lang="en-US" i="1" dirty="0" smtClean="0">
                <a:effectLst>
                  <a:outerShdw blurRad="38100" dist="38100" dir="2700000" algn="tl">
                    <a:srgbClr val="000000">
                      <a:alpha val="43137"/>
                    </a:srgbClr>
                  </a:outerShdw>
                </a:effectLst>
              </a:rPr>
              <a:t>Consistency and Quality: </a:t>
            </a:r>
            <a:r>
              <a:rPr lang="en-US" dirty="0" smtClean="0"/>
              <a:t>Ensure all procedures are carried out uniformly and to high-quality standards.</a:t>
            </a:r>
          </a:p>
          <a:p>
            <a:endParaRPr lang="en-US" dirty="0" smtClean="0"/>
          </a:p>
          <a:p>
            <a:r>
              <a:rPr lang="en-US" i="1" dirty="0" smtClean="0">
                <a:effectLst>
                  <a:outerShdw blurRad="38100" dist="38100" dir="2700000" algn="tl">
                    <a:srgbClr val="000000">
                      <a:alpha val="43137"/>
                    </a:srgbClr>
                  </a:outerShdw>
                </a:effectLst>
              </a:rPr>
              <a:t>Patient Safety: </a:t>
            </a:r>
            <a:r>
              <a:rPr lang="en-US" dirty="0" smtClean="0"/>
              <a:t>Minimize risks by ensuring medical equipment functions correctly and safely.</a:t>
            </a:r>
          </a:p>
          <a:p>
            <a:endParaRPr lang="en-US" dirty="0" smtClean="0"/>
          </a:p>
          <a:p>
            <a:r>
              <a:rPr lang="en-US" i="1" dirty="0" smtClean="0">
                <a:effectLst>
                  <a:outerShdw blurRad="38100" dist="38100" dir="2700000" algn="tl">
                    <a:srgbClr val="000000">
                      <a:alpha val="43137"/>
                    </a:srgbClr>
                  </a:outerShdw>
                </a:effectLst>
              </a:rPr>
              <a:t>Operational Efficiency: </a:t>
            </a:r>
            <a:r>
              <a:rPr lang="en-US" dirty="0" smtClean="0"/>
              <a:t>Reduce downtime and improve the efficiency of the maintenance service.</a:t>
            </a:r>
          </a:p>
          <a:p>
            <a:endParaRPr lang="en-US" dirty="0" smtClean="0"/>
          </a:p>
          <a:p>
            <a:r>
              <a:rPr lang="en-US" i="1" dirty="0" smtClean="0">
                <a:effectLst>
                  <a:outerShdw blurRad="38100" dist="38100" dir="2700000" algn="tl">
                    <a:srgbClr val="000000">
                      <a:alpha val="43137"/>
                    </a:srgbClr>
                  </a:outerShdw>
                </a:effectLst>
              </a:rPr>
              <a:t>Regulatory Compliance: </a:t>
            </a:r>
            <a:r>
              <a:rPr lang="en-US" dirty="0" smtClean="0"/>
              <a:t>Ensure all activities comply with international standards and regulations.</a:t>
            </a:r>
            <a:endParaRPr lang="es-E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2844" y="704088"/>
            <a:ext cx="8786874" cy="1143000"/>
          </a:xfrm>
        </p:spPr>
        <p:txBody>
          <a:bodyPr>
            <a:normAutofit fontScale="90000"/>
          </a:bodyPr>
          <a:lstStyle/>
          <a:p>
            <a:pPr algn="ctr"/>
            <a:r>
              <a:rPr lang="en-US" dirty="0" smtClean="0"/>
              <a:t>Implementation of Technical Procedure Manuals</a:t>
            </a:r>
            <a:endParaRPr lang="es-ES" dirty="0"/>
          </a:p>
        </p:txBody>
      </p:sp>
      <p:sp>
        <p:nvSpPr>
          <p:cNvPr id="1026" name="AutoShape 2" descr="blob:https://web.whatsapp.com/3d3bf4eb-cd14-41ed-8431-1721123a2c2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4" name="3 Imagen" descr="3d3bf4eb-cd14-41ed-8431-1721123a2c2c.jpg"/>
          <p:cNvPicPr>
            <a:picLocks noChangeAspect="1"/>
          </p:cNvPicPr>
          <p:nvPr/>
        </p:nvPicPr>
        <p:blipFill>
          <a:blip r:embed="rId2"/>
          <a:stretch>
            <a:fillRect/>
          </a:stretch>
        </p:blipFill>
        <p:spPr>
          <a:xfrm>
            <a:off x="142845" y="1790400"/>
            <a:ext cx="3286148" cy="4853310"/>
          </a:xfrm>
          <a:prstGeom prst="rect">
            <a:avLst/>
          </a:prstGeom>
        </p:spPr>
      </p:pic>
      <p:sp>
        <p:nvSpPr>
          <p:cNvPr id="5" name="4 CuadroTexto"/>
          <p:cNvSpPr txBox="1"/>
          <p:nvPr/>
        </p:nvSpPr>
        <p:spPr>
          <a:xfrm>
            <a:off x="3500430" y="1857364"/>
            <a:ext cx="5500726" cy="4524315"/>
          </a:xfrm>
          <a:prstGeom prst="rect">
            <a:avLst/>
          </a:prstGeom>
          <a:noFill/>
        </p:spPr>
        <p:txBody>
          <a:bodyPr wrap="square" rtlCol="0">
            <a:spAutoFit/>
          </a:bodyPr>
          <a:lstStyle/>
          <a:p>
            <a:r>
              <a:rPr lang="en-US" b="1" dirty="0" smtClean="0"/>
              <a:t>Manual Contents:</a:t>
            </a:r>
          </a:p>
          <a:p>
            <a:r>
              <a:rPr lang="en-US" i="1" dirty="0" smtClean="0">
                <a:effectLst>
                  <a:outerShdw blurRad="38100" dist="38100" dir="2700000" algn="tl">
                    <a:srgbClr val="000000">
                      <a:alpha val="43137"/>
                    </a:srgbClr>
                  </a:outerShdw>
                </a:effectLst>
              </a:rPr>
              <a:t>Control Procedures: </a:t>
            </a:r>
            <a:r>
              <a:rPr lang="en-US" dirty="0" smtClean="0"/>
              <a:t>Detailed instructions for the verification and calibration of medical equipment.</a:t>
            </a:r>
          </a:p>
          <a:p>
            <a:r>
              <a:rPr lang="en-US" i="1" dirty="0" smtClean="0">
                <a:effectLst>
                  <a:outerShdw blurRad="38100" dist="38100" dir="2700000" algn="tl">
                    <a:srgbClr val="000000">
                      <a:alpha val="43137"/>
                    </a:srgbClr>
                  </a:outerShdw>
                </a:effectLst>
              </a:rPr>
              <a:t>Maintenance Procedures: </a:t>
            </a:r>
            <a:r>
              <a:rPr lang="en-US" dirty="0" smtClean="0"/>
              <a:t>Step-by-step guides for preventive and corrective maintenance.</a:t>
            </a:r>
          </a:p>
          <a:p>
            <a:r>
              <a:rPr lang="en-US" i="1" dirty="0" smtClean="0">
                <a:effectLst>
                  <a:outerShdw blurRad="38100" dist="38100" dir="2700000" algn="tl">
                    <a:srgbClr val="000000">
                      <a:alpha val="43137"/>
                    </a:srgbClr>
                  </a:outerShdw>
                </a:effectLst>
              </a:rPr>
              <a:t>Safety Protocols: </a:t>
            </a:r>
            <a:r>
              <a:rPr lang="en-US" dirty="0" smtClean="0"/>
              <a:t>Recommended measures and practices to ensure the safety of staff and patients.</a:t>
            </a:r>
          </a:p>
          <a:p>
            <a:r>
              <a:rPr lang="en-US" b="1" dirty="0" smtClean="0"/>
              <a:t>Implementation and Training:</a:t>
            </a:r>
          </a:p>
          <a:p>
            <a:r>
              <a:rPr lang="en-US" i="1" dirty="0" smtClean="0">
                <a:effectLst>
                  <a:outerShdw blurRad="38100" dist="38100" dir="2700000" algn="tl">
                    <a:srgbClr val="000000">
                      <a:alpha val="43137"/>
                    </a:srgbClr>
                  </a:outerShdw>
                </a:effectLst>
              </a:rPr>
              <a:t>Continuous Training: </a:t>
            </a:r>
            <a:r>
              <a:rPr lang="en-US" dirty="0" smtClean="0"/>
              <a:t>Training programs to ensure staff are familiar with the procedures and specifications.</a:t>
            </a:r>
          </a:p>
          <a:p>
            <a:r>
              <a:rPr lang="en-US" b="1" dirty="0" smtClean="0"/>
              <a:t>Impact and Results:</a:t>
            </a:r>
          </a:p>
          <a:p>
            <a:r>
              <a:rPr lang="en-US" i="1" dirty="0" smtClean="0">
                <a:effectLst>
                  <a:outerShdw blurRad="38100" dist="38100" dir="2700000" algn="tl">
                    <a:srgbClr val="000000">
                      <a:alpha val="43137"/>
                    </a:srgbClr>
                  </a:outerShdw>
                </a:effectLst>
              </a:rPr>
              <a:t>Service Quality Improvement: </a:t>
            </a:r>
            <a:r>
              <a:rPr lang="en-US" dirty="0" smtClean="0"/>
              <a:t>Increase in the accuracy and reliability of medical equipment.</a:t>
            </a:r>
          </a:p>
          <a:p>
            <a:r>
              <a:rPr lang="en-US" i="1" dirty="0" smtClean="0">
                <a:effectLst>
                  <a:outerShdw blurRad="38100" dist="38100" dir="2700000" algn="tl">
                    <a:srgbClr val="000000">
                      <a:alpha val="43137"/>
                    </a:srgbClr>
                  </a:outerShdw>
                </a:effectLst>
              </a:rPr>
              <a:t>Failure Reduction: </a:t>
            </a:r>
            <a:r>
              <a:rPr lang="en-US" dirty="0" smtClean="0"/>
              <a:t>Decrease in incidents and repair times.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2844" y="704088"/>
            <a:ext cx="8786874" cy="1143000"/>
          </a:xfrm>
        </p:spPr>
        <p:txBody>
          <a:bodyPr>
            <a:normAutofit fontScale="90000"/>
          </a:bodyPr>
          <a:lstStyle/>
          <a:p>
            <a:pPr algn="ctr"/>
            <a:r>
              <a:rPr lang="en-US" dirty="0" smtClean="0"/>
              <a:t>Creation and Implementation of Maintenance Management </a:t>
            </a:r>
            <a:r>
              <a:rPr lang="en-US" dirty="0" smtClean="0"/>
              <a:t>Software</a:t>
            </a:r>
            <a:endParaRPr lang="es-ES" dirty="0"/>
          </a:p>
        </p:txBody>
      </p:sp>
      <p:sp>
        <p:nvSpPr>
          <p:cNvPr id="1026" name="AutoShape 2" descr="blob:https://web.whatsapp.com/3d3bf4eb-cd14-41ed-8431-1721123a2c2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3" name="Picture 2"/>
          <p:cNvPicPr>
            <a:picLocks noChangeAspect="1" noChangeArrowheads="1"/>
          </p:cNvPicPr>
          <p:nvPr/>
        </p:nvPicPr>
        <p:blipFill>
          <a:blip r:embed="rId2" cstate="print"/>
          <a:srcRect/>
          <a:stretch>
            <a:fillRect/>
          </a:stretch>
        </p:blipFill>
        <p:spPr bwMode="auto">
          <a:xfrm>
            <a:off x="428597" y="2071678"/>
            <a:ext cx="4072312" cy="1857388"/>
          </a:xfrm>
          <a:prstGeom prst="rect">
            <a:avLst/>
          </a:prstGeom>
          <a:noFill/>
          <a:ln w="9525">
            <a:noFill/>
            <a:miter lim="800000"/>
            <a:headEnd/>
            <a:tailEnd/>
          </a:ln>
          <a:effectLst/>
        </p:spPr>
      </p:pic>
      <p:sp>
        <p:nvSpPr>
          <p:cNvPr id="8" name="7 CuadroTexto"/>
          <p:cNvSpPr txBox="1"/>
          <p:nvPr/>
        </p:nvSpPr>
        <p:spPr>
          <a:xfrm>
            <a:off x="4643438" y="2143116"/>
            <a:ext cx="4214842" cy="1477328"/>
          </a:xfrm>
          <a:prstGeom prst="rect">
            <a:avLst/>
          </a:prstGeom>
          <a:noFill/>
        </p:spPr>
        <p:txBody>
          <a:bodyPr wrap="square" rtlCol="0">
            <a:spAutoFit/>
          </a:bodyPr>
          <a:lstStyle/>
          <a:p>
            <a:pPr algn="just"/>
            <a:r>
              <a:rPr lang="es-ES" b="1" dirty="0" smtClean="0"/>
              <a:t>Project </a:t>
            </a:r>
            <a:r>
              <a:rPr lang="es-ES" b="1" dirty="0" err="1" smtClean="0"/>
              <a:t>Objective</a:t>
            </a:r>
            <a:endParaRPr lang="es-ES" b="1" dirty="0" smtClean="0"/>
          </a:p>
          <a:p>
            <a:pPr algn="just"/>
            <a:r>
              <a:rPr lang="en-US" dirty="0" smtClean="0"/>
              <a:t>Optimize the management of inventories and the maintenance of medical equipment to improve service efficiency and quality</a:t>
            </a:r>
            <a:r>
              <a:rPr lang="en-US" dirty="0" smtClean="0"/>
              <a:t>.</a:t>
            </a:r>
            <a:endParaRPr lang="en-US" dirty="0" smtClean="0"/>
          </a:p>
        </p:txBody>
      </p:sp>
      <p:sp>
        <p:nvSpPr>
          <p:cNvPr id="9" name="8 CuadroTexto"/>
          <p:cNvSpPr txBox="1"/>
          <p:nvPr/>
        </p:nvSpPr>
        <p:spPr>
          <a:xfrm>
            <a:off x="285720" y="4143380"/>
            <a:ext cx="8715436" cy="2585323"/>
          </a:xfrm>
          <a:prstGeom prst="rect">
            <a:avLst/>
          </a:prstGeom>
          <a:noFill/>
        </p:spPr>
        <p:txBody>
          <a:bodyPr wrap="square" rtlCol="0">
            <a:spAutoFit/>
          </a:bodyPr>
          <a:lstStyle/>
          <a:p>
            <a:pPr algn="just"/>
            <a:r>
              <a:rPr lang="en-US" b="1" dirty="0" smtClean="0"/>
              <a:t>Key </a:t>
            </a:r>
            <a:r>
              <a:rPr lang="en-US" b="1" dirty="0" smtClean="0"/>
              <a:t>Benefits</a:t>
            </a:r>
            <a:endParaRPr lang="en-US" b="1" dirty="0" smtClean="0"/>
          </a:p>
          <a:p>
            <a:pPr algn="just"/>
            <a:r>
              <a:rPr lang="en-US" i="1" dirty="0" smtClean="0">
                <a:effectLst>
                  <a:outerShdw blurRad="38100" dist="38100" dir="2700000" algn="tl">
                    <a:srgbClr val="000000">
                      <a:alpha val="43137"/>
                    </a:srgbClr>
                  </a:outerShdw>
                </a:effectLst>
              </a:rPr>
              <a:t>Management </a:t>
            </a:r>
            <a:r>
              <a:rPr lang="en-US" i="1" dirty="0" smtClean="0">
                <a:effectLst>
                  <a:outerShdw blurRad="38100" dist="38100" dir="2700000" algn="tl">
                    <a:srgbClr val="000000">
                      <a:alpha val="43137"/>
                    </a:srgbClr>
                  </a:outerShdw>
                </a:effectLst>
              </a:rPr>
              <a:t>Efficiency: </a:t>
            </a:r>
            <a:r>
              <a:rPr lang="en-US" dirty="0" smtClean="0"/>
              <a:t>Automation of inventory and maintenance processes, reducing errors and saving time.</a:t>
            </a:r>
          </a:p>
          <a:p>
            <a:pPr algn="just"/>
            <a:r>
              <a:rPr lang="en-US" i="1" dirty="0" smtClean="0">
                <a:effectLst>
                  <a:outerShdw blurRad="38100" dist="38100" dir="2700000" algn="tl">
                    <a:srgbClr val="000000">
                      <a:alpha val="43137"/>
                    </a:srgbClr>
                  </a:outerShdw>
                </a:effectLst>
              </a:rPr>
              <a:t>Real-Time </a:t>
            </a:r>
            <a:r>
              <a:rPr lang="en-US" i="1" dirty="0" smtClean="0">
                <a:effectLst>
                  <a:outerShdw blurRad="38100" dist="38100" dir="2700000" algn="tl">
                    <a:srgbClr val="000000">
                      <a:alpha val="43137"/>
                    </a:srgbClr>
                  </a:outerShdw>
                </a:effectLst>
              </a:rPr>
              <a:t>Visibility: </a:t>
            </a:r>
            <a:r>
              <a:rPr lang="en-US" dirty="0" smtClean="0"/>
              <a:t>Real-time monitoring of equipment status and inventory, facilitating decision-making.</a:t>
            </a:r>
          </a:p>
          <a:p>
            <a:pPr algn="just"/>
            <a:r>
              <a:rPr lang="en-US" i="1" dirty="0" smtClean="0">
                <a:effectLst>
                  <a:outerShdw blurRad="38100" dist="38100" dir="2700000" algn="tl">
                    <a:srgbClr val="000000">
                      <a:alpha val="43137"/>
                    </a:srgbClr>
                  </a:outerShdw>
                </a:effectLst>
              </a:rPr>
              <a:t>Preventive </a:t>
            </a:r>
            <a:r>
              <a:rPr lang="en-US" i="1" dirty="0" smtClean="0">
                <a:effectLst>
                  <a:outerShdw blurRad="38100" dist="38100" dir="2700000" algn="tl">
                    <a:srgbClr val="000000">
                      <a:alpha val="43137"/>
                    </a:srgbClr>
                  </a:outerShdw>
                </a:effectLst>
              </a:rPr>
              <a:t>Maintenance: </a:t>
            </a:r>
            <a:r>
              <a:rPr lang="en-US" dirty="0" smtClean="0"/>
              <a:t>Automatic scheduling of preventive maintenance to avoid failures and extend equipment lifespan.</a:t>
            </a:r>
          </a:p>
          <a:p>
            <a:pPr algn="just"/>
            <a:r>
              <a:rPr lang="en-US" i="1" dirty="0" smtClean="0">
                <a:effectLst>
                  <a:outerShdw blurRad="38100" dist="38100" dir="2700000" algn="tl">
                    <a:srgbClr val="000000">
                      <a:alpha val="43137"/>
                    </a:srgbClr>
                  </a:outerShdw>
                </a:effectLst>
              </a:rPr>
              <a:t>Maintenance </a:t>
            </a:r>
            <a:r>
              <a:rPr lang="en-US" i="1" dirty="0" smtClean="0">
                <a:effectLst>
                  <a:outerShdw blurRad="38100" dist="38100" dir="2700000" algn="tl">
                    <a:srgbClr val="000000">
                      <a:alpha val="43137"/>
                    </a:srgbClr>
                  </a:outerShdw>
                </a:effectLst>
              </a:rPr>
              <a:t>History: </a:t>
            </a:r>
            <a:r>
              <a:rPr lang="en-US" dirty="0" smtClean="0"/>
              <a:t>Detailed record of all maintenance activities performed, improving traceability and regulatory compliance.</a:t>
            </a:r>
            <a:endParaRPr lang="es-E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2844" y="704088"/>
            <a:ext cx="8786874" cy="1143000"/>
          </a:xfrm>
        </p:spPr>
        <p:txBody>
          <a:bodyPr>
            <a:normAutofit fontScale="90000"/>
          </a:bodyPr>
          <a:lstStyle/>
          <a:p>
            <a:pPr algn="ctr"/>
            <a:r>
              <a:rPr lang="en-US" dirty="0" smtClean="0"/>
              <a:t>Creation and Implementation of Maintenance Management </a:t>
            </a:r>
            <a:r>
              <a:rPr lang="en-US" dirty="0" smtClean="0"/>
              <a:t>Software</a:t>
            </a:r>
            <a:endParaRPr lang="es-ES" dirty="0"/>
          </a:p>
        </p:txBody>
      </p:sp>
      <p:sp>
        <p:nvSpPr>
          <p:cNvPr id="1026" name="AutoShape 2" descr="blob:https://web.whatsapp.com/3d3bf4eb-cd14-41ed-8431-1721123a2c2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1027" name="Picture 3"/>
          <p:cNvPicPr>
            <a:picLocks noChangeAspect="1" noChangeArrowheads="1"/>
          </p:cNvPicPr>
          <p:nvPr/>
        </p:nvPicPr>
        <p:blipFill>
          <a:blip r:embed="rId2" cstate="print"/>
          <a:srcRect/>
          <a:stretch>
            <a:fillRect/>
          </a:stretch>
        </p:blipFill>
        <p:spPr bwMode="auto">
          <a:xfrm>
            <a:off x="571472" y="2214554"/>
            <a:ext cx="4071966" cy="1857387"/>
          </a:xfrm>
          <a:prstGeom prst="rect">
            <a:avLst/>
          </a:prstGeom>
          <a:noFill/>
          <a:ln w="9525">
            <a:noFill/>
            <a:miter lim="800000"/>
            <a:headEnd/>
            <a:tailEnd/>
          </a:ln>
          <a:effectLst/>
        </p:spPr>
      </p:pic>
      <p:sp>
        <p:nvSpPr>
          <p:cNvPr id="8" name="7 CuadroTexto"/>
          <p:cNvSpPr txBox="1"/>
          <p:nvPr/>
        </p:nvSpPr>
        <p:spPr>
          <a:xfrm>
            <a:off x="4643438" y="2143116"/>
            <a:ext cx="4214842" cy="1754326"/>
          </a:xfrm>
          <a:prstGeom prst="rect">
            <a:avLst/>
          </a:prstGeom>
          <a:noFill/>
        </p:spPr>
        <p:txBody>
          <a:bodyPr wrap="square" rtlCol="0">
            <a:spAutoFit/>
          </a:bodyPr>
          <a:lstStyle/>
          <a:p>
            <a:pPr algn="just"/>
            <a:r>
              <a:rPr lang="en-US" b="1" dirty="0" smtClean="0"/>
              <a:t>Software </a:t>
            </a:r>
            <a:r>
              <a:rPr lang="en-US" b="1" dirty="0" smtClean="0"/>
              <a:t>Features</a:t>
            </a:r>
            <a:endParaRPr lang="en-US" b="1" dirty="0" smtClean="0"/>
          </a:p>
          <a:p>
            <a:pPr algn="just"/>
            <a:r>
              <a:rPr lang="en-US" i="1" dirty="0" smtClean="0">
                <a:effectLst>
                  <a:outerShdw blurRad="38100" dist="38100" dir="2700000" algn="tl">
                    <a:srgbClr val="000000">
                      <a:alpha val="43137"/>
                    </a:srgbClr>
                  </a:outerShdw>
                </a:effectLst>
              </a:rPr>
              <a:t>Intuitive </a:t>
            </a:r>
            <a:r>
              <a:rPr lang="en-US" i="1" dirty="0" smtClean="0">
                <a:effectLst>
                  <a:outerShdw blurRad="38100" dist="38100" dir="2700000" algn="tl">
                    <a:srgbClr val="000000">
                      <a:alpha val="43137"/>
                    </a:srgbClr>
                  </a:outerShdw>
                </a:effectLst>
              </a:rPr>
              <a:t>Interface: </a:t>
            </a:r>
            <a:r>
              <a:rPr lang="en-US" dirty="0" smtClean="0"/>
              <a:t>Easy to use, with quick access to critical information.</a:t>
            </a:r>
          </a:p>
          <a:p>
            <a:pPr algn="just"/>
            <a:r>
              <a:rPr lang="en-US" i="1" dirty="0" smtClean="0">
                <a:effectLst>
                  <a:outerShdw blurRad="38100" dist="38100" dir="2700000" algn="tl">
                    <a:srgbClr val="000000">
                      <a:alpha val="43137"/>
                    </a:srgbClr>
                  </a:outerShdw>
                </a:effectLst>
              </a:rPr>
              <a:t>Alerts </a:t>
            </a:r>
            <a:r>
              <a:rPr lang="en-US" i="1" dirty="0" smtClean="0">
                <a:effectLst>
                  <a:outerShdw blurRad="38100" dist="38100" dir="2700000" algn="tl">
                    <a:srgbClr val="000000">
                      <a:alpha val="43137"/>
                    </a:srgbClr>
                  </a:outerShdw>
                </a:effectLst>
              </a:rPr>
              <a:t>and Notifications: </a:t>
            </a:r>
            <a:r>
              <a:rPr lang="en-US" dirty="0" smtClean="0"/>
              <a:t>Alert system to remind scheduled maintenance and notify about low inventory levels</a:t>
            </a:r>
            <a:r>
              <a:rPr lang="en-US" dirty="0" smtClean="0"/>
              <a:t>.</a:t>
            </a:r>
            <a:endParaRPr lang="en-US" dirty="0" smtClean="0"/>
          </a:p>
        </p:txBody>
      </p:sp>
      <p:sp>
        <p:nvSpPr>
          <p:cNvPr id="7" name="6 CuadroTexto"/>
          <p:cNvSpPr txBox="1"/>
          <p:nvPr/>
        </p:nvSpPr>
        <p:spPr>
          <a:xfrm>
            <a:off x="214282" y="4214818"/>
            <a:ext cx="8572560" cy="2585323"/>
          </a:xfrm>
          <a:prstGeom prst="rect">
            <a:avLst/>
          </a:prstGeom>
          <a:noFill/>
        </p:spPr>
        <p:txBody>
          <a:bodyPr wrap="square" rtlCol="0">
            <a:spAutoFit/>
          </a:bodyPr>
          <a:lstStyle/>
          <a:p>
            <a:pPr algn="just"/>
            <a:r>
              <a:rPr lang="en-US" i="1" dirty="0" smtClean="0">
                <a:effectLst>
                  <a:outerShdw blurRad="38100" dist="38100" dir="2700000" algn="tl">
                    <a:srgbClr val="000000">
                      <a:alpha val="43137"/>
                    </a:srgbClr>
                  </a:outerShdw>
                </a:effectLst>
              </a:rPr>
              <a:t>Customized Reports: </a:t>
            </a:r>
            <a:r>
              <a:rPr lang="en-US" dirty="0" smtClean="0"/>
              <a:t>Generation of detailed reports on equipment status and maintenance activities.</a:t>
            </a:r>
          </a:p>
          <a:p>
            <a:pPr algn="just"/>
            <a:r>
              <a:rPr lang="en-US" i="1" dirty="0" smtClean="0">
                <a:effectLst>
                  <a:outerShdw blurRad="38100" dist="38100" dir="2700000" algn="tl">
                    <a:srgbClr val="000000">
                      <a:alpha val="43137"/>
                    </a:srgbClr>
                  </a:outerShdw>
                </a:effectLst>
              </a:rPr>
              <a:t>Integration: </a:t>
            </a:r>
            <a:r>
              <a:rPr lang="en-US" dirty="0" smtClean="0"/>
              <a:t>Capability to integrate with other hospital systems for more comprehensive management</a:t>
            </a:r>
            <a:r>
              <a:rPr lang="en-US" dirty="0" smtClean="0"/>
              <a:t>.</a:t>
            </a:r>
          </a:p>
          <a:p>
            <a:pPr algn="just"/>
            <a:r>
              <a:rPr lang="en-US" b="1" dirty="0" smtClean="0"/>
              <a:t>Results </a:t>
            </a:r>
            <a:r>
              <a:rPr lang="en-US" b="1" dirty="0" smtClean="0"/>
              <a:t>Achieved</a:t>
            </a:r>
            <a:endParaRPr lang="en-US" b="1" dirty="0" smtClean="0"/>
          </a:p>
          <a:p>
            <a:pPr algn="just"/>
            <a:r>
              <a:rPr lang="en-US" i="1" dirty="0" smtClean="0">
                <a:effectLst>
                  <a:outerShdw blurRad="38100" dist="38100" dir="2700000" algn="tl">
                    <a:srgbClr val="000000">
                      <a:alpha val="43137"/>
                    </a:srgbClr>
                  </a:outerShdw>
                </a:effectLst>
              </a:rPr>
              <a:t>Cost </a:t>
            </a:r>
            <a:r>
              <a:rPr lang="en-US" i="1" dirty="0" smtClean="0">
                <a:effectLst>
                  <a:outerShdw blurRad="38100" dist="38100" dir="2700000" algn="tl">
                    <a:srgbClr val="000000">
                      <a:alpha val="43137"/>
                    </a:srgbClr>
                  </a:outerShdw>
                </a:effectLst>
              </a:rPr>
              <a:t>Reduction: </a:t>
            </a:r>
            <a:r>
              <a:rPr lang="en-US" dirty="0" smtClean="0"/>
              <a:t>Decrease in operational costs due to better inventory and maintenance management.</a:t>
            </a:r>
          </a:p>
          <a:p>
            <a:pPr algn="just"/>
            <a:r>
              <a:rPr lang="en-US" i="1" dirty="0" smtClean="0">
                <a:effectLst>
                  <a:outerShdw blurRad="38100" dist="38100" dir="2700000" algn="tl">
                    <a:srgbClr val="000000">
                      <a:alpha val="43137"/>
                    </a:srgbClr>
                  </a:outerShdw>
                </a:effectLst>
              </a:rPr>
              <a:t>Improved </a:t>
            </a:r>
            <a:r>
              <a:rPr lang="en-US" i="1" dirty="0" smtClean="0">
                <a:effectLst>
                  <a:outerShdw blurRad="38100" dist="38100" dir="2700000" algn="tl">
                    <a:srgbClr val="000000">
                      <a:alpha val="43137"/>
                    </a:srgbClr>
                  </a:outerShdw>
                </a:effectLst>
              </a:rPr>
              <a:t>Equipment Availability: </a:t>
            </a:r>
            <a:r>
              <a:rPr lang="en-US" dirty="0" smtClean="0"/>
              <a:t>Increase in the availability and reliability of medical equipment</a:t>
            </a:r>
            <a:r>
              <a:rPr lang="en-US" dirty="0" smtClean="0"/>
              <a:t>.</a:t>
            </a:r>
            <a:endParaRPr lang="en-US"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9 Imagen" descr="mantenimiento_logo.jpg"/>
          <p:cNvPicPr>
            <a:picLocks noChangeAspect="1"/>
          </p:cNvPicPr>
          <p:nvPr/>
        </p:nvPicPr>
        <p:blipFill>
          <a:blip r:embed="rId2"/>
          <a:stretch>
            <a:fillRect/>
          </a:stretch>
        </p:blipFill>
        <p:spPr>
          <a:xfrm>
            <a:off x="0" y="142852"/>
            <a:ext cx="3286116" cy="1038413"/>
          </a:xfrm>
          <a:prstGeom prst="rect">
            <a:avLst/>
          </a:prstGeom>
        </p:spPr>
      </p:pic>
      <p:sp>
        <p:nvSpPr>
          <p:cNvPr id="2" name="1 Título"/>
          <p:cNvSpPr>
            <a:spLocks noGrp="1"/>
          </p:cNvSpPr>
          <p:nvPr>
            <p:ph type="title"/>
          </p:nvPr>
        </p:nvSpPr>
        <p:spPr>
          <a:xfrm>
            <a:off x="609600" y="2143116"/>
            <a:ext cx="2212848" cy="616501"/>
          </a:xfrm>
        </p:spPr>
        <p:txBody>
          <a:bodyPr/>
          <a:lstStyle/>
          <a:p>
            <a:r>
              <a:rPr lang="es-ES" dirty="0" smtClean="0"/>
              <a:t>"</a:t>
            </a:r>
            <a:r>
              <a:rPr lang="es-ES" dirty="0" err="1" smtClean="0"/>
              <a:t>Engineering</a:t>
            </a:r>
            <a:r>
              <a:rPr lang="es-ES" dirty="0" smtClean="0"/>
              <a:t> </a:t>
            </a:r>
            <a:r>
              <a:rPr lang="es-ES" dirty="0" err="1" smtClean="0"/>
              <a:t>Team</a:t>
            </a:r>
            <a:r>
              <a:rPr lang="es-ES" dirty="0" smtClean="0"/>
              <a:t>"</a:t>
            </a:r>
            <a:endParaRPr lang="es-ES" dirty="0"/>
          </a:p>
        </p:txBody>
      </p:sp>
      <p:sp>
        <p:nvSpPr>
          <p:cNvPr id="3" name="2 Marcador de texto"/>
          <p:cNvSpPr>
            <a:spLocks noGrp="1"/>
          </p:cNvSpPr>
          <p:nvPr>
            <p:ph type="body" sz="half" idx="2"/>
          </p:nvPr>
        </p:nvSpPr>
        <p:spPr>
          <a:xfrm>
            <a:off x="609600" y="2828785"/>
            <a:ext cx="2319326" cy="2179320"/>
          </a:xfrm>
        </p:spPr>
        <p:txBody>
          <a:bodyPr/>
          <a:lstStyle/>
          <a:p>
            <a:r>
              <a:rPr lang="es-MX" dirty="0" smtClean="0"/>
              <a:t>Ing. </a:t>
            </a:r>
            <a:r>
              <a:rPr lang="es-MX" dirty="0" err="1" smtClean="0"/>
              <a:t>Jojot</a:t>
            </a:r>
            <a:r>
              <a:rPr lang="es-MX" dirty="0" smtClean="0"/>
              <a:t>, Santiago</a:t>
            </a:r>
          </a:p>
          <a:p>
            <a:r>
              <a:rPr lang="es-MX" dirty="0" smtClean="0"/>
              <a:t>Ing. </a:t>
            </a:r>
            <a:r>
              <a:rPr lang="es-MX" dirty="0" err="1" smtClean="0"/>
              <a:t>Nuñez</a:t>
            </a:r>
            <a:r>
              <a:rPr lang="es-MX" dirty="0" smtClean="0"/>
              <a:t>, Lucas</a:t>
            </a:r>
          </a:p>
          <a:p>
            <a:r>
              <a:rPr lang="es-MX" dirty="0" smtClean="0"/>
              <a:t>Ing. Campbell, Carlos Javier</a:t>
            </a:r>
          </a:p>
          <a:p>
            <a:r>
              <a:rPr lang="es-MX" dirty="0" smtClean="0"/>
              <a:t>Ing. </a:t>
            </a:r>
            <a:r>
              <a:rPr lang="es-MX" dirty="0" err="1" smtClean="0"/>
              <a:t>Canalis</a:t>
            </a:r>
            <a:r>
              <a:rPr lang="es-MX" dirty="0" smtClean="0"/>
              <a:t> Guido Andrés</a:t>
            </a:r>
          </a:p>
          <a:p>
            <a:r>
              <a:rPr lang="es-MX" dirty="0" smtClean="0"/>
              <a:t>Ing. </a:t>
            </a:r>
            <a:r>
              <a:rPr lang="es-MX" dirty="0" err="1" smtClean="0"/>
              <a:t>Melacki</a:t>
            </a:r>
            <a:r>
              <a:rPr lang="es-MX" dirty="0" smtClean="0"/>
              <a:t>, Johan</a:t>
            </a:r>
          </a:p>
          <a:p>
            <a:r>
              <a:rPr lang="es-MX" dirty="0" smtClean="0"/>
              <a:t>Ing. Romero, Cristian Gerardo</a:t>
            </a:r>
            <a:endParaRPr lang="es-ES" dirty="0"/>
          </a:p>
        </p:txBody>
      </p:sp>
      <p:pic>
        <p:nvPicPr>
          <p:cNvPr id="5" name="4 Marcador de posición de imagen" descr="WhatsApp Image 2024-07-11 at 15.50.39.jpeg"/>
          <p:cNvPicPr>
            <a:picLocks noGrp="1" noChangeAspect="1"/>
          </p:cNvPicPr>
          <p:nvPr>
            <p:ph type="pic" idx="1"/>
          </p:nvPr>
        </p:nvPicPr>
        <p:blipFill>
          <a:blip r:embed="rId3"/>
          <a:srcRect l="5942" r="5942"/>
          <a:stretch>
            <a:fillRect/>
          </a:stretch>
        </p:blipFill>
        <p:spPr/>
      </p:pic>
      <p:sp>
        <p:nvSpPr>
          <p:cNvPr id="7" name="6 CuadroTexto"/>
          <p:cNvSpPr txBox="1"/>
          <p:nvPr/>
        </p:nvSpPr>
        <p:spPr>
          <a:xfrm>
            <a:off x="1142976" y="5643578"/>
            <a:ext cx="6143668" cy="646331"/>
          </a:xfrm>
          <a:prstGeom prst="rect">
            <a:avLst/>
          </a:prstGeom>
          <a:noFill/>
        </p:spPr>
        <p:txBody>
          <a:bodyPr wrap="square" rtlCol="0">
            <a:spAutoFit/>
          </a:bodyPr>
          <a:lstStyle/>
          <a:p>
            <a:pPr algn="ctr"/>
            <a:r>
              <a:rPr lang="es-MX" dirty="0" err="1" smtClean="0"/>
              <a:t>contact</a:t>
            </a:r>
            <a:r>
              <a:rPr lang="es-MX" dirty="0" smtClean="0"/>
              <a:t>: www.ingenieria-clinica.com.ar   contacto@ingenieria-clinica.com.ar</a:t>
            </a:r>
            <a:endParaRPr lang="es-ES" dirty="0"/>
          </a:p>
        </p:txBody>
      </p:sp>
      <p:pic>
        <p:nvPicPr>
          <p:cNvPr id="9" name="8 Imagen" descr="evita.png"/>
          <p:cNvPicPr>
            <a:picLocks noChangeAspect="1"/>
          </p:cNvPicPr>
          <p:nvPr/>
        </p:nvPicPr>
        <p:blipFill>
          <a:blip r:embed="rId4"/>
          <a:stretch>
            <a:fillRect/>
          </a:stretch>
        </p:blipFill>
        <p:spPr>
          <a:xfrm>
            <a:off x="285720" y="4643446"/>
            <a:ext cx="2386889" cy="107157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dirty="0" smtClean="0"/>
              <a:t>HISTORY</a:t>
            </a:r>
            <a:endParaRPr lang="es-ES" dirty="0"/>
          </a:p>
        </p:txBody>
      </p:sp>
      <p:pic>
        <p:nvPicPr>
          <p:cNvPr id="4" name="3 Marcador de contenido">
            <a:extLst>
              <a:ext uri="{FF2B5EF4-FFF2-40B4-BE49-F238E27FC236}">
                <a16:creationId xmlns:ve="http://schemas.openxmlformats.org/markup-compatibility/2006" xmlns:m="http://schemas.openxmlformats.org/officeDocument/2006/math" xmlns:wp="http://schemas.openxmlformats.org/drawingml/2006/wordprocessingDrawing" xmlns:wne="http://schemas.microsoft.com/office/word/2006/wordml" xmlns:o="urn:schemas-microsoft-com:office:office" xmlns:v="urn:schemas-microsoft-com:vml" xmlns:w10="urn:schemas-microsoft-com:office:word" xmlns:w="http://schemas.openxmlformats.org/wordprocessingml/2006/main" xmlns:a16="http://schemas.microsoft.com/office/drawing/2014/main" xmlns="" xmlns:lc="http://schemas.openxmlformats.org/drawingml/2006/lockedCanvas" id="{329DFB59-A2BD-B639-D125-26587CCA6434}"/>
              </a:ext>
            </a:extLst>
          </p:cNvPr>
          <p:cNvPicPr>
            <a:picLocks noGrp="1"/>
          </p:cNvPicPr>
          <p:nvPr>
            <p:ph idx="1"/>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o="urn:schemas-microsoft-com:office:office" xmlns:v="urn:schemas-microsoft-com:vml" xmlns:w10="urn:schemas-microsoft-com:office:word" xmlns:w="http://schemas.openxmlformats.org/wordprocessingml/2006/main" xmlns:a14="http://schemas.microsoft.com/office/drawing/2010/main" xmlns="" xmlns:pic="http://schemas.openxmlformats.org/drawingml/2006/picture" xmlns:lc="http://schemas.openxmlformats.org/drawingml/2006/lockedCanvas" val="0"/>
              </a:ext>
            </a:extLst>
          </a:blip>
          <a:stretch>
            <a:fillRect/>
          </a:stretch>
        </p:blipFill>
        <p:spPr>
          <a:xfrm>
            <a:off x="285720" y="1785926"/>
            <a:ext cx="3166005" cy="1851027"/>
          </a:xfrm>
          <a:prstGeom prst="rect">
            <a:avLst/>
          </a:prstGeom>
        </p:spPr>
      </p:pic>
      <p:pic>
        <p:nvPicPr>
          <p:cNvPr id="5" name="4 Imagen" descr="El Hospital Interdistrital Evita de la Contingencia COVID-19 cumple un año  de destacada labor | Agenfor">
            <a:extLst>
              <a:ext uri="{FF2B5EF4-FFF2-40B4-BE49-F238E27FC236}">
                <a16:creationId xmlns:ve="http://schemas.openxmlformats.org/markup-compatibility/2006" xmlns:m="http://schemas.openxmlformats.org/officeDocument/2006/math" xmlns:wp="http://schemas.openxmlformats.org/drawingml/2006/wordprocessingDrawing" xmlns:wne="http://schemas.microsoft.com/office/word/2006/wordml" xmlns:o="urn:schemas-microsoft-com:office:office" xmlns:v="urn:schemas-microsoft-com:vml" xmlns:w10="urn:schemas-microsoft-com:office:word" xmlns:w="http://schemas.openxmlformats.org/wordprocessingml/2006/main" xmlns:a16="http://schemas.microsoft.com/office/drawing/2014/main" xmlns="" xmlns:lc="http://schemas.openxmlformats.org/drawingml/2006/lockedCanvas" id="{D590C1E1-3452-157A-B240-34E99F897795}"/>
              </a:ext>
            </a:extLst>
          </p:cNvPr>
          <p:cNvPicPr/>
          <p:nvPr/>
        </p:nvPicPr>
        <p:blipFill>
          <a:blip r:embed="rId3"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o="urn:schemas-microsoft-com:office:office" xmlns:v="urn:schemas-microsoft-com:vml" xmlns:w10="urn:schemas-microsoft-com:office:word" xmlns:w="http://schemas.openxmlformats.org/wordprocessingml/2006/main" xmlns:a14="http://schemas.microsoft.com/office/drawing/2010/main" xmlns="" xmlns:pic="http://schemas.openxmlformats.org/drawingml/2006/picture" xmlns:lc="http://schemas.openxmlformats.org/drawingml/2006/lockedCanvas" val="0"/>
              </a:ext>
            </a:extLst>
          </a:blip>
          <a:srcRect/>
          <a:stretch>
            <a:fillRect/>
          </a:stretch>
        </p:blipFill>
        <p:spPr bwMode="auto">
          <a:xfrm>
            <a:off x="3214678" y="2786058"/>
            <a:ext cx="5685792" cy="3886202"/>
          </a:xfrm>
          <a:prstGeom prst="rect">
            <a:avLst/>
          </a:prstGeom>
          <a:noFill/>
          <a:scene3d>
            <a:camera prst="orthographicFront"/>
            <a:lightRig rig="threePt" dir="t"/>
          </a:scene3d>
          <a:sp3d>
            <a:bevelT prst="angle"/>
          </a:sp3d>
          <a:extLst>
            <a:ext uri="{909E8E84-426E-40DD-AFC4-6F175D3DCCD1}">
              <a14:hiddenFill xmlns:ve="http://schemas.openxmlformats.org/markup-compatibility/2006" xmlns:m="http://schemas.openxmlformats.org/officeDocument/2006/math" xmlns:wp="http://schemas.openxmlformats.org/drawingml/2006/wordprocessingDrawing" xmlns:wne="http://schemas.microsoft.com/office/word/2006/wordml" xmlns:o="urn:schemas-microsoft-com:office:office" xmlns:v="urn:schemas-microsoft-com:vml" xmlns:w10="urn:schemas-microsoft-com:office:word" xmlns:w="http://schemas.openxmlformats.org/wordprocessingml/2006/main" xmlns:a14="http://schemas.microsoft.com/office/drawing/2010/main" xmlns="" xmlns:pic="http://schemas.openxmlformats.org/drawingml/2006/picture" xmlns:lc="http://schemas.openxmlformats.org/drawingml/2006/lockedCanvas">
                <a:solidFill>
                  <a:srgbClr val="FFFFFF"/>
                </a:solidFill>
              </a14:hiddenFill>
            </a:ext>
          </a:extLst>
        </p:spPr>
      </p:pic>
      <p:sp>
        <p:nvSpPr>
          <p:cNvPr id="6" name="5 CuadroTexto"/>
          <p:cNvSpPr txBox="1"/>
          <p:nvPr/>
        </p:nvSpPr>
        <p:spPr>
          <a:xfrm>
            <a:off x="142844" y="5072074"/>
            <a:ext cx="2928958" cy="1200329"/>
          </a:xfrm>
          <a:prstGeom prst="rect">
            <a:avLst/>
          </a:prstGeom>
          <a:noFill/>
        </p:spPr>
        <p:txBody>
          <a:bodyPr wrap="square" rtlCol="0">
            <a:spAutoFit/>
          </a:bodyPr>
          <a:lstStyle/>
          <a:p>
            <a:pPr algn="ctr"/>
            <a:r>
              <a:rPr lang="en-US" sz="2400" dirty="0" smtClean="0"/>
              <a:t>A story of resilience and constant Overcoming</a:t>
            </a:r>
            <a:endParaRPr lang="en-US" sz="2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85720" y="1500174"/>
            <a:ext cx="8643998" cy="1754326"/>
          </a:xfrm>
          <a:prstGeom prst="rect">
            <a:avLst/>
          </a:prstGeom>
          <a:noFill/>
        </p:spPr>
        <p:txBody>
          <a:bodyPr wrap="square" rtlCol="0">
            <a:spAutoFit/>
          </a:bodyPr>
          <a:lstStyle/>
          <a:p>
            <a:pPr algn="just"/>
            <a:r>
              <a:rPr lang="en-US" dirty="0" smtClean="0"/>
              <a:t>"The Province of Formosa is located in the northeast of the Argentine Republic, and is part of the Chaco Region along with the provinces of Chaco, northern Santa Fe, eastern Salta, and Santiago del Estero. It is an extensive plain that emerged with the formation of the Andes mountain range, and is traversed by gallery forests, wetlands, savannas, grasslands, palm groves, rivers, and streams, where a great variety of plant and animal species inhabit."</a:t>
            </a:r>
            <a:endParaRPr lang="es-ES" dirty="0"/>
          </a:p>
        </p:txBody>
      </p:sp>
      <p:pic>
        <p:nvPicPr>
          <p:cNvPr id="1026" name="Picture 2" descr="\\10.10.5.10\Mantenimiento\Recursos Fisicos\2024\PRESENTACION DEL COLEGIO DE INGENIEROS\WhatsApp Image 2024-07-11 at 16.43.43.jpeg"/>
          <p:cNvPicPr>
            <a:picLocks noChangeAspect="1" noChangeArrowheads="1"/>
          </p:cNvPicPr>
          <p:nvPr/>
        </p:nvPicPr>
        <p:blipFill>
          <a:blip r:embed="rId2"/>
          <a:srcRect/>
          <a:stretch>
            <a:fillRect/>
          </a:stretch>
        </p:blipFill>
        <p:spPr bwMode="auto">
          <a:xfrm>
            <a:off x="4143372" y="2928934"/>
            <a:ext cx="4421189" cy="3315892"/>
          </a:xfrm>
          <a:prstGeom prst="rect">
            <a:avLst/>
          </a:prstGeom>
          <a:noFill/>
        </p:spPr>
      </p:pic>
      <p:sp>
        <p:nvSpPr>
          <p:cNvPr id="4" name="3 CuadroTexto"/>
          <p:cNvSpPr txBox="1"/>
          <p:nvPr/>
        </p:nvSpPr>
        <p:spPr>
          <a:xfrm>
            <a:off x="357158" y="4071942"/>
            <a:ext cx="3643338" cy="1754326"/>
          </a:xfrm>
          <a:prstGeom prst="rect">
            <a:avLst/>
          </a:prstGeom>
          <a:noFill/>
        </p:spPr>
        <p:txBody>
          <a:bodyPr wrap="square" rtlCol="0">
            <a:spAutoFit/>
          </a:bodyPr>
          <a:lstStyle/>
          <a:p>
            <a:pPr algn="just"/>
            <a:r>
              <a:rPr lang="en-US" dirty="0" smtClean="0"/>
              <a:t>It is in this place where the </a:t>
            </a:r>
            <a:r>
              <a:rPr lang="en-US" dirty="0" err="1" smtClean="0"/>
              <a:t>Interdistrict</a:t>
            </a:r>
            <a:r>
              <a:rPr lang="en-US" dirty="0" smtClean="0"/>
              <a:t> Hospital </a:t>
            </a:r>
            <a:r>
              <a:rPr lang="en-US" dirty="0" err="1" smtClean="0"/>
              <a:t>Evita</a:t>
            </a:r>
            <a:r>
              <a:rPr lang="en-US" dirty="0" smtClean="0"/>
              <a:t> is located, in the center of the health hub of the province, a strategic location to provide quality healthcare to the entire region. </a:t>
            </a:r>
            <a:endParaRPr lang="es-ES" dirty="0"/>
          </a:p>
        </p:txBody>
      </p:sp>
      <p:sp>
        <p:nvSpPr>
          <p:cNvPr id="5" name="1 Título"/>
          <p:cNvSpPr txBox="1">
            <a:spLocks/>
          </p:cNvSpPr>
          <p:nvPr/>
        </p:nvSpPr>
        <p:spPr>
          <a:xfrm>
            <a:off x="457200" y="714364"/>
            <a:ext cx="8229600" cy="928686"/>
          </a:xfrm>
          <a:prstGeom prst="rect">
            <a:avLst/>
          </a:prstGeom>
        </p:spPr>
        <p:txBody>
          <a:bodyPr/>
          <a:lstStyle/>
          <a:p>
            <a:pPr lvl="0" algn="ctr">
              <a:spcBef>
                <a:spcPct val="0"/>
              </a:spcBef>
            </a:pPr>
            <a:r>
              <a:rPr lang="es-MX" sz="5000" dirty="0" err="1" smtClean="0">
                <a:solidFill>
                  <a:schemeClr val="tx2"/>
                </a:solidFill>
                <a:latin typeface="+mj-lt"/>
                <a:ea typeface="+mj-ea"/>
                <a:cs typeface="+mj-cs"/>
              </a:rPr>
              <a:t>Beginnings</a:t>
            </a:r>
            <a:endParaRPr kumimoji="0" lang="es-ES" sz="50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0" y="514352"/>
            <a:ext cx="8243918" cy="914384"/>
          </a:xfrm>
        </p:spPr>
        <p:txBody>
          <a:bodyPr/>
          <a:lstStyle/>
          <a:p>
            <a:pPr algn="ctr"/>
            <a:r>
              <a:rPr lang="es-ES" sz="5400" dirty="0" err="1" smtClean="0"/>
              <a:t>Refurbishment</a:t>
            </a:r>
            <a:endParaRPr lang="es-ES" sz="5400" dirty="0"/>
          </a:p>
        </p:txBody>
      </p:sp>
      <p:sp>
        <p:nvSpPr>
          <p:cNvPr id="3" name="2 Marcador de texto"/>
          <p:cNvSpPr>
            <a:spLocks noGrp="1"/>
          </p:cNvSpPr>
          <p:nvPr>
            <p:ph type="body" idx="2"/>
          </p:nvPr>
        </p:nvSpPr>
        <p:spPr>
          <a:xfrm>
            <a:off x="142844" y="1285860"/>
            <a:ext cx="8786874" cy="1357322"/>
          </a:xfrm>
        </p:spPr>
        <p:txBody>
          <a:bodyPr>
            <a:noAutofit/>
          </a:bodyPr>
          <a:lstStyle/>
          <a:p>
            <a:r>
              <a:rPr lang="en-US" sz="1800" dirty="0" smtClean="0"/>
              <a:t>Its beginnings were in the midst of the H1N1 COVID-19 pandemic, where it started operating as a single-purpose hospital exclusively dedicated to treating patients with this disease. For this purpose, all facilities had to be refurbished to include more intensive care beds as well as </a:t>
            </a:r>
            <a:r>
              <a:rPr lang="en-US" sz="1800" dirty="0" err="1" smtClean="0"/>
              <a:t>thermomechanical</a:t>
            </a:r>
            <a:r>
              <a:rPr lang="en-US" sz="1800" dirty="0" smtClean="0"/>
              <a:t> installations for this pathology. After the pandemic, the entire hospital had to be reconfigured again to become a multipurpose hospital and a provincial reference.</a:t>
            </a:r>
            <a:endParaRPr lang="es-ES" sz="1800" dirty="0"/>
          </a:p>
        </p:txBody>
      </p:sp>
      <p:pic>
        <p:nvPicPr>
          <p:cNvPr id="2050" name="Picture 2" descr="\\10.10.5.10\Mantenimiento\Recursos Fisicos\2024\PRESENTACION DEL COLEGIO DE INGENIEROS\WhatsApp Image 2024-07-11 at 15.50.40 (1).jpeg"/>
          <p:cNvPicPr>
            <a:picLocks noGrp="1" noChangeAspect="1" noChangeArrowheads="1"/>
          </p:cNvPicPr>
          <p:nvPr>
            <p:ph sz="half" idx="1"/>
          </p:nvPr>
        </p:nvPicPr>
        <p:blipFill>
          <a:blip r:embed="rId2"/>
          <a:srcRect t="6250" b="31250"/>
          <a:stretch>
            <a:fillRect/>
          </a:stretch>
        </p:blipFill>
        <p:spPr bwMode="auto">
          <a:xfrm>
            <a:off x="785786" y="3071810"/>
            <a:ext cx="2571750" cy="3286148"/>
          </a:xfrm>
          <a:prstGeom prst="rect">
            <a:avLst/>
          </a:prstGeom>
          <a:noFill/>
        </p:spPr>
      </p:pic>
      <p:pic>
        <p:nvPicPr>
          <p:cNvPr id="2051" name="Picture 3" descr="\\10.10.5.10\Mantenimiento\Recursos Fisicos\2024\PRESENTACION DEL COLEGIO DE INGENIEROS\WhatsApp Image 2024-07-11 at 15.42.27 (1).jpeg"/>
          <p:cNvPicPr>
            <a:picLocks noChangeAspect="1" noChangeArrowheads="1"/>
          </p:cNvPicPr>
          <p:nvPr/>
        </p:nvPicPr>
        <p:blipFill>
          <a:blip r:embed="rId3"/>
          <a:srcRect l="13889" b="14815"/>
          <a:stretch>
            <a:fillRect/>
          </a:stretch>
        </p:blipFill>
        <p:spPr bwMode="auto">
          <a:xfrm>
            <a:off x="4071934" y="3071810"/>
            <a:ext cx="4429155" cy="3286148"/>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14366" y="285728"/>
            <a:ext cx="8229600" cy="1489922"/>
          </a:xfrm>
        </p:spPr>
        <p:txBody>
          <a:bodyPr>
            <a:normAutofit fontScale="90000"/>
          </a:bodyPr>
          <a:lstStyle/>
          <a:p>
            <a:pPr algn="ctr"/>
            <a:r>
              <a:rPr lang="en-US" dirty="0" smtClean="0"/>
              <a:t/>
            </a:r>
            <a:br>
              <a:rPr lang="en-US" dirty="0" smtClean="0"/>
            </a:br>
            <a:r>
              <a:rPr lang="en-US" dirty="0" smtClean="0"/>
              <a:t> Implementation and updating of New Technologies</a:t>
            </a:r>
            <a:endParaRPr lang="es-ES" dirty="0"/>
          </a:p>
        </p:txBody>
      </p:sp>
      <p:pic>
        <p:nvPicPr>
          <p:cNvPr id="3074" name="Picture 2" descr="\\10.10.5.10\Mantenimiento\Recursos Fisicos\2024\PRESENTACION DEL COLEGIO DE INGENIEROS\WhatsApp Image 2024-07-11 at 14.37.27.jpeg"/>
          <p:cNvPicPr>
            <a:picLocks noGrp="1" noChangeAspect="1" noChangeArrowheads="1"/>
          </p:cNvPicPr>
          <p:nvPr>
            <p:ph sz="quarter" idx="2"/>
          </p:nvPr>
        </p:nvPicPr>
        <p:blipFill>
          <a:blip r:embed="rId2" cstate="print"/>
          <a:srcRect/>
          <a:stretch>
            <a:fillRect/>
          </a:stretch>
        </p:blipFill>
        <p:spPr bwMode="auto">
          <a:xfrm>
            <a:off x="928662" y="2143116"/>
            <a:ext cx="3056219" cy="2863668"/>
          </a:xfrm>
          <a:prstGeom prst="rect">
            <a:avLst/>
          </a:prstGeom>
          <a:noFill/>
        </p:spPr>
      </p:pic>
      <p:pic>
        <p:nvPicPr>
          <p:cNvPr id="3075" name="Picture 3" descr="\\10.10.5.10\Mantenimiento\Recursos Fisicos\2024\PRESENTACION DEL COLEGIO DE INGENIEROS\WhatsApp Image 2024-07-11 at 15.56.47.jpeg"/>
          <p:cNvPicPr>
            <a:picLocks noGrp="1" noChangeAspect="1" noChangeArrowheads="1"/>
          </p:cNvPicPr>
          <p:nvPr>
            <p:ph sz="quarter" idx="4"/>
          </p:nvPr>
        </p:nvPicPr>
        <p:blipFill>
          <a:blip r:embed="rId3"/>
          <a:srcRect t="20058" b="14940"/>
          <a:stretch>
            <a:fillRect/>
          </a:stretch>
        </p:blipFill>
        <p:spPr bwMode="auto">
          <a:xfrm>
            <a:off x="5072066" y="2143116"/>
            <a:ext cx="3071834" cy="2857520"/>
          </a:xfrm>
          <a:prstGeom prst="rect">
            <a:avLst/>
          </a:prstGeom>
          <a:noFill/>
        </p:spPr>
      </p:pic>
      <p:sp>
        <p:nvSpPr>
          <p:cNvPr id="7" name="6 CuadroTexto"/>
          <p:cNvSpPr txBox="1"/>
          <p:nvPr/>
        </p:nvSpPr>
        <p:spPr>
          <a:xfrm>
            <a:off x="785786" y="5286388"/>
            <a:ext cx="7786742" cy="646331"/>
          </a:xfrm>
          <a:prstGeom prst="rect">
            <a:avLst/>
          </a:prstGeom>
          <a:noFill/>
        </p:spPr>
        <p:txBody>
          <a:bodyPr wrap="square" rtlCol="0">
            <a:spAutoFit/>
          </a:bodyPr>
          <a:lstStyle/>
          <a:p>
            <a:r>
              <a:rPr lang="en-US" dirty="0" smtClean="0"/>
              <a:t>The installation of a state-of-the-art angiograph was carried out, as well as maintenance and repairs to the computed tomography system.</a:t>
            </a:r>
            <a:endParaRPr lang="es-E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normAutofit fontScale="90000"/>
          </a:bodyPr>
          <a:lstStyle/>
          <a:p>
            <a:pPr algn="ctr"/>
            <a:r>
              <a:rPr lang="en-US" dirty="0" smtClean="0"/>
              <a:t>Implementation and updating of New Technologies</a:t>
            </a:r>
            <a:endParaRPr lang="es-ES" dirty="0"/>
          </a:p>
        </p:txBody>
      </p:sp>
      <p:pic>
        <p:nvPicPr>
          <p:cNvPr id="4098" name="Picture 2" descr="\\10.10.5.10\Mantenimiento\Recursos Fisicos\2024\PRESENTACION DEL COLEGIO DE INGENIEROS\WhatsApp Image 2024-07-11 at 15.50.41.jpeg"/>
          <p:cNvPicPr>
            <a:picLocks noChangeAspect="1" noChangeArrowheads="1"/>
          </p:cNvPicPr>
          <p:nvPr/>
        </p:nvPicPr>
        <p:blipFill>
          <a:blip r:embed="rId2"/>
          <a:srcRect l="11193" r="5260"/>
          <a:stretch>
            <a:fillRect/>
          </a:stretch>
        </p:blipFill>
        <p:spPr bwMode="auto">
          <a:xfrm>
            <a:off x="5429256" y="4714884"/>
            <a:ext cx="3571900" cy="1996061"/>
          </a:xfrm>
          <a:prstGeom prst="rect">
            <a:avLst/>
          </a:prstGeom>
          <a:noFill/>
        </p:spPr>
      </p:pic>
      <p:pic>
        <p:nvPicPr>
          <p:cNvPr id="2050" name="Picture 2"/>
          <p:cNvPicPr>
            <a:picLocks noChangeAspect="1" noChangeArrowheads="1"/>
          </p:cNvPicPr>
          <p:nvPr/>
        </p:nvPicPr>
        <p:blipFill>
          <a:blip r:embed="rId3"/>
          <a:srcRect t="10685" r="-2419" b="6886"/>
          <a:stretch>
            <a:fillRect/>
          </a:stretch>
        </p:blipFill>
        <p:spPr bwMode="auto">
          <a:xfrm>
            <a:off x="142844" y="1785926"/>
            <a:ext cx="2357454" cy="2992876"/>
          </a:xfrm>
          <a:prstGeom prst="rect">
            <a:avLst/>
          </a:prstGeom>
          <a:noFill/>
          <a:ln w="9525">
            <a:noFill/>
            <a:miter lim="800000"/>
            <a:headEnd/>
            <a:tailEnd/>
          </a:ln>
          <a:effectLst/>
        </p:spPr>
      </p:pic>
      <p:sp>
        <p:nvSpPr>
          <p:cNvPr id="9" name="8 CuadroTexto"/>
          <p:cNvSpPr txBox="1"/>
          <p:nvPr/>
        </p:nvSpPr>
        <p:spPr>
          <a:xfrm>
            <a:off x="2500298" y="1785926"/>
            <a:ext cx="6500858" cy="1477328"/>
          </a:xfrm>
          <a:prstGeom prst="rect">
            <a:avLst/>
          </a:prstGeom>
          <a:noFill/>
        </p:spPr>
        <p:txBody>
          <a:bodyPr wrap="square" rtlCol="0">
            <a:spAutoFit/>
          </a:bodyPr>
          <a:lstStyle/>
          <a:p>
            <a:pPr algn="just"/>
            <a:r>
              <a:rPr lang="en-US" dirty="0" smtClean="0"/>
              <a:t>"The hospital has a capacity of 193 beds, including Coronary Unit, Intensive Care Unit, Emergency, Inpatient, Burn Unit, Triage, among other services. During the pandemic, all inpatient positions were arranged as Intensive Care Units with their corresponding facilities and medical equipment."</a:t>
            </a:r>
            <a:endParaRPr lang="es-ES" dirty="0"/>
          </a:p>
        </p:txBody>
      </p:sp>
      <p:sp>
        <p:nvSpPr>
          <p:cNvPr id="10" name="9 CuadroTexto"/>
          <p:cNvSpPr txBox="1"/>
          <p:nvPr/>
        </p:nvSpPr>
        <p:spPr>
          <a:xfrm>
            <a:off x="142844" y="4857760"/>
            <a:ext cx="5143536" cy="1754326"/>
          </a:xfrm>
          <a:prstGeom prst="rect">
            <a:avLst/>
          </a:prstGeom>
          <a:noFill/>
        </p:spPr>
        <p:txBody>
          <a:bodyPr wrap="square" rtlCol="0">
            <a:spAutoFit/>
          </a:bodyPr>
          <a:lstStyle/>
          <a:p>
            <a:pPr algn="just"/>
            <a:r>
              <a:rPr lang="en-US" dirty="0" smtClean="0"/>
              <a:t>"After the pandemic, all beds and consultation rooms were reconfigured to provide all the services that a polyvalent hospital should offer. All the work was carried out by the team of technical professionals, including engineers and technicians, all of whom belong to the hospital."</a:t>
            </a:r>
            <a:endParaRPr lang="es-ES" dirty="0"/>
          </a:p>
        </p:txBody>
      </p:sp>
      <p:pic>
        <p:nvPicPr>
          <p:cNvPr id="11" name="10 Imagen" descr="mantenimiento_logo.jpg"/>
          <p:cNvPicPr>
            <a:picLocks noChangeAspect="1"/>
          </p:cNvPicPr>
          <p:nvPr/>
        </p:nvPicPr>
        <p:blipFill>
          <a:blip r:embed="rId4"/>
          <a:stretch>
            <a:fillRect/>
          </a:stretch>
        </p:blipFill>
        <p:spPr>
          <a:xfrm>
            <a:off x="3405206" y="3368048"/>
            <a:ext cx="3810000" cy="120396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n-US" dirty="0" smtClean="0"/>
              <a:t>Implementation of a Metrology and Quality Control Laboratory</a:t>
            </a:r>
            <a:endParaRPr lang="es-ES" dirty="0"/>
          </a:p>
        </p:txBody>
      </p:sp>
      <p:pic>
        <p:nvPicPr>
          <p:cNvPr id="7" name="6 Marcador de contenido" descr="02.jpg"/>
          <p:cNvPicPr>
            <a:picLocks noGrp="1" noChangeAspect="1"/>
          </p:cNvPicPr>
          <p:nvPr>
            <p:ph sz="quarter" idx="2"/>
          </p:nvPr>
        </p:nvPicPr>
        <p:blipFill>
          <a:blip r:embed="rId2"/>
          <a:stretch>
            <a:fillRect/>
          </a:stretch>
        </p:blipFill>
        <p:spPr>
          <a:xfrm>
            <a:off x="500034" y="1785926"/>
            <a:ext cx="3071834" cy="2311075"/>
          </a:xfrm>
        </p:spPr>
      </p:pic>
      <p:pic>
        <p:nvPicPr>
          <p:cNvPr id="8" name="7 Marcador de contenido" descr="15.jpg"/>
          <p:cNvPicPr>
            <a:picLocks noGrp="1" noChangeAspect="1"/>
          </p:cNvPicPr>
          <p:nvPr>
            <p:ph sz="quarter" idx="4"/>
          </p:nvPr>
        </p:nvPicPr>
        <p:blipFill>
          <a:blip r:embed="rId3"/>
          <a:stretch>
            <a:fillRect/>
          </a:stretch>
        </p:blipFill>
        <p:spPr>
          <a:xfrm>
            <a:off x="500034" y="4357694"/>
            <a:ext cx="3070800" cy="2356660"/>
          </a:xfrm>
        </p:spPr>
      </p:pic>
      <p:sp>
        <p:nvSpPr>
          <p:cNvPr id="9" name="8 CuadroTexto"/>
          <p:cNvSpPr txBox="1"/>
          <p:nvPr/>
        </p:nvSpPr>
        <p:spPr>
          <a:xfrm>
            <a:off x="3571868" y="2000240"/>
            <a:ext cx="5572132" cy="4801314"/>
          </a:xfrm>
          <a:prstGeom prst="rect">
            <a:avLst/>
          </a:prstGeom>
          <a:noFill/>
        </p:spPr>
        <p:txBody>
          <a:bodyPr wrap="square" rtlCol="0">
            <a:spAutoFit/>
          </a:bodyPr>
          <a:lstStyle/>
          <a:p>
            <a:r>
              <a:rPr lang="en-US" b="1" dirty="0" smtClean="0"/>
              <a:t>Project Objective:</a:t>
            </a:r>
          </a:p>
          <a:p>
            <a:r>
              <a:rPr lang="en-US" dirty="0" smtClean="0"/>
              <a:t>Ensure the proper functioning and accuracy of medical equipment through regular checks and timely repairs.</a:t>
            </a:r>
          </a:p>
          <a:p>
            <a:endParaRPr lang="en-US" dirty="0" smtClean="0"/>
          </a:p>
          <a:p>
            <a:r>
              <a:rPr lang="en-US" b="1" dirty="0" smtClean="0">
                <a:effectLst>
                  <a:outerShdw blurRad="38100" dist="38100" dir="2700000" algn="tl">
                    <a:srgbClr val="000000">
                      <a:alpha val="43137"/>
                    </a:srgbClr>
                  </a:outerShdw>
                </a:effectLst>
              </a:rPr>
              <a:t>Key Benefits:</a:t>
            </a:r>
          </a:p>
          <a:p>
            <a:r>
              <a:rPr lang="en-US" i="1" dirty="0" smtClean="0">
                <a:effectLst>
                  <a:outerShdw blurRad="38100" dist="38100" dir="2700000" algn="tl">
                    <a:srgbClr val="000000">
                      <a:alpha val="43137"/>
                    </a:srgbClr>
                  </a:outerShdw>
                </a:effectLst>
              </a:rPr>
              <a:t>Quality and Safety: </a:t>
            </a:r>
            <a:r>
              <a:rPr lang="en-US" dirty="0" smtClean="0"/>
              <a:t>Ensure all medical equipment operates within specified parameters, enhancing patient safety.</a:t>
            </a:r>
          </a:p>
          <a:p>
            <a:endParaRPr lang="en-US" dirty="0" smtClean="0"/>
          </a:p>
          <a:p>
            <a:r>
              <a:rPr lang="en-US" i="1" dirty="0" smtClean="0">
                <a:effectLst>
                  <a:outerShdw blurRad="38100" dist="38100" dir="2700000" algn="tl">
                    <a:srgbClr val="000000">
                      <a:alpha val="43137"/>
                    </a:srgbClr>
                  </a:outerShdw>
                </a:effectLst>
              </a:rPr>
              <a:t>Reduction of Failures: </a:t>
            </a:r>
            <a:r>
              <a:rPr lang="en-US" dirty="0" smtClean="0"/>
              <a:t>Early identification of potential issues, reducing equipment downtime.</a:t>
            </a:r>
          </a:p>
          <a:p>
            <a:endParaRPr lang="en-US" dirty="0" smtClean="0"/>
          </a:p>
          <a:p>
            <a:r>
              <a:rPr lang="en-US" i="1" dirty="0" smtClean="0">
                <a:effectLst>
                  <a:outerShdw blurRad="38100" dist="38100" dir="2700000" algn="tl">
                    <a:srgbClr val="000000">
                      <a:alpha val="43137"/>
                    </a:srgbClr>
                  </a:outerShdw>
                </a:effectLst>
              </a:rPr>
              <a:t>Operational Efficiency: </a:t>
            </a:r>
            <a:r>
              <a:rPr lang="en-US" dirty="0" smtClean="0"/>
              <a:t>Preventive and corrective maintenance that optimizes equipment performance.</a:t>
            </a:r>
          </a:p>
          <a:p>
            <a:endParaRPr lang="en-US" dirty="0" smtClean="0"/>
          </a:p>
          <a:p>
            <a:r>
              <a:rPr lang="en-US" i="1" dirty="0" smtClean="0">
                <a:effectLst>
                  <a:outerShdw blurRad="38100" dist="38100" dir="2700000" algn="tl">
                    <a:srgbClr val="000000">
                      <a:alpha val="43137"/>
                    </a:srgbClr>
                  </a:outerShdw>
                </a:effectLst>
              </a:rPr>
              <a:t>Regulatory Compliance: </a:t>
            </a:r>
            <a:r>
              <a:rPr lang="en-US" dirty="0" smtClean="0"/>
              <a:t>Ensure all equipment meets international standards and regulations.</a:t>
            </a:r>
            <a:endParaRPr lang="es-E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Marcador de contenido" descr="06.jpg"/>
          <p:cNvPicPr>
            <a:picLocks noGrp="1" noChangeAspect="1"/>
          </p:cNvPicPr>
          <p:nvPr>
            <p:ph sz="half" idx="1"/>
          </p:nvPr>
        </p:nvPicPr>
        <p:blipFill>
          <a:blip r:embed="rId2" cstate="print"/>
          <a:stretch>
            <a:fillRect/>
          </a:stretch>
        </p:blipFill>
        <p:spPr>
          <a:xfrm>
            <a:off x="428596" y="1857364"/>
            <a:ext cx="1906016" cy="2533438"/>
          </a:xfrm>
        </p:spPr>
      </p:pic>
      <p:pic>
        <p:nvPicPr>
          <p:cNvPr id="6" name="5 Marcador de contenido" descr="14.jpg"/>
          <p:cNvPicPr>
            <a:picLocks noGrp="1" noChangeAspect="1"/>
          </p:cNvPicPr>
          <p:nvPr>
            <p:ph sz="half" idx="2"/>
          </p:nvPr>
        </p:nvPicPr>
        <p:blipFill>
          <a:blip r:embed="rId3" cstate="print"/>
          <a:stretch>
            <a:fillRect/>
          </a:stretch>
        </p:blipFill>
        <p:spPr>
          <a:xfrm>
            <a:off x="6929454" y="4214818"/>
            <a:ext cx="1928826" cy="2500330"/>
          </a:xfrm>
        </p:spPr>
      </p:pic>
      <p:sp>
        <p:nvSpPr>
          <p:cNvPr id="7" name="1 Título"/>
          <p:cNvSpPr>
            <a:spLocks noGrp="1"/>
          </p:cNvSpPr>
          <p:nvPr>
            <p:ph type="title"/>
          </p:nvPr>
        </p:nvSpPr>
        <p:spPr>
          <a:xfrm>
            <a:off x="428596" y="642926"/>
            <a:ext cx="8229600" cy="1143000"/>
          </a:xfrm>
        </p:spPr>
        <p:txBody>
          <a:bodyPr>
            <a:normAutofit fontScale="90000"/>
          </a:bodyPr>
          <a:lstStyle/>
          <a:p>
            <a:pPr algn="ctr"/>
            <a:r>
              <a:rPr lang="en-US" dirty="0" smtClean="0"/>
              <a:t>Implementation of a Metrology and Quality Control Laboratory</a:t>
            </a:r>
            <a:endParaRPr lang="es-ES" dirty="0"/>
          </a:p>
        </p:txBody>
      </p:sp>
      <p:sp>
        <p:nvSpPr>
          <p:cNvPr id="8" name="7 CuadroTexto"/>
          <p:cNvSpPr txBox="1"/>
          <p:nvPr/>
        </p:nvSpPr>
        <p:spPr>
          <a:xfrm>
            <a:off x="2428860" y="1857364"/>
            <a:ext cx="6429420" cy="2585323"/>
          </a:xfrm>
          <a:prstGeom prst="rect">
            <a:avLst/>
          </a:prstGeom>
          <a:noFill/>
        </p:spPr>
        <p:txBody>
          <a:bodyPr wrap="square" rtlCol="0">
            <a:spAutoFit/>
          </a:bodyPr>
          <a:lstStyle/>
          <a:p>
            <a:r>
              <a:rPr lang="en-US" b="1" dirty="0" smtClean="0"/>
              <a:t>Equipment and Technology:</a:t>
            </a:r>
          </a:p>
          <a:p>
            <a:pPr algn="just"/>
            <a:r>
              <a:rPr lang="en-US" i="1" dirty="0" smtClean="0">
                <a:effectLst>
                  <a:outerShdw blurRad="38100" dist="38100" dir="2700000" algn="tl">
                    <a:srgbClr val="000000">
                      <a:alpha val="43137"/>
                    </a:srgbClr>
                  </a:outerShdw>
                </a:effectLst>
              </a:rPr>
              <a:t>High-Precision Measuring Instruments: </a:t>
            </a:r>
            <a:r>
              <a:rPr lang="en-US" dirty="0" smtClean="0"/>
              <a:t>To calibrate and verify the functioning of medical equipment.</a:t>
            </a:r>
          </a:p>
          <a:p>
            <a:pPr algn="just"/>
            <a:endParaRPr lang="en-US" dirty="0" smtClean="0"/>
          </a:p>
          <a:p>
            <a:pPr algn="just"/>
            <a:r>
              <a:rPr lang="en-US" i="1" dirty="0" smtClean="0">
                <a:effectLst>
                  <a:outerShdw blurRad="38100" dist="38100" dir="2700000" algn="tl">
                    <a:srgbClr val="000000">
                      <a:alpha val="43137"/>
                    </a:srgbClr>
                  </a:outerShdw>
                </a:effectLst>
              </a:rPr>
              <a:t>Maintenance Management Software: </a:t>
            </a:r>
            <a:r>
              <a:rPr lang="en-US" dirty="0" smtClean="0"/>
              <a:t>To schedule and record all maintenance and calibration activities.</a:t>
            </a:r>
          </a:p>
          <a:p>
            <a:pPr algn="just"/>
            <a:endParaRPr lang="en-US" dirty="0" smtClean="0"/>
          </a:p>
          <a:p>
            <a:pPr algn="just"/>
            <a:r>
              <a:rPr lang="en-US" i="1" dirty="0" smtClean="0">
                <a:effectLst>
                  <a:outerShdw blurRad="38100" dist="38100" dir="2700000" algn="tl">
                    <a:srgbClr val="000000">
                      <a:alpha val="43137"/>
                    </a:srgbClr>
                  </a:outerShdw>
                </a:effectLst>
              </a:rPr>
              <a:t>Staff Training: </a:t>
            </a:r>
            <a:r>
              <a:rPr lang="en-US" dirty="0" smtClean="0"/>
              <a:t>Continuous training for the operation and maintenance of metrology equipment.</a:t>
            </a:r>
            <a:endParaRPr lang="es-ES" dirty="0"/>
          </a:p>
        </p:txBody>
      </p:sp>
      <p:sp>
        <p:nvSpPr>
          <p:cNvPr id="9" name="8 CuadroTexto"/>
          <p:cNvSpPr txBox="1"/>
          <p:nvPr/>
        </p:nvSpPr>
        <p:spPr>
          <a:xfrm>
            <a:off x="428596" y="4334381"/>
            <a:ext cx="6357982" cy="2585323"/>
          </a:xfrm>
          <a:prstGeom prst="rect">
            <a:avLst/>
          </a:prstGeom>
          <a:noFill/>
        </p:spPr>
        <p:txBody>
          <a:bodyPr wrap="square" rtlCol="0">
            <a:spAutoFit/>
          </a:bodyPr>
          <a:lstStyle/>
          <a:p>
            <a:r>
              <a:rPr lang="en-US" b="1" dirty="0" smtClean="0"/>
              <a:t>Future of the Project:</a:t>
            </a:r>
          </a:p>
          <a:p>
            <a:pPr algn="just"/>
            <a:r>
              <a:rPr lang="en-US" i="1" dirty="0" smtClean="0">
                <a:effectLst>
                  <a:outerShdw blurRad="38100" dist="38100" dir="2700000" algn="tl">
                    <a:srgbClr val="000000">
                      <a:alpha val="43137"/>
                    </a:srgbClr>
                  </a:outerShdw>
                </a:effectLst>
              </a:rPr>
              <a:t>Expansion: </a:t>
            </a:r>
            <a:r>
              <a:rPr lang="en-US" dirty="0" smtClean="0"/>
              <a:t>Enlargement of the laboratory to include new measurement technologies.</a:t>
            </a:r>
          </a:p>
          <a:p>
            <a:pPr algn="just"/>
            <a:endParaRPr lang="en-US" dirty="0" smtClean="0"/>
          </a:p>
          <a:p>
            <a:pPr algn="just"/>
            <a:r>
              <a:rPr lang="en-US" i="1" dirty="0" smtClean="0">
                <a:effectLst>
                  <a:outerShdw blurRad="38100" dist="38100" dir="2700000" algn="tl">
                    <a:srgbClr val="000000">
                      <a:alpha val="43137"/>
                    </a:srgbClr>
                  </a:outerShdw>
                </a:effectLst>
              </a:rPr>
              <a:t>Collaboration: </a:t>
            </a:r>
            <a:r>
              <a:rPr lang="en-US" dirty="0" smtClean="0"/>
              <a:t>Establishment of partnerships with other hospitals and research centers for knowledge exchange.</a:t>
            </a:r>
          </a:p>
          <a:p>
            <a:pPr algn="just"/>
            <a:endParaRPr lang="en-US" dirty="0" smtClean="0"/>
          </a:p>
          <a:p>
            <a:pPr algn="just"/>
            <a:r>
              <a:rPr lang="en-US" i="1" dirty="0" smtClean="0">
                <a:effectLst>
                  <a:outerShdw blurRad="38100" dist="38100" dir="2700000" algn="tl">
                    <a:srgbClr val="000000">
                      <a:alpha val="43137"/>
                    </a:srgbClr>
                  </a:outerShdw>
                </a:effectLst>
              </a:rPr>
              <a:t>Research and Development: </a:t>
            </a:r>
            <a:r>
              <a:rPr lang="en-US" dirty="0" smtClean="0"/>
              <a:t>Continuation of research projects to keep innovating in the field of medical metrology.</a:t>
            </a:r>
            <a:endParaRPr lang="es-E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4282" y="500042"/>
            <a:ext cx="8715436" cy="785818"/>
          </a:xfrm>
        </p:spPr>
        <p:txBody>
          <a:bodyPr>
            <a:normAutofit fontScale="90000"/>
          </a:bodyPr>
          <a:lstStyle/>
          <a:p>
            <a:r>
              <a:rPr lang="en-US" dirty="0" smtClean="0"/>
              <a:t> Implementation of a 3D Printing Lab</a:t>
            </a:r>
            <a:endParaRPr lang="es-ES" dirty="0"/>
          </a:p>
        </p:txBody>
      </p:sp>
      <p:pic>
        <p:nvPicPr>
          <p:cNvPr id="5" name="4 Marcador de contenido" descr="16.jpg"/>
          <p:cNvPicPr>
            <a:picLocks noGrp="1" noChangeAspect="1"/>
          </p:cNvPicPr>
          <p:nvPr>
            <p:ph sz="half" idx="1"/>
          </p:nvPr>
        </p:nvPicPr>
        <p:blipFill>
          <a:blip r:embed="rId2"/>
          <a:stretch>
            <a:fillRect/>
          </a:stretch>
        </p:blipFill>
        <p:spPr>
          <a:xfrm>
            <a:off x="808596" y="1920875"/>
            <a:ext cx="3335808" cy="4433888"/>
          </a:xfrm>
        </p:spPr>
      </p:pic>
      <p:sp>
        <p:nvSpPr>
          <p:cNvPr id="7" name="6 Marcador de contenido"/>
          <p:cNvSpPr>
            <a:spLocks noGrp="1"/>
          </p:cNvSpPr>
          <p:nvPr>
            <p:ph sz="half" idx="2"/>
          </p:nvPr>
        </p:nvSpPr>
        <p:spPr/>
        <p:txBody>
          <a:bodyPr>
            <a:normAutofit fontScale="92500" lnSpcReduction="10000"/>
          </a:bodyPr>
          <a:lstStyle/>
          <a:p>
            <a:pPr algn="just">
              <a:buNone/>
            </a:pPr>
            <a:r>
              <a:rPr lang="en-US" sz="1800" b="1" dirty="0" smtClean="0"/>
              <a:t>Project Objective:</a:t>
            </a:r>
          </a:p>
          <a:p>
            <a:pPr marL="3175" indent="-3175" algn="just">
              <a:buNone/>
            </a:pPr>
            <a:r>
              <a:rPr lang="en-US" sz="1800" dirty="0" smtClean="0"/>
              <a:t>Enhance the responsiveness and customization in the manufacturing and repair of medical devices, and explore the possibility of implementing locally manufactured prosthetics.</a:t>
            </a:r>
          </a:p>
          <a:p>
            <a:pPr marL="3175" indent="-3175" algn="just">
              <a:buNone/>
            </a:pPr>
            <a:r>
              <a:rPr lang="en-US" sz="1800" b="1" dirty="0" smtClean="0"/>
              <a:t>Key Benefits:</a:t>
            </a:r>
          </a:p>
          <a:p>
            <a:pPr marL="3175" indent="-3175" algn="just">
              <a:buNone/>
            </a:pPr>
            <a:r>
              <a:rPr lang="en-US" sz="1800" i="1" dirty="0" smtClean="0">
                <a:effectLst>
                  <a:outerShdw blurRad="38100" dist="38100" dir="2700000" algn="tl">
                    <a:srgbClr val="000000">
                      <a:alpha val="43137"/>
                    </a:srgbClr>
                  </a:outerShdw>
                </a:effectLst>
              </a:rPr>
              <a:t>Cost Reduction: </a:t>
            </a:r>
            <a:r>
              <a:rPr lang="en-US" sz="1800" dirty="0" smtClean="0"/>
              <a:t>In-house production of devices and spare parts at a lower cost.</a:t>
            </a:r>
          </a:p>
          <a:p>
            <a:pPr marL="3175" indent="-3175" algn="just">
              <a:buNone/>
            </a:pPr>
            <a:r>
              <a:rPr lang="en-US" sz="1800" i="1" dirty="0" smtClean="0">
                <a:effectLst>
                  <a:outerShdw blurRad="38100" dist="38100" dir="2700000" algn="tl">
                    <a:srgbClr val="000000">
                      <a:alpha val="43137"/>
                    </a:srgbClr>
                  </a:outerShdw>
                </a:effectLst>
              </a:rPr>
              <a:t>Customization: </a:t>
            </a:r>
            <a:r>
              <a:rPr lang="en-US" sz="1800" dirty="0" smtClean="0"/>
              <a:t>Creation of prosthetics and devices tailored to the specific needs of each patient.</a:t>
            </a:r>
          </a:p>
          <a:p>
            <a:pPr marL="3175" indent="-3175" algn="just">
              <a:buNone/>
            </a:pPr>
            <a:r>
              <a:rPr lang="en-US" sz="1800" i="1" dirty="0" smtClean="0">
                <a:effectLst>
                  <a:outerShdw blurRad="38100" dist="38100" dir="2700000" algn="tl">
                    <a:srgbClr val="000000">
                      <a:alpha val="43137"/>
                    </a:srgbClr>
                  </a:outerShdw>
                </a:effectLst>
              </a:rPr>
              <a:t>Speed: </a:t>
            </a:r>
            <a:r>
              <a:rPr lang="en-US" sz="1800" dirty="0" smtClean="0"/>
              <a:t>Reduction in the waiting time for obtaining medical devices.</a:t>
            </a:r>
          </a:p>
          <a:p>
            <a:pPr marL="3175" indent="-3175" algn="just">
              <a:buNone/>
            </a:pPr>
            <a:r>
              <a:rPr lang="en-US" sz="1800" i="1" dirty="0" smtClean="0">
                <a:effectLst>
                  <a:outerShdw blurRad="38100" dist="38100" dir="2700000" algn="tl">
                    <a:srgbClr val="000000">
                      <a:alpha val="43137"/>
                    </a:srgbClr>
                  </a:outerShdw>
                </a:effectLst>
              </a:rPr>
              <a:t>Innovation: </a:t>
            </a:r>
            <a:r>
              <a:rPr lang="en-US" sz="1800" dirty="0" smtClean="0"/>
              <a:t>Promotion of research and development in advanced medical technologies.</a:t>
            </a:r>
          </a:p>
          <a:p>
            <a:pPr marL="3175" indent="-3175">
              <a:buNone/>
            </a:pPr>
            <a:endParaRPr lang="es-ES" sz="18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1558</TotalTime>
  <Words>1092</Words>
  <Application>Microsoft Office PowerPoint</Application>
  <PresentationFormat>Presentación en pantalla (4:3)</PresentationFormat>
  <Paragraphs>106</Paragraphs>
  <Slides>15</Slides>
  <Notes>0</Notes>
  <HiddenSlides>0</HiddenSlides>
  <MMClips>0</MMClips>
  <ScaleCrop>false</ScaleCrop>
  <HeadingPairs>
    <vt:vector size="4" baseType="variant">
      <vt:variant>
        <vt:lpstr>Tema</vt:lpstr>
      </vt:variant>
      <vt:variant>
        <vt:i4>1</vt:i4>
      </vt:variant>
      <vt:variant>
        <vt:lpstr>Títulos de diapositiva</vt:lpstr>
      </vt:variant>
      <vt:variant>
        <vt:i4>15</vt:i4>
      </vt:variant>
    </vt:vector>
  </HeadingPairs>
  <TitlesOfParts>
    <vt:vector size="16" baseType="lpstr">
      <vt:lpstr>Flujo</vt:lpstr>
      <vt:lpstr>Interdistrict Hospital Evita</vt:lpstr>
      <vt:lpstr>HISTORY</vt:lpstr>
      <vt:lpstr>Diapositiva 3</vt:lpstr>
      <vt:lpstr>Refurbishment</vt:lpstr>
      <vt:lpstr>  Implementation and updating of New Technologies</vt:lpstr>
      <vt:lpstr>Implementation and updating of New Technologies</vt:lpstr>
      <vt:lpstr>Implementation of a Metrology and Quality Control Laboratory</vt:lpstr>
      <vt:lpstr>Implementation of a Metrology and Quality Control Laboratory</vt:lpstr>
      <vt:lpstr> Implementation of a 3D Printing Lab</vt:lpstr>
      <vt:lpstr> Implementation of a 3D Printing Lab</vt:lpstr>
      <vt:lpstr>Implementation of Technical Procedure Manuals</vt:lpstr>
      <vt:lpstr>Implementation of Technical Procedure Manuals</vt:lpstr>
      <vt:lpstr>Creation and Implementation of Maintenance Management Software</vt:lpstr>
      <vt:lpstr>Creation and Implementation of Maintenance Management Software</vt:lpstr>
      <vt:lpstr>"Engineering Team"</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Interdistrict Hospital Evita</dc:title>
  <dc:creator>Cristian Gerardo</dc:creator>
  <cp:lastModifiedBy>Cristian Gerardo</cp:lastModifiedBy>
  <cp:revision>137</cp:revision>
  <dcterms:created xsi:type="dcterms:W3CDTF">2024-10-06T15:31:46Z</dcterms:created>
  <dcterms:modified xsi:type="dcterms:W3CDTF">2024-10-10T23:38:23Z</dcterms:modified>
</cp:coreProperties>
</file>