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62" r:id="rId4"/>
    <p:sldId id="269" r:id="rId5"/>
    <p:sldId id="268" r:id="rId6"/>
    <p:sldId id="265" r:id="rId7"/>
    <p:sldId id="313" r:id="rId8"/>
    <p:sldId id="270" r:id="rId9"/>
    <p:sldId id="271" r:id="rId10"/>
    <p:sldId id="314" r:id="rId11"/>
    <p:sldId id="292" r:id="rId12"/>
    <p:sldId id="294" r:id="rId13"/>
    <p:sldId id="293" r:id="rId14"/>
    <p:sldId id="263" r:id="rId15"/>
    <p:sldId id="300" r:id="rId16"/>
    <p:sldId id="301" r:id="rId17"/>
    <p:sldId id="310" r:id="rId18"/>
    <p:sldId id="264" r:id="rId19"/>
    <p:sldId id="311" r:id="rId20"/>
    <p:sldId id="312" r:id="rId21"/>
    <p:sldId id="261" r:id="rId22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A1B5"/>
    <a:srgbClr val="00468A"/>
    <a:srgbClr val="E7E7E9"/>
    <a:srgbClr val="009999"/>
    <a:srgbClr val="D0CECE"/>
    <a:srgbClr val="00478A"/>
    <a:srgbClr val="63A204"/>
    <a:srgbClr val="01A4D6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59"/>
    <p:restoredTop sz="94718"/>
  </p:normalViewPr>
  <p:slideViewPr>
    <p:cSldViewPr snapToGrid="0" snapToObjects="1">
      <p:cViewPr varScale="1">
        <p:scale>
          <a:sx n="35" d="100"/>
          <a:sy n="35" d="100"/>
        </p:scale>
        <p:origin x="58" y="5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226F59-E6CF-4791-BE4B-6784A327E6D7}" type="datetimeFigureOut">
              <a:rPr lang="es-ES" smtClean="0"/>
              <a:t>20/10/2021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C682C2-DB1F-4CBD-B862-D0A2BA675B7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4314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8B0ED1-768B-0C47-8169-E96E9DCEF8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7F1A172-18CD-BE4D-BD81-AEACD188C0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4A5C318-3091-6A43-8B9D-07DB1CFFB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2D97F-1855-7940-BD30-9CA7CE069233}" type="datetimeFigureOut">
              <a:rPr lang="es-MX" smtClean="0"/>
              <a:t>20/10/2021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F0FC366-2E97-594D-ABB6-77A318335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598242A-B6D5-CE46-9354-6607AEB60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9380A-8E3A-AA4F-99CA-B9F889DA3B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40553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3B12BC-05F4-2743-865B-A567C30AD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7DE5064-9233-E945-BC86-54A956BD3D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87379F0-76E8-394A-A7ED-7FA3A2854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2D97F-1855-7940-BD30-9CA7CE069233}" type="datetimeFigureOut">
              <a:rPr lang="es-MX" smtClean="0"/>
              <a:t>20/10/2021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9222A6B-83D9-AC4E-A42A-A53C690BE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9F21101-8F6B-4A42-AF7E-9B3AA5056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9380A-8E3A-AA4F-99CA-B9F889DA3B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59860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A2BF40B-B617-744F-A388-2A08555BBA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E98FCCC-680F-894C-96DB-2FA3A0D0C2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119397A-43C4-6C4C-9C87-4FD3D72BB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2D97F-1855-7940-BD30-9CA7CE069233}" type="datetimeFigureOut">
              <a:rPr lang="es-MX" smtClean="0"/>
              <a:t>20/10/2021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EB716AD-B236-BC40-BF4D-E35EFD65E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89F753A-F82A-764A-AB8E-989B9CCEA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9380A-8E3A-AA4F-99CA-B9F889DA3B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10085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9A25E2-BA5E-3843-B28B-5F67E27EB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B388914-D38D-1A4F-BDA1-4F15F66FA0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9097349-F444-D343-A15D-6C3679F2B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2D97F-1855-7940-BD30-9CA7CE069233}" type="datetimeFigureOut">
              <a:rPr lang="es-MX" smtClean="0"/>
              <a:t>20/10/2021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2F0645-1916-2941-A4EF-78E4C9771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07AE25-3BB5-184C-9772-CBB819406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9380A-8E3A-AA4F-99CA-B9F889DA3B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23468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57110C-2C33-3B4D-B23F-6F61ADB4C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ED5981E-38AD-5B49-A167-D8B23D10F8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B8D5648-F297-4546-A5E1-0E3DFEFC5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2D97F-1855-7940-BD30-9CA7CE069233}" type="datetimeFigureOut">
              <a:rPr lang="es-MX" smtClean="0"/>
              <a:t>20/10/2021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20E0910-21CD-BE41-B51E-CB6241DCB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66E9CED-7ACB-524E-8F02-BA31F1661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9380A-8E3A-AA4F-99CA-B9F889DA3B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68605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870347-1AD8-A14B-9028-3E1619BE6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99F9A90-C2C1-334B-82A3-5BCFBB825F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E3B5CE7-ABBC-CE4B-8E81-2ED799808D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B4A0C-1D3D-9A4B-BCB0-C67DB268E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2D97F-1855-7940-BD30-9CA7CE069233}" type="datetimeFigureOut">
              <a:rPr lang="es-MX" smtClean="0"/>
              <a:t>20/10/2021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B30B375-C8EA-E342-AAD5-E940A8F70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E715118-9732-C246-BEA5-E3FDAF717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9380A-8E3A-AA4F-99CA-B9F889DA3B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82921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45DE75-C0FB-5540-9C80-5F32A473B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4222D90-E245-964A-BAFF-89808BBB72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F371311-608F-A04C-882E-6D5186B7DB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3CDB719-9889-904B-A01E-62C0C82ECE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F4A7251-DBF5-7B40-8D0F-CE8223100A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699418D-A2B5-CC4F-B23F-26E077B62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2D97F-1855-7940-BD30-9CA7CE069233}" type="datetimeFigureOut">
              <a:rPr lang="es-MX" smtClean="0"/>
              <a:t>20/10/2021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B822598-5EFB-CC41-86D6-304FF9DEB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D47ADA2-D615-3148-A23C-CC71FC525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9380A-8E3A-AA4F-99CA-B9F889DA3B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63040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A26CFB-4CCB-7844-8C5A-F8BE7EDA4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0657ABA-1D69-DE44-A76D-E763710A3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2D97F-1855-7940-BD30-9CA7CE069233}" type="datetimeFigureOut">
              <a:rPr lang="es-MX" smtClean="0"/>
              <a:t>20/10/2021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7CAA2F0-8A6D-604A-93E9-701BFAD15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3687990-F555-5942-BBDF-064E8D9EE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9380A-8E3A-AA4F-99CA-B9F889DA3B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76812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CF33EA3-DD5A-D449-99A3-EF693C160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2D97F-1855-7940-BD30-9CA7CE069233}" type="datetimeFigureOut">
              <a:rPr lang="es-MX" smtClean="0"/>
              <a:t>20/10/2021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8F21913-B779-D24C-B074-DC2054904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6CB19C8-5ED1-0A49-8D88-4CFEBC36A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9380A-8E3A-AA4F-99CA-B9F889DA3B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88544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E1BD53-EAB7-1E4B-A286-D106753AC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DDAE8FB-BE39-6C4C-B873-C92BD02C86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235DA41-1006-144E-A4C4-21C4C47836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A07975B-558A-ED49-9C35-27406C103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2D97F-1855-7940-BD30-9CA7CE069233}" type="datetimeFigureOut">
              <a:rPr lang="es-MX" smtClean="0"/>
              <a:t>20/10/2021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910C23C-8931-8E47-B9FD-28BB82E70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7A3C1F6-37B5-E048-9C14-8B11A24E4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9380A-8E3A-AA4F-99CA-B9F889DA3B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47384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306654-0943-0945-A3DC-4ACEF0F00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01B6BE1-B19A-C148-BB49-BB355C751D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7A05E66-9F51-2848-BC76-1F8916962D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BD15DF3-C1EA-634A-B0AE-50DB578F1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2D97F-1855-7940-BD30-9CA7CE069233}" type="datetimeFigureOut">
              <a:rPr lang="es-MX" smtClean="0"/>
              <a:t>20/10/2021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5F86AC9-2786-654D-99A7-27ED6F3DD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AD1F359-7560-7643-ADA2-6A73F6EA7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9380A-8E3A-AA4F-99CA-B9F889DA3B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57286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91E4233-B371-4D42-AF5D-91F49D956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978B424-05A9-D748-BF84-37490AF030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00299C-4C31-5348-A4E0-798C34A601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22D97F-1855-7940-BD30-9CA7CE069233}" type="datetimeFigureOut">
              <a:rPr lang="es-MX" smtClean="0"/>
              <a:t>20/10/2021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CB3F8D8-6848-BB43-891B-F22F265DA1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E17FABD-0405-C04A-B8B2-F62CD8E381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29380A-8E3A-AA4F-99CA-B9F889DA3B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23755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4.png"/><Relationship Id="rId18" Type="http://schemas.microsoft.com/office/2007/relationships/hdphoto" Target="../media/hdphoto18.wdp"/><Relationship Id="rId3" Type="http://schemas.microsoft.com/office/2007/relationships/hdphoto" Target="../media/hdphoto12.wdp"/><Relationship Id="rId7" Type="http://schemas.microsoft.com/office/2007/relationships/hdphoto" Target="../media/hdphoto14.wdp"/><Relationship Id="rId12" Type="http://schemas.openxmlformats.org/officeDocument/2006/relationships/image" Target="../media/image33.png"/><Relationship Id="rId17" Type="http://schemas.openxmlformats.org/officeDocument/2006/relationships/image" Target="../media/image37.png"/><Relationship Id="rId2" Type="http://schemas.openxmlformats.org/officeDocument/2006/relationships/image" Target="../media/image28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microsoft.com/office/2007/relationships/hdphoto" Target="../media/hdphoto16.wdp"/><Relationship Id="rId5" Type="http://schemas.microsoft.com/office/2007/relationships/hdphoto" Target="../media/hdphoto13.wdp"/><Relationship Id="rId15" Type="http://schemas.openxmlformats.org/officeDocument/2006/relationships/image" Target="../media/image35.png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microsoft.com/office/2007/relationships/hdphoto" Target="../media/hdphoto15.wdp"/><Relationship Id="rId14" Type="http://schemas.microsoft.com/office/2007/relationships/hdphoto" Target="../media/hdphoto17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13" Type="http://schemas.openxmlformats.org/officeDocument/2006/relationships/image" Target="../media/image48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11" Type="http://schemas.openxmlformats.org/officeDocument/2006/relationships/image" Target="../media/image46.jpeg"/><Relationship Id="rId5" Type="http://schemas.openxmlformats.org/officeDocument/2006/relationships/image" Target="../media/image41.png"/><Relationship Id="rId10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0.wdp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0.wdp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microsoft.com/office/2007/relationships/hdphoto" Target="../media/hdphoto3.wdp"/><Relationship Id="rId7" Type="http://schemas.microsoft.com/office/2007/relationships/hdphoto" Target="../media/hdphoto5.wdp"/><Relationship Id="rId12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microsoft.com/office/2007/relationships/hdphoto" Target="../media/hdphoto4.wdp"/><Relationship Id="rId10" Type="http://schemas.microsoft.com/office/2007/relationships/hdphoto" Target="../media/hdphoto6.wdp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8C3199-293F-834B-85A8-F48E3D90A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600" y="3099066"/>
            <a:ext cx="11226800" cy="1468436"/>
          </a:xfrm>
        </p:spPr>
        <p:txBody>
          <a:bodyPr anchor="t">
            <a:normAutofit fontScale="90000"/>
          </a:bodyPr>
          <a:lstStyle/>
          <a:p>
            <a:r>
              <a:rPr lang="es-MX" sz="5400" b="1" dirty="0">
                <a:solidFill>
                  <a:srgbClr val="002060"/>
                </a:solidFill>
                <a:latin typeface="Poppins" pitchFamily="2" charset="77"/>
                <a:cs typeface="Poppins" pitchFamily="2" charset="77"/>
              </a:rPr>
              <a:t>MOSY</a:t>
            </a:r>
            <a:br>
              <a:rPr lang="es-MX" sz="5400" b="1" dirty="0">
                <a:solidFill>
                  <a:srgbClr val="002060"/>
                </a:solidFill>
                <a:latin typeface="Poppins" pitchFamily="2" charset="77"/>
                <a:cs typeface="Poppins" pitchFamily="2" charset="77"/>
              </a:rPr>
            </a:br>
            <a:r>
              <a:rPr lang="es-MX" sz="5400" b="1" dirty="0">
                <a:solidFill>
                  <a:srgbClr val="002060"/>
                </a:solidFill>
                <a:latin typeface="Poppins" pitchFamily="2" charset="77"/>
                <a:cs typeface="Poppins" pitchFamily="2" charset="77"/>
              </a:rPr>
              <a:t>“</a:t>
            </a:r>
            <a:r>
              <a:rPr lang="es-MX" sz="5400" b="1" dirty="0" err="1">
                <a:solidFill>
                  <a:srgbClr val="002060"/>
                </a:solidFill>
                <a:latin typeface="Poppins" pitchFamily="2" charset="77"/>
                <a:cs typeface="Poppins" pitchFamily="2" charset="77"/>
              </a:rPr>
              <a:t>My</a:t>
            </a:r>
            <a:r>
              <a:rPr lang="es-MX" sz="5400" b="1" dirty="0">
                <a:solidFill>
                  <a:srgbClr val="00206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s-MX" sz="5400" b="1" dirty="0" err="1">
                <a:solidFill>
                  <a:srgbClr val="002060"/>
                </a:solidFill>
                <a:latin typeface="Poppins" pitchFamily="2" charset="77"/>
                <a:cs typeface="Poppins" pitchFamily="2" charset="77"/>
              </a:rPr>
              <a:t>Oxygen</a:t>
            </a:r>
            <a:r>
              <a:rPr lang="es-MX" sz="5400" b="1" dirty="0">
                <a:solidFill>
                  <a:srgbClr val="00206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s-MX" sz="5400" b="1" dirty="0" err="1">
                <a:solidFill>
                  <a:srgbClr val="002060"/>
                </a:solidFill>
                <a:latin typeface="Poppins" pitchFamily="2" charset="77"/>
                <a:cs typeface="Poppins" pitchFamily="2" charset="77"/>
              </a:rPr>
              <a:t>System</a:t>
            </a:r>
            <a:r>
              <a:rPr lang="es-MX" sz="5400" b="1" dirty="0">
                <a:solidFill>
                  <a:srgbClr val="002060"/>
                </a:solidFill>
                <a:latin typeface="Poppins" pitchFamily="2" charset="77"/>
                <a:cs typeface="Poppins" pitchFamily="2" charset="77"/>
              </a:rPr>
              <a:t>”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31DB3D8-FADF-BC44-99E1-CF6CF3286A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2600" y="4762867"/>
            <a:ext cx="11226800" cy="1104969"/>
          </a:xfrm>
        </p:spPr>
        <p:txBody>
          <a:bodyPr>
            <a:normAutofit/>
          </a:bodyPr>
          <a:lstStyle/>
          <a:p>
            <a:r>
              <a:rPr lang="es-MX" sz="2000" dirty="0">
                <a:solidFill>
                  <a:srgbClr val="0070C0"/>
                </a:solidFill>
                <a:latin typeface="Poppins Light" pitchFamily="2" charset="77"/>
                <a:cs typeface="Poppins Light" pitchFamily="2" charset="77"/>
              </a:rPr>
              <a:t>Leslie Yessenia Cieza Huané</a:t>
            </a:r>
          </a:p>
          <a:p>
            <a:r>
              <a:rPr lang="es-MX" sz="1600" dirty="0">
                <a:solidFill>
                  <a:srgbClr val="0070C0"/>
                </a:solidFill>
                <a:latin typeface="Poppins Light" pitchFamily="2" charset="77"/>
                <a:cs typeface="Poppins Light" pitchFamily="2" charset="77"/>
              </a:rPr>
              <a:t>Pontificia Universidad Católica del Perú</a:t>
            </a:r>
          </a:p>
          <a:p>
            <a:r>
              <a:rPr lang="es-MX" sz="1600" b="1" dirty="0">
                <a:solidFill>
                  <a:srgbClr val="0070C0"/>
                </a:solidFill>
                <a:latin typeface="Poppins Light" pitchFamily="2" charset="77"/>
                <a:cs typeface="Poppins Light" pitchFamily="2" charset="77"/>
              </a:rPr>
              <a:t>PERU</a:t>
            </a:r>
          </a:p>
        </p:txBody>
      </p:sp>
    </p:spTree>
    <p:extLst>
      <p:ext uri="{BB962C8B-B14F-4D97-AF65-F5344CB8AC3E}">
        <p14:creationId xmlns:p14="http://schemas.microsoft.com/office/powerpoint/2010/main" val="857954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4AAC06-1394-8343-89B4-D59498E81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420" y="978276"/>
            <a:ext cx="10117667" cy="914400"/>
          </a:xfrm>
        </p:spPr>
        <p:txBody>
          <a:bodyPr anchor="t">
            <a:normAutofit/>
          </a:bodyPr>
          <a:lstStyle/>
          <a:p>
            <a:r>
              <a:rPr lang="es-MX" sz="36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Description</a:t>
            </a:r>
            <a:endParaRPr lang="es-MX" sz="3600" dirty="0">
              <a:solidFill>
                <a:srgbClr val="0070C0"/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D681FF5-3241-4D57-B6D1-FE03B56EF9F7}"/>
              </a:ext>
            </a:extLst>
          </p:cNvPr>
          <p:cNvSpPr/>
          <p:nvPr/>
        </p:nvSpPr>
        <p:spPr>
          <a:xfrm>
            <a:off x="6322422" y="1435477"/>
            <a:ext cx="5869577" cy="4837308"/>
          </a:xfrm>
          <a:prstGeom prst="rect">
            <a:avLst/>
          </a:prstGeom>
          <a:solidFill>
            <a:srgbClr val="2FA1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AB57F89-0C0C-4B7D-9D10-2A074EC1E980}"/>
              </a:ext>
            </a:extLst>
          </p:cNvPr>
          <p:cNvSpPr txBox="1"/>
          <p:nvPr/>
        </p:nvSpPr>
        <p:spPr>
          <a:xfrm>
            <a:off x="8351982" y="2323952"/>
            <a:ext cx="25213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4800" b="1" dirty="0">
                <a:solidFill>
                  <a:srgbClr val="00468A"/>
                </a:solidFill>
              </a:rPr>
              <a:t>MANUAL</a:t>
            </a:r>
            <a:endParaRPr lang="en-US" sz="3200" b="1" dirty="0">
              <a:solidFill>
                <a:srgbClr val="00468A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3CA64CD-91DF-4D62-9A84-D9C1FB42AB44}"/>
              </a:ext>
            </a:extLst>
          </p:cNvPr>
          <p:cNvSpPr txBox="1"/>
          <p:nvPr/>
        </p:nvSpPr>
        <p:spPr>
          <a:xfrm>
            <a:off x="8074300" y="3238032"/>
            <a:ext cx="30766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3200" dirty="0">
                <a:solidFill>
                  <a:schemeClr val="bg1"/>
                </a:solidFill>
              </a:rPr>
              <a:t>Repeatedly </a:t>
            </a:r>
            <a:r>
              <a:rPr lang="es-PE" sz="3200" dirty="0" err="1">
                <a:solidFill>
                  <a:schemeClr val="bg1"/>
                </a:solidFill>
              </a:rPr>
              <a:t>adjusting</a:t>
            </a:r>
            <a:r>
              <a:rPr lang="es-PE" sz="3200" dirty="0">
                <a:solidFill>
                  <a:schemeClr val="bg1"/>
                </a:solidFill>
              </a:rPr>
              <a:t> </a:t>
            </a:r>
            <a:r>
              <a:rPr lang="es-PE" sz="3200" dirty="0" err="1">
                <a:solidFill>
                  <a:schemeClr val="bg1"/>
                </a:solidFill>
              </a:rPr>
              <a:t>the</a:t>
            </a:r>
            <a:r>
              <a:rPr lang="es-PE" sz="3200" dirty="0">
                <a:solidFill>
                  <a:schemeClr val="bg1"/>
                </a:solidFill>
              </a:rPr>
              <a:t> </a:t>
            </a:r>
            <a:r>
              <a:rPr lang="es-PE" sz="3200" dirty="0" err="1">
                <a:solidFill>
                  <a:schemeClr val="bg1"/>
                </a:solidFill>
              </a:rPr>
              <a:t>oxygen</a:t>
            </a:r>
            <a:r>
              <a:rPr lang="es-PE" sz="3200" dirty="0">
                <a:solidFill>
                  <a:schemeClr val="bg1"/>
                </a:solidFill>
              </a:rPr>
              <a:t>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9D7D93B1-EAD6-475F-A6FB-060CB27F5FB6}"/>
              </a:ext>
            </a:extLst>
          </p:cNvPr>
          <p:cNvSpPr/>
          <p:nvPr/>
        </p:nvSpPr>
        <p:spPr>
          <a:xfrm>
            <a:off x="1" y="1435476"/>
            <a:ext cx="12192000" cy="483730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Cruz 14">
            <a:extLst>
              <a:ext uri="{FF2B5EF4-FFF2-40B4-BE49-F238E27FC236}">
                <a16:creationId xmlns:a16="http://schemas.microsoft.com/office/drawing/2014/main" id="{BB768D11-BA0E-4ABF-B0EB-010C3647E9A8}"/>
              </a:ext>
            </a:extLst>
          </p:cNvPr>
          <p:cNvSpPr/>
          <p:nvPr/>
        </p:nvSpPr>
        <p:spPr>
          <a:xfrm>
            <a:off x="3928219" y="3551447"/>
            <a:ext cx="623956" cy="561288"/>
          </a:xfrm>
          <a:prstGeom prst="plus">
            <a:avLst>
              <a:gd name="adj" fmla="val 37819"/>
            </a:avLst>
          </a:prstGeom>
          <a:solidFill>
            <a:srgbClr val="2F809C"/>
          </a:solidFill>
          <a:ln>
            <a:solidFill>
              <a:srgbClr val="234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C79BB9E1-1949-424D-8273-BF4976292D14}"/>
              </a:ext>
            </a:extLst>
          </p:cNvPr>
          <p:cNvSpPr/>
          <p:nvPr/>
        </p:nvSpPr>
        <p:spPr>
          <a:xfrm>
            <a:off x="9292266" y="3932604"/>
            <a:ext cx="140987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</a:rPr>
              <a:t>Without </a:t>
            </a:r>
          </a:p>
          <a:p>
            <a:pPr algn="ctr"/>
            <a:r>
              <a:rPr lang="en-US" sz="2400" b="1" dirty="0">
                <a:latin typeface="Arial" panose="020B0604020202020204" pitchFamily="34" charset="0"/>
              </a:rPr>
              <a:t>control </a:t>
            </a:r>
          </a:p>
          <a:p>
            <a:pPr algn="ctr"/>
            <a:r>
              <a:rPr lang="en-US" sz="2400" b="1" dirty="0">
                <a:latin typeface="Arial" panose="020B0604020202020204" pitchFamily="34" charset="0"/>
              </a:rPr>
              <a:t>oxygen</a:t>
            </a:r>
            <a:endParaRPr lang="en-US" sz="24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17" name="Picture 4" descr="Vectores de stock de Botella oxigeno, ilustraciones de Botella oxigeno sin  royalties - Página 2 | Depositphotos®">
            <a:extLst>
              <a:ext uri="{FF2B5EF4-FFF2-40B4-BE49-F238E27FC236}">
                <a16:creationId xmlns:a16="http://schemas.microsoft.com/office/drawing/2014/main" id="{B5C395B7-9333-4ACB-A04A-4F7C39656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00" b="97000" l="10000" r="90000">
                        <a14:foregroundMark x1="53167" y1="81667" x2="53167" y2="81667"/>
                        <a14:foregroundMark x1="50833" y1="54000" x2="50833" y2="54000"/>
                        <a14:foregroundMark x1="50833" y1="38167" x2="50833" y2="38167"/>
                        <a14:foregroundMark x1="49833" y1="26000" x2="49833" y2="2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9970" y="2511602"/>
            <a:ext cx="1205097" cy="1205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ángulo redondeado 52">
            <a:extLst>
              <a:ext uri="{FF2B5EF4-FFF2-40B4-BE49-F238E27FC236}">
                <a16:creationId xmlns:a16="http://schemas.microsoft.com/office/drawing/2014/main" id="{88082AD3-069C-4AFB-ABF6-D4781151FAEC}"/>
              </a:ext>
            </a:extLst>
          </p:cNvPr>
          <p:cNvSpPr/>
          <p:nvPr/>
        </p:nvSpPr>
        <p:spPr>
          <a:xfrm>
            <a:off x="1148834" y="1840259"/>
            <a:ext cx="2213413" cy="4112150"/>
          </a:xfrm>
          <a:prstGeom prst="roundRect">
            <a:avLst>
              <a:gd name="adj" fmla="val 7921"/>
            </a:avLst>
          </a:prstGeom>
          <a:noFill/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3523772F-687F-4492-817B-D1C4DA238D71}"/>
              </a:ext>
            </a:extLst>
          </p:cNvPr>
          <p:cNvSpPr/>
          <p:nvPr/>
        </p:nvSpPr>
        <p:spPr>
          <a:xfrm>
            <a:off x="1771915" y="3932604"/>
            <a:ext cx="10070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Risky</a:t>
            </a:r>
            <a:endParaRPr lang="en-US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0" name="Google Shape;482;p40">
            <a:extLst>
              <a:ext uri="{FF2B5EF4-FFF2-40B4-BE49-F238E27FC236}">
                <a16:creationId xmlns:a16="http://schemas.microsoft.com/office/drawing/2014/main" id="{07170C24-0F79-49B4-A103-2DBEB2A99B5D}"/>
              </a:ext>
            </a:extLst>
          </p:cNvPr>
          <p:cNvSpPr/>
          <p:nvPr/>
        </p:nvSpPr>
        <p:spPr>
          <a:xfrm>
            <a:off x="1674614" y="2727843"/>
            <a:ext cx="1139088" cy="895034"/>
          </a:xfrm>
          <a:custGeom>
            <a:avLst/>
            <a:gdLst/>
            <a:ahLst/>
            <a:cxnLst/>
            <a:rect l="l" t="t" r="r" b="b"/>
            <a:pathLst>
              <a:path w="457315" h="390525" extrusionOk="0">
                <a:moveTo>
                  <a:pt x="454400" y="356235"/>
                </a:moveTo>
                <a:lnTo>
                  <a:pt x="258185" y="17145"/>
                </a:lnTo>
                <a:cubicBezTo>
                  <a:pt x="244850" y="-5715"/>
                  <a:pt x="212465" y="-5715"/>
                  <a:pt x="199130" y="17145"/>
                </a:cubicBezTo>
                <a:lnTo>
                  <a:pt x="2915" y="356235"/>
                </a:lnTo>
                <a:cubicBezTo>
                  <a:pt x="-5657" y="371475"/>
                  <a:pt x="5773" y="390525"/>
                  <a:pt x="22918" y="390525"/>
                </a:cubicBezTo>
                <a:lnTo>
                  <a:pt x="434398" y="390525"/>
                </a:lnTo>
                <a:cubicBezTo>
                  <a:pt x="451543" y="390525"/>
                  <a:pt x="462973" y="371475"/>
                  <a:pt x="454400" y="356235"/>
                </a:cubicBezTo>
                <a:close/>
                <a:moveTo>
                  <a:pt x="228658" y="323850"/>
                </a:moveTo>
                <a:cubicBezTo>
                  <a:pt x="218180" y="323850"/>
                  <a:pt x="209608" y="315278"/>
                  <a:pt x="209608" y="304800"/>
                </a:cubicBezTo>
                <a:cubicBezTo>
                  <a:pt x="209608" y="294323"/>
                  <a:pt x="218180" y="285750"/>
                  <a:pt x="228658" y="285750"/>
                </a:cubicBezTo>
                <a:cubicBezTo>
                  <a:pt x="239135" y="285750"/>
                  <a:pt x="247708" y="294323"/>
                  <a:pt x="247708" y="304800"/>
                </a:cubicBezTo>
                <a:cubicBezTo>
                  <a:pt x="247708" y="315278"/>
                  <a:pt x="239135" y="323850"/>
                  <a:pt x="228658" y="323850"/>
                </a:cubicBezTo>
                <a:close/>
                <a:moveTo>
                  <a:pt x="247708" y="238125"/>
                </a:moveTo>
                <a:cubicBezTo>
                  <a:pt x="247708" y="248603"/>
                  <a:pt x="239135" y="257175"/>
                  <a:pt x="228658" y="257175"/>
                </a:cubicBezTo>
                <a:cubicBezTo>
                  <a:pt x="218180" y="257175"/>
                  <a:pt x="209608" y="248603"/>
                  <a:pt x="209608" y="238125"/>
                </a:cubicBezTo>
                <a:lnTo>
                  <a:pt x="209608" y="133350"/>
                </a:lnTo>
                <a:cubicBezTo>
                  <a:pt x="209608" y="122873"/>
                  <a:pt x="218180" y="114300"/>
                  <a:pt x="228658" y="114300"/>
                </a:cubicBezTo>
                <a:cubicBezTo>
                  <a:pt x="239135" y="114300"/>
                  <a:pt x="247708" y="122873"/>
                  <a:pt x="247708" y="133350"/>
                </a:cubicBezTo>
                <a:lnTo>
                  <a:pt x="247708" y="238125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" name="Google Shape;536;p40">
            <a:extLst>
              <a:ext uri="{FF2B5EF4-FFF2-40B4-BE49-F238E27FC236}">
                <a16:creationId xmlns:a16="http://schemas.microsoft.com/office/drawing/2014/main" id="{AD38B972-DB30-461D-95E9-54A40972BEC1}"/>
              </a:ext>
            </a:extLst>
          </p:cNvPr>
          <p:cNvGrpSpPr/>
          <p:nvPr/>
        </p:nvGrpSpPr>
        <p:grpSpPr>
          <a:xfrm>
            <a:off x="5707885" y="2727842"/>
            <a:ext cx="779290" cy="888808"/>
            <a:chOff x="4238523" y="204382"/>
            <a:chExt cx="317500" cy="391760"/>
          </a:xfrm>
        </p:grpSpPr>
        <p:sp>
          <p:nvSpPr>
            <p:cNvPr id="22" name="Google Shape;537;p40">
              <a:extLst>
                <a:ext uri="{FF2B5EF4-FFF2-40B4-BE49-F238E27FC236}">
                  <a16:creationId xmlns:a16="http://schemas.microsoft.com/office/drawing/2014/main" id="{C74FAF92-DF90-4778-B89F-8AA9E1A4825D}"/>
                </a:ext>
              </a:extLst>
            </p:cNvPr>
            <p:cNvSpPr/>
            <p:nvPr/>
          </p:nvSpPr>
          <p:spPr>
            <a:xfrm>
              <a:off x="4238523" y="396117"/>
              <a:ext cx="317500" cy="200025"/>
            </a:xfrm>
            <a:custGeom>
              <a:avLst/>
              <a:gdLst/>
              <a:ahLst/>
              <a:cxnLst/>
              <a:rect l="l" t="t" r="r" b="b"/>
              <a:pathLst>
                <a:path w="317500" h="200025" extrusionOk="0">
                  <a:moveTo>
                    <a:pt x="233456" y="11968"/>
                  </a:moveTo>
                  <a:lnTo>
                    <a:pt x="233456" y="77950"/>
                  </a:lnTo>
                  <a:cubicBezTo>
                    <a:pt x="248043" y="83210"/>
                    <a:pt x="255687" y="99537"/>
                    <a:pt x="250530" y="114415"/>
                  </a:cubicBezTo>
                  <a:cubicBezTo>
                    <a:pt x="245372" y="129294"/>
                    <a:pt x="229367" y="137092"/>
                    <a:pt x="214779" y="131832"/>
                  </a:cubicBezTo>
                  <a:cubicBezTo>
                    <a:pt x="200192" y="126571"/>
                    <a:pt x="192548" y="110244"/>
                    <a:pt x="197705" y="95365"/>
                  </a:cubicBezTo>
                  <a:cubicBezTo>
                    <a:pt x="200526" y="87228"/>
                    <a:pt x="206802" y="80827"/>
                    <a:pt x="214779" y="77950"/>
                  </a:cubicBezTo>
                  <a:lnTo>
                    <a:pt x="214779" y="5296"/>
                  </a:lnTo>
                  <a:cubicBezTo>
                    <a:pt x="202620" y="1818"/>
                    <a:pt x="190055" y="37"/>
                    <a:pt x="177426" y="0"/>
                  </a:cubicBezTo>
                  <a:lnTo>
                    <a:pt x="140074" y="0"/>
                  </a:lnTo>
                  <a:cubicBezTo>
                    <a:pt x="127445" y="37"/>
                    <a:pt x="114880" y="1818"/>
                    <a:pt x="102721" y="5296"/>
                  </a:cubicBezTo>
                  <a:lnTo>
                    <a:pt x="102721" y="76200"/>
                  </a:lnTo>
                  <a:lnTo>
                    <a:pt x="112075" y="76200"/>
                  </a:lnTo>
                  <a:cubicBezTo>
                    <a:pt x="132695" y="76200"/>
                    <a:pt x="149412" y="93251"/>
                    <a:pt x="149412" y="114283"/>
                  </a:cubicBezTo>
                  <a:cubicBezTo>
                    <a:pt x="149412" y="114284"/>
                    <a:pt x="149412" y="114284"/>
                    <a:pt x="149412" y="114284"/>
                  </a:cubicBezTo>
                  <a:lnTo>
                    <a:pt x="149412" y="171450"/>
                  </a:lnTo>
                  <a:cubicBezTo>
                    <a:pt x="149412" y="176711"/>
                    <a:pt x="145231" y="180975"/>
                    <a:pt x="140074" y="180975"/>
                  </a:cubicBezTo>
                  <a:lnTo>
                    <a:pt x="121397" y="180975"/>
                  </a:lnTo>
                  <a:cubicBezTo>
                    <a:pt x="116240" y="180975"/>
                    <a:pt x="112059" y="176711"/>
                    <a:pt x="112059" y="171450"/>
                  </a:cubicBezTo>
                  <a:cubicBezTo>
                    <a:pt x="112059" y="166189"/>
                    <a:pt x="116240" y="161925"/>
                    <a:pt x="121397" y="161925"/>
                  </a:cubicBezTo>
                  <a:lnTo>
                    <a:pt x="130797" y="161925"/>
                  </a:lnTo>
                  <a:lnTo>
                    <a:pt x="130797" y="114300"/>
                  </a:lnTo>
                  <a:cubicBezTo>
                    <a:pt x="130798" y="103780"/>
                    <a:pt x="122437" y="95251"/>
                    <a:pt x="112123" y="95250"/>
                  </a:cubicBezTo>
                  <a:cubicBezTo>
                    <a:pt x="112122" y="95250"/>
                    <a:pt x="112121" y="95250"/>
                    <a:pt x="112120" y="95250"/>
                  </a:cubicBezTo>
                  <a:lnTo>
                    <a:pt x="74690" y="95250"/>
                  </a:lnTo>
                  <a:cubicBezTo>
                    <a:pt x="64362" y="95280"/>
                    <a:pt x="55997" y="103813"/>
                    <a:pt x="55968" y="114348"/>
                  </a:cubicBezTo>
                  <a:lnTo>
                    <a:pt x="55968" y="161925"/>
                  </a:lnTo>
                  <a:lnTo>
                    <a:pt x="65368" y="161925"/>
                  </a:lnTo>
                  <a:cubicBezTo>
                    <a:pt x="70525" y="161925"/>
                    <a:pt x="74706" y="166189"/>
                    <a:pt x="74706" y="171450"/>
                  </a:cubicBezTo>
                  <a:cubicBezTo>
                    <a:pt x="74706" y="176711"/>
                    <a:pt x="70525" y="180975"/>
                    <a:pt x="65368" y="180975"/>
                  </a:cubicBezTo>
                  <a:lnTo>
                    <a:pt x="46691" y="180975"/>
                  </a:lnTo>
                  <a:cubicBezTo>
                    <a:pt x="41534" y="180975"/>
                    <a:pt x="37353" y="176711"/>
                    <a:pt x="37353" y="171450"/>
                  </a:cubicBezTo>
                  <a:lnTo>
                    <a:pt x="37353" y="114300"/>
                  </a:lnTo>
                  <a:cubicBezTo>
                    <a:pt x="37353" y="93258"/>
                    <a:pt x="54075" y="76200"/>
                    <a:pt x="74704" y="76200"/>
                  </a:cubicBezTo>
                  <a:cubicBezTo>
                    <a:pt x="74705" y="76200"/>
                    <a:pt x="74705" y="76200"/>
                    <a:pt x="74706" y="76200"/>
                  </a:cubicBezTo>
                  <a:lnTo>
                    <a:pt x="84044" y="76200"/>
                  </a:lnTo>
                  <a:lnTo>
                    <a:pt x="84044" y="11968"/>
                  </a:lnTo>
                  <a:cubicBezTo>
                    <a:pt x="33006" y="34681"/>
                    <a:pt x="9" y="86077"/>
                    <a:pt x="0" y="142875"/>
                  </a:cubicBezTo>
                  <a:lnTo>
                    <a:pt x="0" y="200025"/>
                  </a:lnTo>
                  <a:lnTo>
                    <a:pt x="317500" y="200025"/>
                  </a:lnTo>
                  <a:lnTo>
                    <a:pt x="317500" y="142875"/>
                  </a:lnTo>
                  <a:cubicBezTo>
                    <a:pt x="317491" y="86077"/>
                    <a:pt x="284493" y="34681"/>
                    <a:pt x="233456" y="119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538;p40">
              <a:extLst>
                <a:ext uri="{FF2B5EF4-FFF2-40B4-BE49-F238E27FC236}">
                  <a16:creationId xmlns:a16="http://schemas.microsoft.com/office/drawing/2014/main" id="{5F33B8D4-985F-49AE-AD38-427196B0F630}"/>
                </a:ext>
              </a:extLst>
            </p:cNvPr>
            <p:cNvSpPr/>
            <p:nvPr/>
          </p:nvSpPr>
          <p:spPr>
            <a:xfrm>
              <a:off x="4303890" y="204382"/>
              <a:ext cx="186764" cy="190500"/>
            </a:xfrm>
            <a:custGeom>
              <a:avLst/>
              <a:gdLst/>
              <a:ahLst/>
              <a:cxnLst/>
              <a:rect l="l" t="t" r="r" b="b"/>
              <a:pathLst>
                <a:path w="186764" h="190500" extrusionOk="0">
                  <a:moveTo>
                    <a:pt x="186765" y="95250"/>
                  </a:moveTo>
                  <a:cubicBezTo>
                    <a:pt x="186765" y="147855"/>
                    <a:pt x="144956" y="190500"/>
                    <a:pt x="93382" y="190500"/>
                  </a:cubicBezTo>
                  <a:cubicBezTo>
                    <a:pt x="41809" y="190500"/>
                    <a:pt x="0" y="147855"/>
                    <a:pt x="0" y="95250"/>
                  </a:cubicBezTo>
                  <a:cubicBezTo>
                    <a:pt x="0" y="42645"/>
                    <a:pt x="41809" y="0"/>
                    <a:pt x="93382" y="0"/>
                  </a:cubicBezTo>
                  <a:cubicBezTo>
                    <a:pt x="144956" y="0"/>
                    <a:pt x="186765" y="42645"/>
                    <a:pt x="186765" y="952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" name="Rectángulo redondeado 52">
            <a:extLst>
              <a:ext uri="{FF2B5EF4-FFF2-40B4-BE49-F238E27FC236}">
                <a16:creationId xmlns:a16="http://schemas.microsoft.com/office/drawing/2014/main" id="{48AA1EC8-E65C-46E9-B2DC-E2130213E79D}"/>
              </a:ext>
            </a:extLst>
          </p:cNvPr>
          <p:cNvSpPr/>
          <p:nvPr/>
        </p:nvSpPr>
        <p:spPr>
          <a:xfrm>
            <a:off x="4970947" y="1840259"/>
            <a:ext cx="2213413" cy="4112150"/>
          </a:xfrm>
          <a:prstGeom prst="roundRect">
            <a:avLst>
              <a:gd name="adj" fmla="val 7921"/>
            </a:avLst>
          </a:prstGeom>
          <a:noFill/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A36F0109-1E12-4802-9329-AAAC6ABC0425}"/>
              </a:ext>
            </a:extLst>
          </p:cNvPr>
          <p:cNvSpPr/>
          <p:nvPr/>
        </p:nvSpPr>
        <p:spPr>
          <a:xfrm>
            <a:off x="5150799" y="3932604"/>
            <a:ext cx="189346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Capacity </a:t>
            </a:r>
          </a:p>
          <a:p>
            <a:pPr algn="ctr"/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limited </a:t>
            </a:r>
          </a:p>
          <a:p>
            <a:pPr algn="ctr"/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of attention</a:t>
            </a:r>
            <a:endParaRPr lang="en-US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6" name="Rectángulo redondeado 52">
            <a:extLst>
              <a:ext uri="{FF2B5EF4-FFF2-40B4-BE49-F238E27FC236}">
                <a16:creationId xmlns:a16="http://schemas.microsoft.com/office/drawing/2014/main" id="{4A7770E1-3C21-43F4-A233-DC2BED41005D}"/>
              </a:ext>
            </a:extLst>
          </p:cNvPr>
          <p:cNvSpPr/>
          <p:nvPr/>
        </p:nvSpPr>
        <p:spPr>
          <a:xfrm>
            <a:off x="8834053" y="1840259"/>
            <a:ext cx="2213413" cy="4112150"/>
          </a:xfrm>
          <a:prstGeom prst="roundRect">
            <a:avLst>
              <a:gd name="adj" fmla="val 7921"/>
            </a:avLst>
          </a:prstGeom>
          <a:noFill/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ruz 26">
            <a:extLst>
              <a:ext uri="{FF2B5EF4-FFF2-40B4-BE49-F238E27FC236}">
                <a16:creationId xmlns:a16="http://schemas.microsoft.com/office/drawing/2014/main" id="{C3257A44-6B3C-4A07-8F06-54D0221D2A1C}"/>
              </a:ext>
            </a:extLst>
          </p:cNvPr>
          <p:cNvSpPr/>
          <p:nvPr/>
        </p:nvSpPr>
        <p:spPr>
          <a:xfrm>
            <a:off x="7708870" y="3389746"/>
            <a:ext cx="623956" cy="561288"/>
          </a:xfrm>
          <a:prstGeom prst="plus">
            <a:avLst>
              <a:gd name="adj" fmla="val 37819"/>
            </a:avLst>
          </a:prstGeom>
          <a:solidFill>
            <a:srgbClr val="2F809C"/>
          </a:solidFill>
          <a:ln>
            <a:solidFill>
              <a:srgbClr val="234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694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8" grpId="0" animBg="1"/>
      <p:bldP spid="19" grpId="0"/>
      <p:bldP spid="20" grpId="0" animBg="1"/>
      <p:bldP spid="24" grpId="0" animBg="1"/>
      <p:bldP spid="25" grpId="0"/>
      <p:bldP spid="26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4AAC06-1394-8343-89B4-D59498E81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420" y="978276"/>
            <a:ext cx="10117667" cy="914400"/>
          </a:xfrm>
        </p:spPr>
        <p:txBody>
          <a:bodyPr anchor="t">
            <a:normAutofit/>
          </a:bodyPr>
          <a:lstStyle/>
          <a:p>
            <a:r>
              <a:rPr lang="es-MX" sz="36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Description</a:t>
            </a:r>
            <a:endParaRPr lang="es-MX" sz="3600" dirty="0">
              <a:solidFill>
                <a:srgbClr val="0070C0"/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C4DF69E-14A9-477C-9F58-B5FBD28978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047" r="32053" b="11564"/>
          <a:stretch/>
        </p:blipFill>
        <p:spPr>
          <a:xfrm>
            <a:off x="6468727" y="1565297"/>
            <a:ext cx="5723273" cy="4509934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664FF91D-F65B-4408-A7D1-8662EB18E3DE}"/>
              </a:ext>
            </a:extLst>
          </p:cNvPr>
          <p:cNvSpPr/>
          <p:nvPr/>
        </p:nvSpPr>
        <p:spPr>
          <a:xfrm>
            <a:off x="745454" y="4020258"/>
            <a:ext cx="57232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2FA1B5"/>
                </a:solidFill>
                <a:latin typeface="Arial" panose="020B0604020202020204" pitchFamily="34" charset="0"/>
              </a:rPr>
              <a:t>Medical device that </a:t>
            </a:r>
            <a:r>
              <a:rPr lang="en-US" sz="2800" b="1" dirty="0">
                <a:solidFill>
                  <a:srgbClr val="00468A"/>
                </a:solidFill>
                <a:latin typeface="Arial" panose="020B0604020202020204" pitchFamily="34" charset="0"/>
              </a:rPr>
              <a:t>automates </a:t>
            </a:r>
          </a:p>
          <a:p>
            <a:pPr algn="ctr"/>
            <a:r>
              <a:rPr lang="en-US" sz="2800" b="1" dirty="0">
                <a:solidFill>
                  <a:srgbClr val="2FA1B5"/>
                </a:solidFill>
                <a:latin typeface="Arial" panose="020B0604020202020204" pitchFamily="34" charset="0"/>
              </a:rPr>
              <a:t>oxygen therapy.</a:t>
            </a:r>
            <a:endParaRPr lang="en-US" sz="2800" b="1" dirty="0">
              <a:solidFill>
                <a:srgbClr val="2FA1B5"/>
              </a:solidFill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EE2E2510-9492-4BA5-ABB2-4B978D25F9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6624"/>
          <a:stretch/>
        </p:blipFill>
        <p:spPr>
          <a:xfrm>
            <a:off x="2075668" y="1929111"/>
            <a:ext cx="3553549" cy="1799568"/>
          </a:xfrm>
          <a:prstGeom prst="rect">
            <a:avLst/>
          </a:prstGeom>
        </p:spPr>
      </p:pic>
      <p:sp>
        <p:nvSpPr>
          <p:cNvPr id="12" name="Triángulo isósceles 11">
            <a:extLst>
              <a:ext uri="{FF2B5EF4-FFF2-40B4-BE49-F238E27FC236}">
                <a16:creationId xmlns:a16="http://schemas.microsoft.com/office/drawing/2014/main" id="{4B1752FB-9F10-4285-9C95-D6D60AC31507}"/>
              </a:ext>
            </a:extLst>
          </p:cNvPr>
          <p:cNvSpPr/>
          <p:nvPr/>
        </p:nvSpPr>
        <p:spPr>
          <a:xfrm rot="5400000">
            <a:off x="-153018" y="4126880"/>
            <a:ext cx="1087789" cy="781753"/>
          </a:xfrm>
          <a:prstGeom prst="triangle">
            <a:avLst/>
          </a:prstGeom>
          <a:solidFill>
            <a:srgbClr val="2FA1B5"/>
          </a:solidFill>
          <a:ln>
            <a:solidFill>
              <a:srgbClr val="2FA1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457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4AAC06-1394-8343-89B4-D59498E81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420" y="978276"/>
            <a:ext cx="10117667" cy="914400"/>
          </a:xfrm>
        </p:spPr>
        <p:txBody>
          <a:bodyPr anchor="t">
            <a:normAutofit/>
          </a:bodyPr>
          <a:lstStyle/>
          <a:p>
            <a:r>
              <a:rPr lang="es-MX" sz="36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Description</a:t>
            </a:r>
            <a:endParaRPr lang="es-MX" sz="3600" dirty="0">
              <a:solidFill>
                <a:srgbClr val="0070C0"/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487D9EA-35A9-462E-A561-1F59C21FFAEB}"/>
              </a:ext>
            </a:extLst>
          </p:cNvPr>
          <p:cNvSpPr/>
          <p:nvPr/>
        </p:nvSpPr>
        <p:spPr>
          <a:xfrm>
            <a:off x="1" y="1557093"/>
            <a:ext cx="12192000" cy="458767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https://lh3.googleusercontent.com/ZwpFvyf68ttBbhOMrDZTFI8lB8FEqSx2torEnGinyVX7UEjWY91yfgzxCOepo-AeafG11RvPovxwX9N5pqKS9Te_RYkQuXF4OksYyWWix58oWPyg--891H5mvBsI2OvX6mcNQCfh-l4cgnjTNg">
            <a:extLst>
              <a:ext uri="{FF2B5EF4-FFF2-40B4-BE49-F238E27FC236}">
                <a16:creationId xmlns:a16="http://schemas.microsoft.com/office/drawing/2014/main" id="{42E9CEBE-9885-432F-A18D-4A15F9032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27" y="1915167"/>
            <a:ext cx="11095100" cy="380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E4278526-7980-481D-990B-1C020673FBE0}"/>
              </a:ext>
            </a:extLst>
          </p:cNvPr>
          <p:cNvSpPr/>
          <p:nvPr/>
        </p:nvSpPr>
        <p:spPr>
          <a:xfrm>
            <a:off x="2983557" y="2967679"/>
            <a:ext cx="1463040" cy="933650"/>
          </a:xfrm>
          <a:prstGeom prst="rect">
            <a:avLst/>
          </a:prstGeom>
          <a:solidFill>
            <a:srgbClr val="D0CECE"/>
          </a:solidFill>
          <a:ln>
            <a:solidFill>
              <a:srgbClr val="D0CE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628159BB-883A-473D-8D16-33274A001E99}"/>
              </a:ext>
            </a:extLst>
          </p:cNvPr>
          <p:cNvSpPr/>
          <p:nvPr/>
        </p:nvSpPr>
        <p:spPr>
          <a:xfrm>
            <a:off x="2722070" y="1728411"/>
            <a:ext cx="1463040" cy="933650"/>
          </a:xfrm>
          <a:prstGeom prst="rect">
            <a:avLst/>
          </a:prstGeom>
          <a:solidFill>
            <a:srgbClr val="D0CECE"/>
          </a:solidFill>
          <a:ln>
            <a:solidFill>
              <a:srgbClr val="D0CE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FB2BC2B3-CF40-4786-B12B-E1302DB82E1E}"/>
              </a:ext>
            </a:extLst>
          </p:cNvPr>
          <p:cNvSpPr/>
          <p:nvPr/>
        </p:nvSpPr>
        <p:spPr>
          <a:xfrm>
            <a:off x="6070057" y="3679971"/>
            <a:ext cx="1463040" cy="933650"/>
          </a:xfrm>
          <a:prstGeom prst="rect">
            <a:avLst/>
          </a:prstGeom>
          <a:solidFill>
            <a:srgbClr val="D0CECE"/>
          </a:solidFill>
          <a:ln>
            <a:solidFill>
              <a:srgbClr val="D0CE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FC3F7F1C-737A-44DB-BBAE-60E4FECF6A56}"/>
              </a:ext>
            </a:extLst>
          </p:cNvPr>
          <p:cNvSpPr txBox="1"/>
          <p:nvPr/>
        </p:nvSpPr>
        <p:spPr>
          <a:xfrm>
            <a:off x="2444542" y="2284154"/>
            <a:ext cx="28009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000" b="1" dirty="0"/>
              <a:t>SpO2 ideal</a:t>
            </a:r>
          </a:p>
          <a:p>
            <a:pPr algn="ctr"/>
            <a:endParaRPr lang="es-PE" sz="2000" b="1" dirty="0"/>
          </a:p>
          <a:p>
            <a:pPr algn="ctr"/>
            <a:r>
              <a:rPr lang="es-PE" sz="2000" b="1" dirty="0" err="1"/>
              <a:t>Indicated</a:t>
            </a:r>
            <a:r>
              <a:rPr lang="es-PE" sz="2000" b="1" dirty="0"/>
              <a:t> </a:t>
            </a:r>
          </a:p>
          <a:p>
            <a:pPr algn="ctr"/>
            <a:r>
              <a:rPr lang="es-PE" sz="2000" b="1" dirty="0" err="1"/>
              <a:t>by</a:t>
            </a:r>
            <a:r>
              <a:rPr lang="es-PE" sz="2000" b="1" dirty="0"/>
              <a:t> </a:t>
            </a:r>
            <a:r>
              <a:rPr lang="es-PE" sz="2000" b="1" dirty="0" err="1"/>
              <a:t>the</a:t>
            </a:r>
            <a:r>
              <a:rPr lang="es-PE" sz="2000" b="1" dirty="0"/>
              <a:t> doctor</a:t>
            </a:r>
            <a:endParaRPr lang="en-US" sz="2000" b="1" dirty="0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A322F856-A178-44E3-B016-8397A601D6AA}"/>
              </a:ext>
            </a:extLst>
          </p:cNvPr>
          <p:cNvSpPr/>
          <p:nvPr/>
        </p:nvSpPr>
        <p:spPr>
          <a:xfrm>
            <a:off x="7360139" y="1699320"/>
            <a:ext cx="1463040" cy="933650"/>
          </a:xfrm>
          <a:prstGeom prst="rect">
            <a:avLst/>
          </a:prstGeom>
          <a:solidFill>
            <a:srgbClr val="D0CECE"/>
          </a:solidFill>
          <a:ln>
            <a:solidFill>
              <a:srgbClr val="D0CE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C46E313B-37FE-4895-A43F-EF7A41A38CF3}"/>
              </a:ext>
            </a:extLst>
          </p:cNvPr>
          <p:cNvSpPr/>
          <p:nvPr/>
        </p:nvSpPr>
        <p:spPr>
          <a:xfrm>
            <a:off x="7266799" y="2907528"/>
            <a:ext cx="1889757" cy="933650"/>
          </a:xfrm>
          <a:prstGeom prst="rect">
            <a:avLst/>
          </a:prstGeom>
          <a:solidFill>
            <a:srgbClr val="D0CECE"/>
          </a:solidFill>
          <a:ln>
            <a:solidFill>
              <a:srgbClr val="D0CE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E593231F-FFD7-40A4-A80B-A30621D811A9}"/>
              </a:ext>
            </a:extLst>
          </p:cNvPr>
          <p:cNvSpPr txBox="1"/>
          <p:nvPr/>
        </p:nvSpPr>
        <p:spPr>
          <a:xfrm>
            <a:off x="7267156" y="2829848"/>
            <a:ext cx="18890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E" sz="2000" b="1" dirty="0" err="1"/>
              <a:t>Controlled</a:t>
            </a:r>
            <a:r>
              <a:rPr lang="es-PE" sz="2000" b="1" dirty="0"/>
              <a:t> </a:t>
            </a:r>
            <a:r>
              <a:rPr lang="es-PE" sz="2000" b="1" dirty="0" err="1"/>
              <a:t>flow</a:t>
            </a:r>
            <a:r>
              <a:rPr lang="es-PE" sz="2000" b="1" dirty="0"/>
              <a:t> </a:t>
            </a:r>
          </a:p>
          <a:p>
            <a:pPr algn="ctr"/>
            <a:r>
              <a:rPr lang="es-PE" sz="2000" b="1" dirty="0" err="1"/>
              <a:t>of</a:t>
            </a:r>
            <a:r>
              <a:rPr lang="es-PE" sz="2000" b="1" dirty="0"/>
              <a:t> </a:t>
            </a:r>
            <a:r>
              <a:rPr lang="es-PE" sz="2000" b="1" dirty="0" err="1"/>
              <a:t>oxygen</a:t>
            </a:r>
            <a:endParaRPr lang="es-PE" sz="2000" b="1" dirty="0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FCE12354-AD22-48FD-90F1-AF961575872B}"/>
              </a:ext>
            </a:extLst>
          </p:cNvPr>
          <p:cNvSpPr/>
          <p:nvPr/>
        </p:nvSpPr>
        <p:spPr>
          <a:xfrm>
            <a:off x="5028924" y="4930794"/>
            <a:ext cx="2671011" cy="933650"/>
          </a:xfrm>
          <a:prstGeom prst="rect">
            <a:avLst/>
          </a:prstGeom>
          <a:solidFill>
            <a:srgbClr val="D0CECE"/>
          </a:solidFill>
          <a:ln>
            <a:solidFill>
              <a:srgbClr val="D0CE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81A83D6D-DB40-4BB9-976A-D3BD56A47C53}"/>
              </a:ext>
            </a:extLst>
          </p:cNvPr>
          <p:cNvSpPr txBox="1"/>
          <p:nvPr/>
        </p:nvSpPr>
        <p:spPr>
          <a:xfrm>
            <a:off x="5636268" y="4248026"/>
            <a:ext cx="204953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E" sz="2000" b="1" dirty="0"/>
              <a:t>SpO2</a:t>
            </a:r>
          </a:p>
          <a:p>
            <a:pPr algn="ctr"/>
            <a:r>
              <a:rPr lang="es-PE" sz="2000" b="1" dirty="0"/>
              <a:t> </a:t>
            </a:r>
          </a:p>
          <a:p>
            <a:pPr algn="ctr"/>
            <a:r>
              <a:rPr lang="es-PE" sz="2000" b="1" dirty="0" err="1"/>
              <a:t>Measured</a:t>
            </a:r>
            <a:r>
              <a:rPr lang="es-PE" sz="2000" b="1" dirty="0"/>
              <a:t> </a:t>
            </a:r>
            <a:r>
              <a:rPr lang="es-PE" sz="2000" b="1" dirty="0" err="1"/>
              <a:t>by</a:t>
            </a:r>
            <a:r>
              <a:rPr lang="es-PE" sz="2000" b="1" dirty="0"/>
              <a:t> </a:t>
            </a:r>
            <a:r>
              <a:rPr lang="es-PE" sz="2000" b="1" dirty="0" err="1"/>
              <a:t>the</a:t>
            </a:r>
            <a:r>
              <a:rPr lang="es-PE" sz="2000" b="1" dirty="0"/>
              <a:t> </a:t>
            </a:r>
          </a:p>
          <a:p>
            <a:pPr algn="ctr"/>
            <a:r>
              <a:rPr lang="es-PE" sz="2000" b="1" dirty="0"/>
              <a:t>sensor</a:t>
            </a:r>
            <a:endParaRPr lang="en-US" sz="2000" b="1" dirty="0"/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5BD56DF1-2B28-4185-A121-B72E42D3118F}"/>
              </a:ext>
            </a:extLst>
          </p:cNvPr>
          <p:cNvGrpSpPr/>
          <p:nvPr/>
        </p:nvGrpSpPr>
        <p:grpSpPr>
          <a:xfrm>
            <a:off x="2954681" y="2003175"/>
            <a:ext cx="373780" cy="369332"/>
            <a:chOff x="3080084" y="1778696"/>
            <a:chExt cx="373780" cy="369332"/>
          </a:xfrm>
        </p:grpSpPr>
        <p:sp>
          <p:nvSpPr>
            <p:cNvPr id="25" name="Elipse 24">
              <a:extLst>
                <a:ext uri="{FF2B5EF4-FFF2-40B4-BE49-F238E27FC236}">
                  <a16:creationId xmlns:a16="http://schemas.microsoft.com/office/drawing/2014/main" id="{C884C63B-913F-4B85-894C-BEE93D4A86A4}"/>
                </a:ext>
              </a:extLst>
            </p:cNvPr>
            <p:cNvSpPr/>
            <p:nvPr/>
          </p:nvSpPr>
          <p:spPr>
            <a:xfrm>
              <a:off x="3080084" y="1783896"/>
              <a:ext cx="373780" cy="344119"/>
            </a:xfrm>
            <a:prstGeom prst="ellipse">
              <a:avLst/>
            </a:prstGeom>
            <a:solidFill>
              <a:srgbClr val="018A9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808BA090-39A9-4B22-B424-F9311FC2B22A}"/>
                </a:ext>
              </a:extLst>
            </p:cNvPr>
            <p:cNvSpPr txBox="1"/>
            <p:nvPr/>
          </p:nvSpPr>
          <p:spPr>
            <a:xfrm>
              <a:off x="3116131" y="1778696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PE" dirty="0">
                  <a:solidFill>
                    <a:schemeClr val="bg1"/>
                  </a:solidFill>
                </a:rPr>
                <a:t>1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7" name="Grupo 26">
            <a:extLst>
              <a:ext uri="{FF2B5EF4-FFF2-40B4-BE49-F238E27FC236}">
                <a16:creationId xmlns:a16="http://schemas.microsoft.com/office/drawing/2014/main" id="{3DA1F941-BA43-49C4-A2C5-73ABE930AF63}"/>
              </a:ext>
            </a:extLst>
          </p:cNvPr>
          <p:cNvGrpSpPr/>
          <p:nvPr/>
        </p:nvGrpSpPr>
        <p:grpSpPr>
          <a:xfrm>
            <a:off x="5353619" y="4314886"/>
            <a:ext cx="373780" cy="369332"/>
            <a:chOff x="3080084" y="1778696"/>
            <a:chExt cx="373780" cy="369332"/>
          </a:xfrm>
        </p:grpSpPr>
        <p:sp>
          <p:nvSpPr>
            <p:cNvPr id="28" name="Elipse 27">
              <a:extLst>
                <a:ext uri="{FF2B5EF4-FFF2-40B4-BE49-F238E27FC236}">
                  <a16:creationId xmlns:a16="http://schemas.microsoft.com/office/drawing/2014/main" id="{64321D9E-B278-4F49-BA58-D2CBBB91A41C}"/>
                </a:ext>
              </a:extLst>
            </p:cNvPr>
            <p:cNvSpPr/>
            <p:nvPr/>
          </p:nvSpPr>
          <p:spPr>
            <a:xfrm>
              <a:off x="3080084" y="1783896"/>
              <a:ext cx="373780" cy="344119"/>
            </a:xfrm>
            <a:prstGeom prst="ellipse">
              <a:avLst/>
            </a:prstGeom>
            <a:solidFill>
              <a:srgbClr val="018A9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9BDA9941-7F9B-432E-AFC7-392C383B6A73}"/>
                </a:ext>
              </a:extLst>
            </p:cNvPr>
            <p:cNvSpPr txBox="1"/>
            <p:nvPr/>
          </p:nvSpPr>
          <p:spPr>
            <a:xfrm>
              <a:off x="3116131" y="1778696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PE" dirty="0">
                  <a:solidFill>
                    <a:schemeClr val="bg1"/>
                  </a:solidFill>
                </a:rPr>
                <a:t>2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Grupo 29">
            <a:extLst>
              <a:ext uri="{FF2B5EF4-FFF2-40B4-BE49-F238E27FC236}">
                <a16:creationId xmlns:a16="http://schemas.microsoft.com/office/drawing/2014/main" id="{23C738BF-53A0-4B12-B764-20CBCC0F2372}"/>
              </a:ext>
            </a:extLst>
          </p:cNvPr>
          <p:cNvGrpSpPr/>
          <p:nvPr/>
        </p:nvGrpSpPr>
        <p:grpSpPr>
          <a:xfrm>
            <a:off x="7067877" y="2238334"/>
            <a:ext cx="373780" cy="369332"/>
            <a:chOff x="3080084" y="1778696"/>
            <a:chExt cx="373780" cy="369332"/>
          </a:xfrm>
        </p:grpSpPr>
        <p:sp>
          <p:nvSpPr>
            <p:cNvPr id="31" name="Elipse 30">
              <a:extLst>
                <a:ext uri="{FF2B5EF4-FFF2-40B4-BE49-F238E27FC236}">
                  <a16:creationId xmlns:a16="http://schemas.microsoft.com/office/drawing/2014/main" id="{7D2D07AF-C6C0-4658-BC2A-920EB04A8F03}"/>
                </a:ext>
              </a:extLst>
            </p:cNvPr>
            <p:cNvSpPr/>
            <p:nvPr/>
          </p:nvSpPr>
          <p:spPr>
            <a:xfrm>
              <a:off x="3080084" y="1783896"/>
              <a:ext cx="373780" cy="344119"/>
            </a:xfrm>
            <a:prstGeom prst="ellipse">
              <a:avLst/>
            </a:prstGeom>
            <a:solidFill>
              <a:srgbClr val="018A9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CuadroTexto 31">
              <a:extLst>
                <a:ext uri="{FF2B5EF4-FFF2-40B4-BE49-F238E27FC236}">
                  <a16:creationId xmlns:a16="http://schemas.microsoft.com/office/drawing/2014/main" id="{31B1C2A0-B2D7-44B6-AB64-F60ACA82D0F1}"/>
                </a:ext>
              </a:extLst>
            </p:cNvPr>
            <p:cNvSpPr txBox="1"/>
            <p:nvPr/>
          </p:nvSpPr>
          <p:spPr>
            <a:xfrm>
              <a:off x="3116131" y="1778696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PE" dirty="0">
                  <a:solidFill>
                    <a:schemeClr val="bg1"/>
                  </a:solidFill>
                </a:rPr>
                <a:t>3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4" name="Rectángulo 3">
            <a:extLst>
              <a:ext uri="{FF2B5EF4-FFF2-40B4-BE49-F238E27FC236}">
                <a16:creationId xmlns:a16="http://schemas.microsoft.com/office/drawing/2014/main" id="{1512A5F2-89B5-42AE-BE53-B64B4DE4874A}"/>
              </a:ext>
            </a:extLst>
          </p:cNvPr>
          <p:cNvSpPr/>
          <p:nvPr/>
        </p:nvSpPr>
        <p:spPr>
          <a:xfrm>
            <a:off x="621792" y="4050801"/>
            <a:ext cx="4028427" cy="1111640"/>
          </a:xfrm>
          <a:prstGeom prst="rect">
            <a:avLst/>
          </a:prstGeom>
          <a:solidFill>
            <a:srgbClr val="D0CECE"/>
          </a:solidFill>
          <a:ln>
            <a:solidFill>
              <a:srgbClr val="D0CE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AAB33F62-4007-4265-9DD4-41EECDD42962}"/>
              </a:ext>
            </a:extLst>
          </p:cNvPr>
          <p:cNvSpPr txBox="1"/>
          <p:nvPr/>
        </p:nvSpPr>
        <p:spPr>
          <a:xfrm>
            <a:off x="788281" y="3992023"/>
            <a:ext cx="609512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b="1" dirty="0">
                <a:solidFill>
                  <a:srgbClr val="009999"/>
                </a:solidFill>
              </a:rPr>
              <a:t>AUTOMATED</a:t>
            </a:r>
          </a:p>
          <a:p>
            <a:r>
              <a:rPr lang="es-ES" sz="3200" b="1" dirty="0">
                <a:solidFill>
                  <a:srgbClr val="009999"/>
                </a:solidFill>
              </a:rPr>
              <a:t>CONTROL</a:t>
            </a:r>
          </a:p>
        </p:txBody>
      </p:sp>
    </p:spTree>
    <p:extLst>
      <p:ext uri="{BB962C8B-B14F-4D97-AF65-F5344CB8AC3E}">
        <p14:creationId xmlns:p14="http://schemas.microsoft.com/office/powerpoint/2010/main" val="27449393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ctángulo 86">
            <a:extLst>
              <a:ext uri="{FF2B5EF4-FFF2-40B4-BE49-F238E27FC236}">
                <a16:creationId xmlns:a16="http://schemas.microsoft.com/office/drawing/2014/main" id="{7ED3278B-8902-40AC-88E0-C1007144BDE3}"/>
              </a:ext>
            </a:extLst>
          </p:cNvPr>
          <p:cNvSpPr/>
          <p:nvPr/>
        </p:nvSpPr>
        <p:spPr>
          <a:xfrm>
            <a:off x="6750884" y="1544405"/>
            <a:ext cx="5441115" cy="4770985"/>
          </a:xfrm>
          <a:prstGeom prst="rect">
            <a:avLst/>
          </a:prstGeom>
          <a:solidFill>
            <a:srgbClr val="2FA1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5" name="Imagen 84">
            <a:extLst>
              <a:ext uri="{FF2B5EF4-FFF2-40B4-BE49-F238E27FC236}">
                <a16:creationId xmlns:a16="http://schemas.microsoft.com/office/drawing/2014/main" id="{7F3DB68E-4726-46BC-B898-7BC7A17B63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1" t="14324" b="23021"/>
          <a:stretch/>
        </p:blipFill>
        <p:spPr>
          <a:xfrm>
            <a:off x="1" y="1544405"/>
            <a:ext cx="8182574" cy="4770985"/>
          </a:xfrm>
          <a:prstGeom prst="rect">
            <a:avLst/>
          </a:prstGeom>
        </p:spPr>
      </p:pic>
      <p:sp>
        <p:nvSpPr>
          <p:cNvPr id="86" name="Título 1">
            <a:extLst>
              <a:ext uri="{FF2B5EF4-FFF2-40B4-BE49-F238E27FC236}">
                <a16:creationId xmlns:a16="http://schemas.microsoft.com/office/drawing/2014/main" id="{FF95CBFD-B763-4B3B-8717-CBB396CA107E}"/>
              </a:ext>
            </a:extLst>
          </p:cNvPr>
          <p:cNvSpPr txBox="1">
            <a:spLocks/>
          </p:cNvSpPr>
          <p:nvPr/>
        </p:nvSpPr>
        <p:spPr>
          <a:xfrm>
            <a:off x="231420" y="978276"/>
            <a:ext cx="12192001" cy="914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200" b="1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Goals of the project and final users that will benefit</a:t>
            </a:r>
            <a:endParaRPr lang="es-MX" sz="3200" dirty="0">
              <a:solidFill>
                <a:srgbClr val="0070C0"/>
              </a:solidFill>
            </a:endParaRPr>
          </a:p>
        </p:txBody>
      </p:sp>
      <p:grpSp>
        <p:nvGrpSpPr>
          <p:cNvPr id="88" name="Grupo 87">
            <a:extLst>
              <a:ext uri="{FF2B5EF4-FFF2-40B4-BE49-F238E27FC236}">
                <a16:creationId xmlns:a16="http://schemas.microsoft.com/office/drawing/2014/main" id="{95F6C7DD-EC7B-489B-8F5D-4B54B6DFF820}"/>
              </a:ext>
            </a:extLst>
          </p:cNvPr>
          <p:cNvGrpSpPr/>
          <p:nvPr/>
        </p:nvGrpSpPr>
        <p:grpSpPr>
          <a:xfrm>
            <a:off x="7769787" y="2585272"/>
            <a:ext cx="5217204" cy="2551043"/>
            <a:chOff x="6567182" y="1926216"/>
            <a:chExt cx="6096000" cy="1878929"/>
          </a:xfrm>
        </p:grpSpPr>
        <p:sp>
          <p:nvSpPr>
            <p:cNvPr id="89" name="Rectángulo 88">
              <a:extLst>
                <a:ext uri="{FF2B5EF4-FFF2-40B4-BE49-F238E27FC236}">
                  <a16:creationId xmlns:a16="http://schemas.microsoft.com/office/drawing/2014/main" id="{F90E83A8-A18E-4E95-9977-1D75B749AC92}"/>
                </a:ext>
              </a:extLst>
            </p:cNvPr>
            <p:cNvSpPr/>
            <p:nvPr/>
          </p:nvSpPr>
          <p:spPr>
            <a:xfrm>
              <a:off x="6567182" y="2204003"/>
              <a:ext cx="6096000" cy="115610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es-ES" sz="2400" b="1" dirty="0" err="1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</a:rPr>
                <a:t>with</a:t>
              </a:r>
              <a:r>
                <a:rPr lang="es-ES" sz="24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</a:rPr>
                <a:t> MOSY</a:t>
              </a:r>
            </a:p>
            <a:p>
              <a:pPr algn="ctr"/>
              <a:r>
                <a:rPr lang="es-ES" sz="3600" b="1" dirty="0" err="1">
                  <a:solidFill>
                    <a:srgbClr val="FFC000"/>
                  </a:solidFill>
                  <a:latin typeface="Arial" panose="020B0604020202020204" pitchFamily="34" charset="0"/>
                </a:rPr>
                <a:t>Personalized</a:t>
              </a:r>
              <a:r>
                <a:rPr lang="es-ES" sz="3600" b="1" dirty="0">
                  <a:solidFill>
                    <a:srgbClr val="FFC000"/>
                  </a:solidFill>
                  <a:latin typeface="Arial" panose="020B0604020202020204" pitchFamily="34" charset="0"/>
                </a:rPr>
                <a:t> </a:t>
              </a:r>
            </a:p>
            <a:p>
              <a:pPr algn="ctr"/>
              <a:r>
                <a:rPr lang="es-ES" sz="3600" b="1" dirty="0" err="1">
                  <a:solidFill>
                    <a:srgbClr val="FFC000"/>
                  </a:solidFill>
                  <a:latin typeface="Arial" panose="020B0604020202020204" pitchFamily="34" charset="0"/>
                </a:rPr>
                <a:t>therapy</a:t>
              </a:r>
              <a:endParaRPr lang="es-ES" sz="3600" b="1" dirty="0">
                <a:solidFill>
                  <a:srgbClr val="FFC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0" name="Rectángulo redondeado 8">
              <a:extLst>
                <a:ext uri="{FF2B5EF4-FFF2-40B4-BE49-F238E27FC236}">
                  <a16:creationId xmlns:a16="http://schemas.microsoft.com/office/drawing/2014/main" id="{FCB6C897-E96F-48AB-B0A4-D9C44BB07A25}"/>
                </a:ext>
              </a:extLst>
            </p:cNvPr>
            <p:cNvSpPr/>
            <p:nvPr/>
          </p:nvSpPr>
          <p:spPr>
            <a:xfrm>
              <a:off x="7686994" y="1926216"/>
              <a:ext cx="3856376" cy="1878929"/>
            </a:xfrm>
            <a:prstGeom prst="roundRect">
              <a:avLst/>
            </a:prstGeom>
            <a:noFill/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994182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4AAC06-1394-8343-89B4-D59498E81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420" y="978276"/>
            <a:ext cx="12192001" cy="914400"/>
          </a:xfrm>
        </p:spPr>
        <p:txBody>
          <a:bodyPr anchor="t">
            <a:normAutofit/>
          </a:bodyPr>
          <a:lstStyle/>
          <a:p>
            <a:r>
              <a:rPr lang="es-MX" sz="32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Goals of the project and final </a:t>
            </a:r>
            <a:r>
              <a:rPr lang="es-MX" sz="3200" b="1" dirty="0" err="1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users</a:t>
            </a:r>
            <a:r>
              <a:rPr lang="es-MX" sz="32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s-MX" sz="3200" b="1" dirty="0" err="1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that</a:t>
            </a:r>
            <a:r>
              <a:rPr lang="es-MX" sz="32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 will benefit</a:t>
            </a:r>
            <a:endParaRPr lang="es-MX" sz="3200" dirty="0">
              <a:solidFill>
                <a:srgbClr val="0070C0"/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826B96E6-1BB6-4727-9235-1B3FB19517B4}"/>
              </a:ext>
            </a:extLst>
          </p:cNvPr>
          <p:cNvSpPr/>
          <p:nvPr/>
        </p:nvSpPr>
        <p:spPr>
          <a:xfrm>
            <a:off x="-1" y="1525742"/>
            <a:ext cx="12192001" cy="4791456"/>
          </a:xfrm>
          <a:prstGeom prst="rect">
            <a:avLst/>
          </a:prstGeom>
          <a:solidFill>
            <a:srgbClr val="2FA1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E99ACE76-E88C-4F3B-94DC-B0DB52E8CCAA}"/>
              </a:ext>
            </a:extLst>
          </p:cNvPr>
          <p:cNvSpPr/>
          <p:nvPr/>
        </p:nvSpPr>
        <p:spPr>
          <a:xfrm>
            <a:off x="2982178" y="2013704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" sz="2400" b="1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Oxygen</a:t>
            </a:r>
            <a:r>
              <a:rPr lang="es-ES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s-ES" sz="2400" b="1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treatment</a:t>
            </a:r>
            <a:endParaRPr lang="es-ES" sz="2400" b="1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algn="ctr"/>
            <a:r>
              <a:rPr lang="es-ES" sz="2400" b="1" dirty="0" err="1">
                <a:solidFill>
                  <a:srgbClr val="FFC000"/>
                </a:solidFill>
                <a:latin typeface="Arial" panose="020B0604020202020204" pitchFamily="34" charset="0"/>
              </a:rPr>
              <a:t>reliable</a:t>
            </a:r>
            <a:r>
              <a:rPr lang="es-ES" sz="2400" b="1" dirty="0">
                <a:solidFill>
                  <a:srgbClr val="FFC000"/>
                </a:solidFill>
                <a:latin typeface="Arial" panose="020B0604020202020204" pitchFamily="34" charset="0"/>
              </a:rPr>
              <a:t>, </a:t>
            </a:r>
            <a:r>
              <a:rPr lang="es-ES" sz="2400" b="1" dirty="0" err="1">
                <a:solidFill>
                  <a:srgbClr val="FFC000"/>
                </a:solidFill>
                <a:latin typeface="Arial" panose="020B0604020202020204" pitchFamily="34" charset="0"/>
              </a:rPr>
              <a:t>efficient</a:t>
            </a:r>
            <a:r>
              <a:rPr lang="es-ES" sz="2400" b="1" dirty="0">
                <a:solidFill>
                  <a:srgbClr val="FFC000"/>
                </a:solidFill>
                <a:latin typeface="Arial" panose="020B0604020202020204" pitchFamily="34" charset="0"/>
              </a:rPr>
              <a:t> and </a:t>
            </a:r>
            <a:r>
              <a:rPr lang="es-ES" sz="2400" b="1" dirty="0" err="1">
                <a:solidFill>
                  <a:srgbClr val="FFC000"/>
                </a:solidFill>
                <a:latin typeface="Arial" panose="020B0604020202020204" pitchFamily="34" charset="0"/>
              </a:rPr>
              <a:t>controlled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35" name="Rectángulo redondeado 8">
            <a:extLst>
              <a:ext uri="{FF2B5EF4-FFF2-40B4-BE49-F238E27FC236}">
                <a16:creationId xmlns:a16="http://schemas.microsoft.com/office/drawing/2014/main" id="{EB7E0263-E910-4B80-A133-14938FE8B254}"/>
              </a:ext>
            </a:extLst>
          </p:cNvPr>
          <p:cNvSpPr/>
          <p:nvPr/>
        </p:nvSpPr>
        <p:spPr>
          <a:xfrm>
            <a:off x="3469202" y="1952717"/>
            <a:ext cx="5164476" cy="952971"/>
          </a:xfrm>
          <a:prstGeom prst="roundRect">
            <a:avLst/>
          </a:prstGeom>
          <a:noFill/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6D46AEEA-711E-47B6-A650-A81BD0842FE4}"/>
              </a:ext>
            </a:extLst>
          </p:cNvPr>
          <p:cNvSpPr/>
          <p:nvPr/>
        </p:nvSpPr>
        <p:spPr>
          <a:xfrm>
            <a:off x="1059712" y="4611439"/>
            <a:ext cx="118494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Avoid </a:t>
            </a:r>
          </a:p>
          <a:p>
            <a:pPr algn="ctr"/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Constant</a:t>
            </a:r>
          </a:p>
          <a:p>
            <a:pPr algn="ctr"/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contact</a:t>
            </a:r>
          </a:p>
        </p:txBody>
      </p:sp>
      <p:grpSp>
        <p:nvGrpSpPr>
          <p:cNvPr id="37" name="Google Shape;536;p40">
            <a:extLst>
              <a:ext uri="{FF2B5EF4-FFF2-40B4-BE49-F238E27FC236}">
                <a16:creationId xmlns:a16="http://schemas.microsoft.com/office/drawing/2014/main" id="{410FA3EB-0290-446F-A02B-3B1B64D56CED}"/>
              </a:ext>
            </a:extLst>
          </p:cNvPr>
          <p:cNvGrpSpPr/>
          <p:nvPr/>
        </p:nvGrpSpPr>
        <p:grpSpPr>
          <a:xfrm>
            <a:off x="1164212" y="3197006"/>
            <a:ext cx="975949" cy="1293957"/>
            <a:chOff x="4276825" y="487236"/>
            <a:chExt cx="317500" cy="419100"/>
          </a:xfrm>
        </p:grpSpPr>
        <p:sp>
          <p:nvSpPr>
            <p:cNvPr id="38" name="Google Shape;537;p40">
              <a:extLst>
                <a:ext uri="{FF2B5EF4-FFF2-40B4-BE49-F238E27FC236}">
                  <a16:creationId xmlns:a16="http://schemas.microsoft.com/office/drawing/2014/main" id="{66A1562C-2AE7-4730-A4D5-DB0F9D1E4C73}"/>
                </a:ext>
              </a:extLst>
            </p:cNvPr>
            <p:cNvSpPr/>
            <p:nvPr/>
          </p:nvSpPr>
          <p:spPr>
            <a:xfrm>
              <a:off x="4276825" y="706311"/>
              <a:ext cx="317500" cy="200025"/>
            </a:xfrm>
            <a:custGeom>
              <a:avLst/>
              <a:gdLst/>
              <a:ahLst/>
              <a:cxnLst/>
              <a:rect l="l" t="t" r="r" b="b"/>
              <a:pathLst>
                <a:path w="317500" h="200025" extrusionOk="0">
                  <a:moveTo>
                    <a:pt x="233456" y="11968"/>
                  </a:moveTo>
                  <a:lnTo>
                    <a:pt x="233456" y="77950"/>
                  </a:lnTo>
                  <a:cubicBezTo>
                    <a:pt x="248043" y="83210"/>
                    <a:pt x="255687" y="99537"/>
                    <a:pt x="250530" y="114415"/>
                  </a:cubicBezTo>
                  <a:cubicBezTo>
                    <a:pt x="245372" y="129294"/>
                    <a:pt x="229367" y="137092"/>
                    <a:pt x="214779" y="131832"/>
                  </a:cubicBezTo>
                  <a:cubicBezTo>
                    <a:pt x="200192" y="126571"/>
                    <a:pt x="192548" y="110244"/>
                    <a:pt x="197705" y="95365"/>
                  </a:cubicBezTo>
                  <a:cubicBezTo>
                    <a:pt x="200526" y="87228"/>
                    <a:pt x="206802" y="80827"/>
                    <a:pt x="214779" y="77950"/>
                  </a:cubicBezTo>
                  <a:lnTo>
                    <a:pt x="214779" y="5296"/>
                  </a:lnTo>
                  <a:cubicBezTo>
                    <a:pt x="202620" y="1818"/>
                    <a:pt x="190055" y="37"/>
                    <a:pt x="177426" y="0"/>
                  </a:cubicBezTo>
                  <a:lnTo>
                    <a:pt x="140074" y="0"/>
                  </a:lnTo>
                  <a:cubicBezTo>
                    <a:pt x="127445" y="37"/>
                    <a:pt x="114880" y="1818"/>
                    <a:pt x="102721" y="5296"/>
                  </a:cubicBezTo>
                  <a:lnTo>
                    <a:pt x="102721" y="76200"/>
                  </a:lnTo>
                  <a:lnTo>
                    <a:pt x="112075" y="76200"/>
                  </a:lnTo>
                  <a:cubicBezTo>
                    <a:pt x="132695" y="76200"/>
                    <a:pt x="149412" y="93251"/>
                    <a:pt x="149412" y="114283"/>
                  </a:cubicBezTo>
                  <a:cubicBezTo>
                    <a:pt x="149412" y="114284"/>
                    <a:pt x="149412" y="114284"/>
                    <a:pt x="149412" y="114284"/>
                  </a:cubicBezTo>
                  <a:lnTo>
                    <a:pt x="149412" y="171450"/>
                  </a:lnTo>
                  <a:cubicBezTo>
                    <a:pt x="149412" y="176711"/>
                    <a:pt x="145231" y="180975"/>
                    <a:pt x="140074" y="180975"/>
                  </a:cubicBezTo>
                  <a:lnTo>
                    <a:pt x="121397" y="180975"/>
                  </a:lnTo>
                  <a:cubicBezTo>
                    <a:pt x="116240" y="180975"/>
                    <a:pt x="112059" y="176711"/>
                    <a:pt x="112059" y="171450"/>
                  </a:cubicBezTo>
                  <a:cubicBezTo>
                    <a:pt x="112059" y="166189"/>
                    <a:pt x="116240" y="161925"/>
                    <a:pt x="121397" y="161925"/>
                  </a:cubicBezTo>
                  <a:lnTo>
                    <a:pt x="130797" y="161925"/>
                  </a:lnTo>
                  <a:lnTo>
                    <a:pt x="130797" y="114300"/>
                  </a:lnTo>
                  <a:cubicBezTo>
                    <a:pt x="130798" y="103780"/>
                    <a:pt x="122437" y="95251"/>
                    <a:pt x="112123" y="95250"/>
                  </a:cubicBezTo>
                  <a:cubicBezTo>
                    <a:pt x="112122" y="95250"/>
                    <a:pt x="112121" y="95250"/>
                    <a:pt x="112120" y="95250"/>
                  </a:cubicBezTo>
                  <a:lnTo>
                    <a:pt x="74690" y="95250"/>
                  </a:lnTo>
                  <a:cubicBezTo>
                    <a:pt x="64362" y="95280"/>
                    <a:pt x="55997" y="103813"/>
                    <a:pt x="55968" y="114348"/>
                  </a:cubicBezTo>
                  <a:lnTo>
                    <a:pt x="55968" y="161925"/>
                  </a:lnTo>
                  <a:lnTo>
                    <a:pt x="65368" y="161925"/>
                  </a:lnTo>
                  <a:cubicBezTo>
                    <a:pt x="70525" y="161925"/>
                    <a:pt x="74706" y="166189"/>
                    <a:pt x="74706" y="171450"/>
                  </a:cubicBezTo>
                  <a:cubicBezTo>
                    <a:pt x="74706" y="176711"/>
                    <a:pt x="70525" y="180975"/>
                    <a:pt x="65368" y="180975"/>
                  </a:cubicBezTo>
                  <a:lnTo>
                    <a:pt x="46691" y="180975"/>
                  </a:lnTo>
                  <a:cubicBezTo>
                    <a:pt x="41534" y="180975"/>
                    <a:pt x="37353" y="176711"/>
                    <a:pt x="37353" y="171450"/>
                  </a:cubicBezTo>
                  <a:lnTo>
                    <a:pt x="37353" y="114300"/>
                  </a:lnTo>
                  <a:cubicBezTo>
                    <a:pt x="37353" y="93258"/>
                    <a:pt x="54075" y="76200"/>
                    <a:pt x="74704" y="76200"/>
                  </a:cubicBezTo>
                  <a:cubicBezTo>
                    <a:pt x="74705" y="76200"/>
                    <a:pt x="74705" y="76200"/>
                    <a:pt x="74706" y="76200"/>
                  </a:cubicBezTo>
                  <a:lnTo>
                    <a:pt x="84044" y="76200"/>
                  </a:lnTo>
                  <a:lnTo>
                    <a:pt x="84044" y="11968"/>
                  </a:lnTo>
                  <a:cubicBezTo>
                    <a:pt x="33006" y="34681"/>
                    <a:pt x="9" y="86077"/>
                    <a:pt x="0" y="142875"/>
                  </a:cubicBezTo>
                  <a:lnTo>
                    <a:pt x="0" y="200025"/>
                  </a:lnTo>
                  <a:lnTo>
                    <a:pt x="317500" y="200025"/>
                  </a:lnTo>
                  <a:lnTo>
                    <a:pt x="317500" y="142875"/>
                  </a:lnTo>
                  <a:cubicBezTo>
                    <a:pt x="317491" y="86077"/>
                    <a:pt x="284493" y="34681"/>
                    <a:pt x="233456" y="119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538;p40">
              <a:extLst>
                <a:ext uri="{FF2B5EF4-FFF2-40B4-BE49-F238E27FC236}">
                  <a16:creationId xmlns:a16="http://schemas.microsoft.com/office/drawing/2014/main" id="{A9DD1C44-2E44-417D-867A-64EEE919E39F}"/>
                </a:ext>
              </a:extLst>
            </p:cNvPr>
            <p:cNvSpPr/>
            <p:nvPr/>
          </p:nvSpPr>
          <p:spPr>
            <a:xfrm>
              <a:off x="4342192" y="487236"/>
              <a:ext cx="186764" cy="190500"/>
            </a:xfrm>
            <a:custGeom>
              <a:avLst/>
              <a:gdLst/>
              <a:ahLst/>
              <a:cxnLst/>
              <a:rect l="l" t="t" r="r" b="b"/>
              <a:pathLst>
                <a:path w="186764" h="190500" extrusionOk="0">
                  <a:moveTo>
                    <a:pt x="186765" y="95250"/>
                  </a:moveTo>
                  <a:cubicBezTo>
                    <a:pt x="186765" y="147855"/>
                    <a:pt x="144956" y="190500"/>
                    <a:pt x="93382" y="190500"/>
                  </a:cubicBezTo>
                  <a:cubicBezTo>
                    <a:pt x="41809" y="190500"/>
                    <a:pt x="0" y="147855"/>
                    <a:pt x="0" y="95250"/>
                  </a:cubicBezTo>
                  <a:cubicBezTo>
                    <a:pt x="0" y="42645"/>
                    <a:pt x="41809" y="0"/>
                    <a:pt x="93382" y="0"/>
                  </a:cubicBezTo>
                  <a:cubicBezTo>
                    <a:pt x="144956" y="0"/>
                    <a:pt x="186765" y="42645"/>
                    <a:pt x="186765" y="952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" name="Rectángulo 39">
            <a:extLst>
              <a:ext uri="{FF2B5EF4-FFF2-40B4-BE49-F238E27FC236}">
                <a16:creationId xmlns:a16="http://schemas.microsoft.com/office/drawing/2014/main" id="{C47AD231-56A0-41D2-B8E9-0059705A7ECD}"/>
              </a:ext>
            </a:extLst>
          </p:cNvPr>
          <p:cNvSpPr/>
          <p:nvPr/>
        </p:nvSpPr>
        <p:spPr>
          <a:xfrm>
            <a:off x="3498714" y="4497486"/>
            <a:ext cx="172354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Adjust </a:t>
            </a:r>
          </a:p>
          <a:p>
            <a:pPr algn="ctr"/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automatically </a:t>
            </a:r>
          </a:p>
          <a:p>
            <a:pPr algn="ctr"/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the flow rate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grpSp>
        <p:nvGrpSpPr>
          <p:cNvPr id="41" name="Google Shape;450;p40">
            <a:extLst>
              <a:ext uri="{FF2B5EF4-FFF2-40B4-BE49-F238E27FC236}">
                <a16:creationId xmlns:a16="http://schemas.microsoft.com/office/drawing/2014/main" id="{4DE99EC8-8454-4B89-B834-78CF383814AB}"/>
              </a:ext>
            </a:extLst>
          </p:cNvPr>
          <p:cNvGrpSpPr/>
          <p:nvPr/>
        </p:nvGrpSpPr>
        <p:grpSpPr>
          <a:xfrm>
            <a:off x="3747193" y="3289260"/>
            <a:ext cx="1175918" cy="1141371"/>
            <a:chOff x="9616808" y="1369287"/>
            <a:chExt cx="457200" cy="457200"/>
          </a:xfrm>
        </p:grpSpPr>
        <p:sp>
          <p:nvSpPr>
            <p:cNvPr id="42" name="Google Shape;451;p40">
              <a:extLst>
                <a:ext uri="{FF2B5EF4-FFF2-40B4-BE49-F238E27FC236}">
                  <a16:creationId xmlns:a16="http://schemas.microsoft.com/office/drawing/2014/main" id="{A63D0EE7-26D7-4E27-BEF5-10B23779A2A1}"/>
                </a:ext>
              </a:extLst>
            </p:cNvPr>
            <p:cNvSpPr/>
            <p:nvPr/>
          </p:nvSpPr>
          <p:spPr>
            <a:xfrm>
              <a:off x="9759628" y="1464537"/>
              <a:ext cx="171538" cy="200025"/>
            </a:xfrm>
            <a:custGeom>
              <a:avLst/>
              <a:gdLst/>
              <a:ahLst/>
              <a:cxnLst/>
              <a:rect l="l" t="t" r="r" b="b"/>
              <a:pathLst>
                <a:path w="171538" h="200025" extrusionOk="0">
                  <a:moveTo>
                    <a:pt x="123880" y="185738"/>
                  </a:moveTo>
                  <a:lnTo>
                    <a:pt x="123880" y="114300"/>
                  </a:lnTo>
                  <a:lnTo>
                    <a:pt x="123880" y="95250"/>
                  </a:lnTo>
                  <a:lnTo>
                    <a:pt x="123880" y="41053"/>
                  </a:lnTo>
                  <a:cubicBezTo>
                    <a:pt x="134167" y="49054"/>
                    <a:pt x="141215" y="60293"/>
                    <a:pt x="143025" y="73343"/>
                  </a:cubicBezTo>
                  <a:cubicBezTo>
                    <a:pt x="144073" y="80581"/>
                    <a:pt x="150169" y="85725"/>
                    <a:pt x="157217" y="85725"/>
                  </a:cubicBezTo>
                  <a:cubicBezTo>
                    <a:pt x="157884" y="85725"/>
                    <a:pt x="158551" y="85725"/>
                    <a:pt x="159217" y="85630"/>
                  </a:cubicBezTo>
                  <a:cubicBezTo>
                    <a:pt x="167028" y="84487"/>
                    <a:pt x="172457" y="77343"/>
                    <a:pt x="171409" y="69532"/>
                  </a:cubicBezTo>
                  <a:cubicBezTo>
                    <a:pt x="165694" y="29242"/>
                    <a:pt x="129690" y="0"/>
                    <a:pt x="85780" y="0"/>
                  </a:cubicBezTo>
                  <a:cubicBezTo>
                    <a:pt x="41869" y="0"/>
                    <a:pt x="5865" y="29242"/>
                    <a:pt x="150" y="69437"/>
                  </a:cubicBezTo>
                  <a:cubicBezTo>
                    <a:pt x="-993" y="77248"/>
                    <a:pt x="4531" y="84487"/>
                    <a:pt x="12342" y="85534"/>
                  </a:cubicBezTo>
                  <a:cubicBezTo>
                    <a:pt x="20152" y="86678"/>
                    <a:pt x="27391" y="81153"/>
                    <a:pt x="28439" y="73343"/>
                  </a:cubicBezTo>
                  <a:cubicBezTo>
                    <a:pt x="30249" y="60293"/>
                    <a:pt x="37297" y="48959"/>
                    <a:pt x="47584" y="41053"/>
                  </a:cubicBezTo>
                  <a:lnTo>
                    <a:pt x="47584" y="95250"/>
                  </a:lnTo>
                  <a:lnTo>
                    <a:pt x="47584" y="114300"/>
                  </a:lnTo>
                  <a:lnTo>
                    <a:pt x="47584" y="185738"/>
                  </a:lnTo>
                  <a:cubicBezTo>
                    <a:pt x="47584" y="193643"/>
                    <a:pt x="53966" y="200025"/>
                    <a:pt x="61872" y="200025"/>
                  </a:cubicBezTo>
                  <a:cubicBezTo>
                    <a:pt x="69778" y="200025"/>
                    <a:pt x="76159" y="193643"/>
                    <a:pt x="76159" y="185738"/>
                  </a:cubicBezTo>
                  <a:lnTo>
                    <a:pt x="76159" y="114300"/>
                  </a:lnTo>
                  <a:lnTo>
                    <a:pt x="95209" y="114300"/>
                  </a:lnTo>
                  <a:lnTo>
                    <a:pt x="95209" y="185738"/>
                  </a:lnTo>
                  <a:cubicBezTo>
                    <a:pt x="95209" y="193643"/>
                    <a:pt x="101591" y="200025"/>
                    <a:pt x="109497" y="200025"/>
                  </a:cubicBezTo>
                  <a:cubicBezTo>
                    <a:pt x="117403" y="200025"/>
                    <a:pt x="123880" y="193643"/>
                    <a:pt x="123880" y="1857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52;p40">
              <a:extLst>
                <a:ext uri="{FF2B5EF4-FFF2-40B4-BE49-F238E27FC236}">
                  <a16:creationId xmlns:a16="http://schemas.microsoft.com/office/drawing/2014/main" id="{04074031-E273-42A4-8C53-41F93FF156F3}"/>
                </a:ext>
              </a:extLst>
            </p:cNvPr>
            <p:cNvSpPr/>
            <p:nvPr/>
          </p:nvSpPr>
          <p:spPr>
            <a:xfrm>
              <a:off x="9807308" y="136928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53;p40">
              <a:extLst>
                <a:ext uri="{FF2B5EF4-FFF2-40B4-BE49-F238E27FC236}">
                  <a16:creationId xmlns:a16="http://schemas.microsoft.com/office/drawing/2014/main" id="{EB89DD04-BEFA-4A5B-91EE-63EF7A8EA269}"/>
                </a:ext>
              </a:extLst>
            </p:cNvPr>
            <p:cNvSpPr/>
            <p:nvPr/>
          </p:nvSpPr>
          <p:spPr>
            <a:xfrm>
              <a:off x="9616808" y="1464537"/>
              <a:ext cx="200025" cy="361950"/>
            </a:xfrm>
            <a:custGeom>
              <a:avLst/>
              <a:gdLst/>
              <a:ahLst/>
              <a:cxnLst/>
              <a:rect l="l" t="t" r="r" b="b"/>
              <a:pathLst>
                <a:path w="200025" h="361950" extrusionOk="0">
                  <a:moveTo>
                    <a:pt x="110109" y="148781"/>
                  </a:moveTo>
                  <a:cubicBezTo>
                    <a:pt x="102394" y="140875"/>
                    <a:pt x="89821" y="140875"/>
                    <a:pt x="82010" y="148781"/>
                  </a:cubicBezTo>
                  <a:cubicBezTo>
                    <a:pt x="74200" y="156686"/>
                    <a:pt x="74295" y="169450"/>
                    <a:pt x="82010" y="177356"/>
                  </a:cubicBezTo>
                  <a:lnTo>
                    <a:pt x="118205" y="212122"/>
                  </a:lnTo>
                  <a:cubicBezTo>
                    <a:pt x="122682" y="216694"/>
                    <a:pt x="122682" y="224123"/>
                    <a:pt x="118205" y="228791"/>
                  </a:cubicBezTo>
                  <a:cubicBezTo>
                    <a:pt x="113728" y="233363"/>
                    <a:pt x="106394" y="233363"/>
                    <a:pt x="101822" y="228791"/>
                  </a:cubicBezTo>
                  <a:lnTo>
                    <a:pt x="57150" y="180975"/>
                  </a:lnTo>
                  <a:lnTo>
                    <a:pt x="57150" y="28575"/>
                  </a:lnTo>
                  <a:cubicBezTo>
                    <a:pt x="57150" y="12764"/>
                    <a:pt x="44101" y="0"/>
                    <a:pt x="28575" y="0"/>
                  </a:cubicBezTo>
                  <a:cubicBezTo>
                    <a:pt x="13049" y="0"/>
                    <a:pt x="0" y="12764"/>
                    <a:pt x="0" y="28575"/>
                  </a:cubicBezTo>
                  <a:lnTo>
                    <a:pt x="0" y="194310"/>
                  </a:lnTo>
                  <a:cubicBezTo>
                    <a:pt x="0" y="201930"/>
                    <a:pt x="2953" y="209169"/>
                    <a:pt x="8287" y="214503"/>
                  </a:cubicBezTo>
                  <a:lnTo>
                    <a:pt x="114300" y="323850"/>
                  </a:lnTo>
                  <a:lnTo>
                    <a:pt x="114300" y="361950"/>
                  </a:lnTo>
                  <a:lnTo>
                    <a:pt x="200025" y="361950"/>
                  </a:lnTo>
                  <a:lnTo>
                    <a:pt x="200025" y="266700"/>
                  </a:lnTo>
                  <a:cubicBezTo>
                    <a:pt x="200025" y="247650"/>
                    <a:pt x="195072" y="233172"/>
                    <a:pt x="182594" y="220504"/>
                  </a:cubicBezTo>
                  <a:lnTo>
                    <a:pt x="110109" y="14878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4;p40">
              <a:extLst>
                <a:ext uri="{FF2B5EF4-FFF2-40B4-BE49-F238E27FC236}">
                  <a16:creationId xmlns:a16="http://schemas.microsoft.com/office/drawing/2014/main" id="{1C14B83E-8D27-493B-BAFE-235FF06307A8}"/>
                </a:ext>
              </a:extLst>
            </p:cNvPr>
            <p:cNvSpPr/>
            <p:nvPr/>
          </p:nvSpPr>
          <p:spPr>
            <a:xfrm>
              <a:off x="9873983" y="1464537"/>
              <a:ext cx="200025" cy="361950"/>
            </a:xfrm>
            <a:custGeom>
              <a:avLst/>
              <a:gdLst/>
              <a:ahLst/>
              <a:cxnLst/>
              <a:rect l="l" t="t" r="r" b="b"/>
              <a:pathLst>
                <a:path w="200025" h="361950" extrusionOk="0">
                  <a:moveTo>
                    <a:pt x="171450" y="0"/>
                  </a:moveTo>
                  <a:cubicBezTo>
                    <a:pt x="155924" y="0"/>
                    <a:pt x="142875" y="12764"/>
                    <a:pt x="142875" y="28575"/>
                  </a:cubicBezTo>
                  <a:lnTo>
                    <a:pt x="142875" y="180975"/>
                  </a:lnTo>
                  <a:lnTo>
                    <a:pt x="98203" y="228791"/>
                  </a:lnTo>
                  <a:cubicBezTo>
                    <a:pt x="93726" y="233363"/>
                    <a:pt x="86392" y="233363"/>
                    <a:pt x="81820" y="228791"/>
                  </a:cubicBezTo>
                  <a:cubicBezTo>
                    <a:pt x="77343" y="224219"/>
                    <a:pt x="77343" y="216789"/>
                    <a:pt x="81820" y="212122"/>
                  </a:cubicBezTo>
                  <a:lnTo>
                    <a:pt x="118015" y="177356"/>
                  </a:lnTo>
                  <a:cubicBezTo>
                    <a:pt x="125730" y="169450"/>
                    <a:pt x="125730" y="156686"/>
                    <a:pt x="118015" y="148781"/>
                  </a:cubicBezTo>
                  <a:cubicBezTo>
                    <a:pt x="110300" y="140875"/>
                    <a:pt x="97726" y="140875"/>
                    <a:pt x="89916" y="148781"/>
                  </a:cubicBezTo>
                  <a:lnTo>
                    <a:pt x="17431" y="220504"/>
                  </a:lnTo>
                  <a:cubicBezTo>
                    <a:pt x="4953" y="233172"/>
                    <a:pt x="0" y="247650"/>
                    <a:pt x="0" y="266700"/>
                  </a:cubicBezTo>
                  <a:lnTo>
                    <a:pt x="0" y="361950"/>
                  </a:lnTo>
                  <a:lnTo>
                    <a:pt x="85725" y="361950"/>
                  </a:lnTo>
                  <a:lnTo>
                    <a:pt x="85725" y="323850"/>
                  </a:lnTo>
                  <a:lnTo>
                    <a:pt x="191738" y="214503"/>
                  </a:lnTo>
                  <a:cubicBezTo>
                    <a:pt x="197072" y="209169"/>
                    <a:pt x="200025" y="201930"/>
                    <a:pt x="200025" y="194310"/>
                  </a:cubicBezTo>
                  <a:lnTo>
                    <a:pt x="200025" y="28575"/>
                  </a:lnTo>
                  <a:cubicBezTo>
                    <a:pt x="200025" y="12764"/>
                    <a:pt x="186976" y="0"/>
                    <a:pt x="171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" name="Rectángulo 45">
            <a:extLst>
              <a:ext uri="{FF2B5EF4-FFF2-40B4-BE49-F238E27FC236}">
                <a16:creationId xmlns:a16="http://schemas.microsoft.com/office/drawing/2014/main" id="{BB55B8B9-5F2D-4E4E-BF07-E07A781A0BD4}"/>
              </a:ext>
            </a:extLst>
          </p:cNvPr>
          <p:cNvSpPr/>
          <p:nvPr/>
        </p:nvSpPr>
        <p:spPr>
          <a:xfrm>
            <a:off x="6541269" y="4365834"/>
            <a:ext cx="2082621" cy="13542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Reduce </a:t>
            </a:r>
          </a:p>
          <a:p>
            <a:pPr algn="ctr"/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the time  </a:t>
            </a:r>
          </a:p>
          <a:p>
            <a:pPr algn="ctr"/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of hospitalization</a:t>
            </a:r>
          </a:p>
          <a:p>
            <a:pPr algn="ctr"/>
            <a:r>
              <a:rPr lang="es-PE" sz="2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30%</a:t>
            </a:r>
            <a:r>
              <a:rPr lang="es-PE" sz="1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[2]</a:t>
            </a:r>
            <a:endParaRPr lang="en-US" sz="1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7" name="Google Shape;554;p40">
            <a:extLst>
              <a:ext uri="{FF2B5EF4-FFF2-40B4-BE49-F238E27FC236}">
                <a16:creationId xmlns:a16="http://schemas.microsoft.com/office/drawing/2014/main" id="{27045377-361A-47C5-9675-4CB28DA8049F}"/>
              </a:ext>
            </a:extLst>
          </p:cNvPr>
          <p:cNvSpPr/>
          <p:nvPr/>
        </p:nvSpPr>
        <p:spPr>
          <a:xfrm>
            <a:off x="7105806" y="3490581"/>
            <a:ext cx="971236" cy="891984"/>
          </a:xfrm>
          <a:custGeom>
            <a:avLst/>
            <a:gdLst/>
            <a:ahLst/>
            <a:cxnLst/>
            <a:rect l="l" t="t" r="r" b="b"/>
            <a:pathLst>
              <a:path w="457200" h="279400" extrusionOk="0">
                <a:moveTo>
                  <a:pt x="457200" y="195580"/>
                </a:moveTo>
                <a:lnTo>
                  <a:pt x="457200" y="251460"/>
                </a:lnTo>
                <a:cubicBezTo>
                  <a:pt x="457200" y="266891"/>
                  <a:pt x="444407" y="279400"/>
                  <a:pt x="428625" y="279400"/>
                </a:cubicBezTo>
                <a:cubicBezTo>
                  <a:pt x="412843" y="279400"/>
                  <a:pt x="400050" y="266891"/>
                  <a:pt x="400050" y="251460"/>
                </a:cubicBezTo>
                <a:lnTo>
                  <a:pt x="400050" y="232833"/>
                </a:lnTo>
                <a:lnTo>
                  <a:pt x="57150" y="232833"/>
                </a:lnTo>
                <a:lnTo>
                  <a:pt x="57150" y="251460"/>
                </a:lnTo>
                <a:cubicBezTo>
                  <a:pt x="57150" y="266891"/>
                  <a:pt x="44356" y="279400"/>
                  <a:pt x="28575" y="279400"/>
                </a:cubicBezTo>
                <a:cubicBezTo>
                  <a:pt x="12794" y="279400"/>
                  <a:pt x="0" y="266891"/>
                  <a:pt x="0" y="251460"/>
                </a:cubicBezTo>
                <a:lnTo>
                  <a:pt x="0" y="27940"/>
                </a:lnTo>
                <a:cubicBezTo>
                  <a:pt x="0" y="12509"/>
                  <a:pt x="12794" y="0"/>
                  <a:pt x="28575" y="0"/>
                </a:cubicBezTo>
                <a:cubicBezTo>
                  <a:pt x="44356" y="0"/>
                  <a:pt x="57150" y="12509"/>
                  <a:pt x="57150" y="27940"/>
                </a:cubicBezTo>
                <a:lnTo>
                  <a:pt x="57150" y="176953"/>
                </a:lnTo>
                <a:lnTo>
                  <a:pt x="438150" y="176953"/>
                </a:lnTo>
                <a:cubicBezTo>
                  <a:pt x="448670" y="176954"/>
                  <a:pt x="457199" y="185293"/>
                  <a:pt x="457200" y="195580"/>
                </a:cubicBezTo>
                <a:close/>
                <a:moveTo>
                  <a:pt x="123825" y="74507"/>
                </a:moveTo>
                <a:cubicBezTo>
                  <a:pt x="102783" y="74507"/>
                  <a:pt x="85725" y="91186"/>
                  <a:pt x="85725" y="111760"/>
                </a:cubicBezTo>
                <a:cubicBezTo>
                  <a:pt x="85725" y="132334"/>
                  <a:pt x="102783" y="149013"/>
                  <a:pt x="123825" y="149013"/>
                </a:cubicBezTo>
                <a:cubicBezTo>
                  <a:pt x="144867" y="149013"/>
                  <a:pt x="161925" y="132334"/>
                  <a:pt x="161925" y="111760"/>
                </a:cubicBezTo>
                <a:cubicBezTo>
                  <a:pt x="161925" y="91186"/>
                  <a:pt x="144867" y="74507"/>
                  <a:pt x="123825" y="74507"/>
                </a:cubicBezTo>
                <a:close/>
                <a:moveTo>
                  <a:pt x="409575" y="74507"/>
                </a:moveTo>
                <a:lnTo>
                  <a:pt x="219075" y="74507"/>
                </a:lnTo>
                <a:cubicBezTo>
                  <a:pt x="198033" y="74507"/>
                  <a:pt x="180975" y="91186"/>
                  <a:pt x="180975" y="111760"/>
                </a:cubicBezTo>
                <a:lnTo>
                  <a:pt x="180975" y="111760"/>
                </a:lnTo>
                <a:cubicBezTo>
                  <a:pt x="180975" y="132334"/>
                  <a:pt x="198033" y="149013"/>
                  <a:pt x="219075" y="149013"/>
                </a:cubicBezTo>
                <a:lnTo>
                  <a:pt x="409575" y="149013"/>
                </a:lnTo>
                <a:cubicBezTo>
                  <a:pt x="430617" y="149013"/>
                  <a:pt x="447675" y="132334"/>
                  <a:pt x="447675" y="111760"/>
                </a:cubicBezTo>
                <a:lnTo>
                  <a:pt x="447675" y="111760"/>
                </a:lnTo>
                <a:cubicBezTo>
                  <a:pt x="447675" y="91186"/>
                  <a:pt x="430617" y="74507"/>
                  <a:pt x="409575" y="7450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E052D3D3-348D-4918-BA51-3A01A7077017}"/>
              </a:ext>
            </a:extLst>
          </p:cNvPr>
          <p:cNvSpPr/>
          <p:nvPr/>
        </p:nvSpPr>
        <p:spPr>
          <a:xfrm>
            <a:off x="9497096" y="3283103"/>
            <a:ext cx="184698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4400" b="1" dirty="0">
                <a:solidFill>
                  <a:srgbClr val="FFC000"/>
                </a:solidFill>
                <a:latin typeface="Arial" panose="020B0604020202020204" pitchFamily="34" charset="0"/>
              </a:rPr>
              <a:t>+ </a:t>
            </a:r>
            <a:r>
              <a:rPr lang="es-ES" sz="4400" b="1" dirty="0" err="1">
                <a:solidFill>
                  <a:srgbClr val="FFC000"/>
                </a:solidFill>
                <a:latin typeface="Arial" panose="020B0604020202020204" pitchFamily="34" charset="0"/>
              </a:rPr>
              <a:t>lifes</a:t>
            </a:r>
            <a:endParaRPr lang="es-ES" sz="4400" b="1" dirty="0">
              <a:solidFill>
                <a:srgbClr val="FFC000"/>
              </a:solidFill>
              <a:latin typeface="Arial" panose="020B0604020202020204" pitchFamily="34" charset="0"/>
            </a:endParaRPr>
          </a:p>
          <a:p>
            <a:r>
              <a:rPr lang="es-ES" sz="4400" b="1" dirty="0">
                <a:solidFill>
                  <a:srgbClr val="FFC000"/>
                </a:solidFill>
                <a:latin typeface="Arial" panose="020B0604020202020204" pitchFamily="34" charset="0"/>
              </a:rPr>
              <a:t> - </a:t>
            </a:r>
            <a:r>
              <a:rPr lang="es-ES" sz="4400" b="1" dirty="0" err="1">
                <a:solidFill>
                  <a:srgbClr val="FFC000"/>
                </a:solidFill>
                <a:latin typeface="Arial" panose="020B0604020202020204" pitchFamily="34" charset="0"/>
              </a:rPr>
              <a:t>cost</a:t>
            </a:r>
            <a:endParaRPr lang="en-US" sz="4400" dirty="0">
              <a:solidFill>
                <a:srgbClr val="FFC000"/>
              </a:solidFill>
            </a:endParaRPr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86A9C0C2-42F0-43B8-810E-315F01CDF18F}"/>
              </a:ext>
            </a:extLst>
          </p:cNvPr>
          <p:cNvSpPr/>
          <p:nvPr/>
        </p:nvSpPr>
        <p:spPr>
          <a:xfrm>
            <a:off x="2993259" y="5487671"/>
            <a:ext cx="28307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INCREASED CAPACITY </a:t>
            </a:r>
          </a:p>
          <a:p>
            <a:pPr algn="ctr"/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OF ATTENTION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51" name="Imagen 50">
            <a:extLst>
              <a:ext uri="{FF2B5EF4-FFF2-40B4-BE49-F238E27FC236}">
                <a16:creationId xmlns:a16="http://schemas.microsoft.com/office/drawing/2014/main" id="{DDB902A8-EC2F-4896-982E-6786313EA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1684" y="3780808"/>
            <a:ext cx="506012" cy="451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Imagen 51">
            <a:extLst>
              <a:ext uri="{FF2B5EF4-FFF2-40B4-BE49-F238E27FC236}">
                <a16:creationId xmlns:a16="http://schemas.microsoft.com/office/drawing/2014/main" id="{7028AA6C-8CE4-4034-9CB8-717F08CE7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7894" y="3780807"/>
            <a:ext cx="506012" cy="451143"/>
          </a:xfrm>
          <a:prstGeom prst="rect">
            <a:avLst/>
          </a:prstGeom>
        </p:spPr>
      </p:pic>
      <p:pic>
        <p:nvPicPr>
          <p:cNvPr id="53" name="Imagen 52">
            <a:extLst>
              <a:ext uri="{FF2B5EF4-FFF2-40B4-BE49-F238E27FC236}">
                <a16:creationId xmlns:a16="http://schemas.microsoft.com/office/drawing/2014/main" id="{175873D5-54B2-4D12-97A9-FF7444ABC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5186" y="3783663"/>
            <a:ext cx="479694" cy="398515"/>
          </a:xfrm>
          <a:prstGeom prst="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44B208DE-B849-4D7E-AD65-D5491408ED0C}"/>
              </a:ext>
            </a:extLst>
          </p:cNvPr>
          <p:cNvSpPr txBox="1"/>
          <p:nvPr/>
        </p:nvSpPr>
        <p:spPr>
          <a:xfrm>
            <a:off x="641369" y="6070977"/>
            <a:ext cx="621122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CECEC"/>
                </a:solidFill>
                <a:effectLst/>
                <a:uLnTx/>
                <a:uFillTx/>
                <a:latin typeface="Roboto" panose="020B0604020202020204" charset="0"/>
                <a:ea typeface="+mn-ea"/>
                <a:cs typeface="+mn-cs"/>
              </a:rPr>
              <a:t>[2] https://www.ncbi.nlm.nih.gov/pmc/articles/PMC5003517/pdf/copd-11-1983.pdf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CECE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5083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0" grpId="0"/>
      <p:bldP spid="46" grpId="0"/>
      <p:bldP spid="47" grpId="0" animBg="1"/>
      <p:bldP spid="48" grpId="0"/>
      <p:bldP spid="5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ítulo 1">
            <a:extLst>
              <a:ext uri="{FF2B5EF4-FFF2-40B4-BE49-F238E27FC236}">
                <a16:creationId xmlns:a16="http://schemas.microsoft.com/office/drawing/2014/main" id="{FF95CBFD-B763-4B3B-8717-CBB396CA107E}"/>
              </a:ext>
            </a:extLst>
          </p:cNvPr>
          <p:cNvSpPr txBox="1">
            <a:spLocks/>
          </p:cNvSpPr>
          <p:nvPr/>
        </p:nvSpPr>
        <p:spPr>
          <a:xfrm>
            <a:off x="231420" y="978276"/>
            <a:ext cx="12192001" cy="914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200" b="1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Goals of the project and final users that will benefit</a:t>
            </a:r>
            <a:endParaRPr lang="es-MX" sz="3200" dirty="0">
              <a:solidFill>
                <a:srgbClr val="0070C0"/>
              </a:solidFill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5E10A2D8-F522-4772-8AEA-CFDB8D7D43FE}"/>
              </a:ext>
            </a:extLst>
          </p:cNvPr>
          <p:cNvSpPr/>
          <p:nvPr/>
        </p:nvSpPr>
        <p:spPr>
          <a:xfrm>
            <a:off x="0" y="1510066"/>
            <a:ext cx="12192000" cy="4807132"/>
          </a:xfrm>
          <a:prstGeom prst="rect">
            <a:avLst/>
          </a:prstGeom>
          <a:solidFill>
            <a:srgbClr val="2FA1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0B90FEDB-E980-4526-996C-A6F1C5F5B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35" y="1435476"/>
            <a:ext cx="10515600" cy="1325563"/>
          </a:xfrm>
        </p:spPr>
        <p:txBody>
          <a:bodyPr>
            <a:normAutofit/>
          </a:bodyPr>
          <a:lstStyle/>
          <a:p>
            <a:r>
              <a:rPr lang="es-PE" sz="4000" b="1" dirty="0">
                <a:solidFill>
                  <a:schemeClr val="bg1"/>
                </a:solidFill>
              </a:rPr>
              <a:t>MOSY </a:t>
            </a:r>
            <a:r>
              <a:rPr lang="es-PE" sz="4000" b="1" dirty="0" err="1">
                <a:solidFill>
                  <a:schemeClr val="bg1"/>
                </a:solidFill>
              </a:rPr>
              <a:t>over</a:t>
            </a:r>
            <a:r>
              <a:rPr lang="es-PE" sz="4000" b="1" dirty="0">
                <a:solidFill>
                  <a:schemeClr val="bg1"/>
                </a:solidFill>
              </a:rPr>
              <a:t> </a:t>
            </a:r>
            <a:r>
              <a:rPr lang="es-PE" sz="4000" b="1" dirty="0" err="1">
                <a:solidFill>
                  <a:schemeClr val="bg1"/>
                </a:solidFill>
              </a:rPr>
              <a:t>the</a:t>
            </a:r>
            <a:r>
              <a:rPr lang="es-PE" sz="4000" b="1" dirty="0">
                <a:solidFill>
                  <a:schemeClr val="bg1"/>
                </a:solidFill>
              </a:rPr>
              <a:t> time…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10" name="Picture 2" descr="https://scontent.flim16-2.fna.fbcdn.net/v/t1.0-9/48390090_1625891917556780_2685949444565762048_o.jpg?_nc_cat=109&amp;ccb=2&amp;_nc_sid=8bfeb9&amp;_nc_ohc=gSSsM0N6RdkAX9AZf21&amp;_nc_ht=scontent.flim16-2.fna&amp;oh=2d92daee3e710767ffae33cd90102b44&amp;oe=5FBE5A9F">
            <a:extLst>
              <a:ext uri="{FF2B5EF4-FFF2-40B4-BE49-F238E27FC236}">
                <a16:creationId xmlns:a16="http://schemas.microsoft.com/office/drawing/2014/main" id="{06F2E057-75C7-4B3D-AE11-CEC589A28C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87"/>
          <a:stretch/>
        </p:blipFill>
        <p:spPr bwMode="auto">
          <a:xfrm>
            <a:off x="696051" y="3280630"/>
            <a:ext cx="1305180" cy="982682"/>
          </a:xfrm>
          <a:prstGeom prst="roundRect">
            <a:avLst>
              <a:gd name="adj" fmla="val 7292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910F465-B964-4022-A351-17AF3C60BE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689" y="3247717"/>
            <a:ext cx="1794034" cy="1345526"/>
          </a:xfrm>
          <a:prstGeom prst="roundRect">
            <a:avLst>
              <a:gd name="adj" fmla="val 7212"/>
            </a:avLst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E9300E3-4C6E-40CA-B2ED-D0E107FACF7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18" t="40884" r="5151"/>
          <a:stretch/>
        </p:blipFill>
        <p:spPr>
          <a:xfrm>
            <a:off x="4885138" y="3214167"/>
            <a:ext cx="2231508" cy="1661000"/>
          </a:xfrm>
          <a:prstGeom prst="roundRect">
            <a:avLst>
              <a:gd name="adj" fmla="val 7795"/>
            </a:avLst>
          </a:prstGeom>
          <a:ln w="38100">
            <a:noFill/>
            <a:prstDash val="sysDash"/>
          </a:ln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26DF64F6-82C5-42F4-A527-5AF31C5B9375}"/>
              </a:ext>
            </a:extLst>
          </p:cNvPr>
          <p:cNvGrpSpPr/>
          <p:nvPr/>
        </p:nvGrpSpPr>
        <p:grpSpPr>
          <a:xfrm>
            <a:off x="-1862260" y="2424466"/>
            <a:ext cx="13099069" cy="809638"/>
            <a:chOff x="-2702456" y="1469579"/>
            <a:chExt cx="13099069" cy="809638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7E7D5C10-F8CE-40A8-98D8-B1514FAFFDDC}"/>
                </a:ext>
              </a:extLst>
            </p:cNvPr>
            <p:cNvGrpSpPr/>
            <p:nvPr/>
          </p:nvGrpSpPr>
          <p:grpSpPr>
            <a:xfrm>
              <a:off x="-2702456" y="1797277"/>
              <a:ext cx="7968860" cy="481940"/>
              <a:chOff x="-3150500" y="5965040"/>
              <a:chExt cx="7968860" cy="481940"/>
            </a:xfrm>
          </p:grpSpPr>
          <p:sp>
            <p:nvSpPr>
              <p:cNvPr id="21" name="Rectángulo 20">
                <a:extLst>
                  <a:ext uri="{FF2B5EF4-FFF2-40B4-BE49-F238E27FC236}">
                    <a16:creationId xmlns:a16="http://schemas.microsoft.com/office/drawing/2014/main" id="{1C9F5307-C13B-422D-9369-2BFD18797ED4}"/>
                  </a:ext>
                </a:extLst>
              </p:cNvPr>
              <p:cNvSpPr/>
              <p:nvPr/>
            </p:nvSpPr>
            <p:spPr>
              <a:xfrm>
                <a:off x="-3150500" y="5985315"/>
                <a:ext cx="6096000" cy="46166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/>
                <a:r>
                  <a:rPr lang="es-ES" sz="2400" b="1" dirty="0">
                    <a:solidFill>
                      <a:srgbClr val="FFC000"/>
                    </a:solidFill>
                    <a:latin typeface="Arial" panose="020B0604020202020204" pitchFamily="34" charset="0"/>
                  </a:rPr>
                  <a:t>2018</a:t>
                </a:r>
                <a:endParaRPr lang="en-US" sz="2400" dirty="0">
                  <a:solidFill>
                    <a:srgbClr val="FFC000"/>
                  </a:solidFill>
                </a:endParaRPr>
              </a:p>
            </p:txBody>
          </p:sp>
          <p:sp>
            <p:nvSpPr>
              <p:cNvPr id="22" name="Rectángulo 21">
                <a:extLst>
                  <a:ext uri="{FF2B5EF4-FFF2-40B4-BE49-F238E27FC236}">
                    <a16:creationId xmlns:a16="http://schemas.microsoft.com/office/drawing/2014/main" id="{7C7E2E9C-6475-4114-AE74-CE1EE713CD1C}"/>
                  </a:ext>
                </a:extLst>
              </p:cNvPr>
              <p:cNvSpPr/>
              <p:nvPr/>
            </p:nvSpPr>
            <p:spPr>
              <a:xfrm>
                <a:off x="-1354824" y="5982445"/>
                <a:ext cx="6096000" cy="46166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/>
                <a:r>
                  <a:rPr lang="es-ES" sz="2400" b="1" dirty="0">
                    <a:solidFill>
                      <a:srgbClr val="FFC000"/>
                    </a:solidFill>
                    <a:latin typeface="Arial" panose="020B0604020202020204" pitchFamily="34" charset="0"/>
                  </a:rPr>
                  <a:t>   2019</a:t>
                </a:r>
                <a:endParaRPr lang="en-US" sz="2400" dirty="0">
                  <a:solidFill>
                    <a:srgbClr val="FFC000"/>
                  </a:solidFill>
                </a:endParaRPr>
              </a:p>
            </p:txBody>
          </p:sp>
          <p:sp>
            <p:nvSpPr>
              <p:cNvPr id="23" name="Rectángulo 22">
                <a:extLst>
                  <a:ext uri="{FF2B5EF4-FFF2-40B4-BE49-F238E27FC236}">
                    <a16:creationId xmlns:a16="http://schemas.microsoft.com/office/drawing/2014/main" id="{2200C9E6-C062-4D1B-B7E5-0DC72DD67F5B}"/>
                  </a:ext>
                </a:extLst>
              </p:cNvPr>
              <p:cNvSpPr/>
              <p:nvPr/>
            </p:nvSpPr>
            <p:spPr>
              <a:xfrm>
                <a:off x="3650193" y="5965040"/>
                <a:ext cx="116816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2400" b="1" dirty="0">
                    <a:solidFill>
                      <a:srgbClr val="FFC000"/>
                    </a:solidFill>
                    <a:latin typeface="Arial" panose="020B0604020202020204" pitchFamily="34" charset="0"/>
                  </a:rPr>
                  <a:t> 2020                       </a:t>
                </a:r>
                <a:endParaRPr lang="en-US" sz="2800" dirty="0">
                  <a:solidFill>
                    <a:srgbClr val="FFC000"/>
                  </a:solidFill>
                </a:endParaRPr>
              </a:p>
            </p:txBody>
          </p:sp>
        </p:grpSp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EA7E4CCF-F0E6-44C6-AC6C-C6855EBE04C9}"/>
                </a:ext>
              </a:extLst>
            </p:cNvPr>
            <p:cNvGrpSpPr/>
            <p:nvPr/>
          </p:nvGrpSpPr>
          <p:grpSpPr>
            <a:xfrm>
              <a:off x="-359060" y="1469579"/>
              <a:ext cx="10755673" cy="344768"/>
              <a:chOff x="-820600" y="5601978"/>
              <a:chExt cx="10755673" cy="344768"/>
            </a:xfrm>
          </p:grpSpPr>
          <p:cxnSp>
            <p:nvCxnSpPr>
              <p:cNvPr id="16" name="Conector recto de flecha 15">
                <a:extLst>
                  <a:ext uri="{FF2B5EF4-FFF2-40B4-BE49-F238E27FC236}">
                    <a16:creationId xmlns:a16="http://schemas.microsoft.com/office/drawing/2014/main" id="{5641E0D1-14DD-4712-89E0-8F7B9DAD89C9}"/>
                  </a:ext>
                </a:extLst>
              </p:cNvPr>
              <p:cNvCxnSpPr/>
              <p:nvPr/>
            </p:nvCxnSpPr>
            <p:spPr>
              <a:xfrm>
                <a:off x="-598442" y="5756091"/>
                <a:ext cx="10533515" cy="0"/>
              </a:xfrm>
              <a:prstGeom prst="straightConnector1">
                <a:avLst/>
              </a:prstGeom>
              <a:ln w="762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Elipse 16">
                <a:extLst>
                  <a:ext uri="{FF2B5EF4-FFF2-40B4-BE49-F238E27FC236}">
                    <a16:creationId xmlns:a16="http://schemas.microsoft.com/office/drawing/2014/main" id="{EF8CCB70-5637-4913-A8C0-74D29BA668FF}"/>
                  </a:ext>
                </a:extLst>
              </p:cNvPr>
              <p:cNvSpPr/>
              <p:nvPr/>
            </p:nvSpPr>
            <p:spPr>
              <a:xfrm>
                <a:off x="-820600" y="5601978"/>
                <a:ext cx="328773" cy="30822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B1B2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" name="Conector recto 17">
                <a:extLst>
                  <a:ext uri="{FF2B5EF4-FFF2-40B4-BE49-F238E27FC236}">
                    <a16:creationId xmlns:a16="http://schemas.microsoft.com/office/drawing/2014/main" id="{9D73B380-D6BF-4BAA-9F18-A5D1E3476E25}"/>
                  </a:ext>
                </a:extLst>
              </p:cNvPr>
              <p:cNvCxnSpPr/>
              <p:nvPr/>
            </p:nvCxnSpPr>
            <p:spPr>
              <a:xfrm>
                <a:off x="326221" y="5730989"/>
                <a:ext cx="0" cy="215757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ector recto 18">
                <a:extLst>
                  <a:ext uri="{FF2B5EF4-FFF2-40B4-BE49-F238E27FC236}">
                    <a16:creationId xmlns:a16="http://schemas.microsoft.com/office/drawing/2014/main" id="{18A858CD-48EF-405B-93CE-1F021F203EFF}"/>
                  </a:ext>
                </a:extLst>
              </p:cNvPr>
              <p:cNvCxnSpPr/>
              <p:nvPr/>
            </p:nvCxnSpPr>
            <p:spPr>
              <a:xfrm>
                <a:off x="2236259" y="5730988"/>
                <a:ext cx="0" cy="215757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ector recto 19">
                <a:extLst>
                  <a:ext uri="{FF2B5EF4-FFF2-40B4-BE49-F238E27FC236}">
                    <a16:creationId xmlns:a16="http://schemas.microsoft.com/office/drawing/2014/main" id="{B66966ED-579A-426E-9246-824890B987E9}"/>
                  </a:ext>
                </a:extLst>
              </p:cNvPr>
              <p:cNvCxnSpPr/>
              <p:nvPr/>
            </p:nvCxnSpPr>
            <p:spPr>
              <a:xfrm>
                <a:off x="4672226" y="5730987"/>
                <a:ext cx="0" cy="215757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4" name="Rectángulo 23">
            <a:extLst>
              <a:ext uri="{FF2B5EF4-FFF2-40B4-BE49-F238E27FC236}">
                <a16:creationId xmlns:a16="http://schemas.microsoft.com/office/drawing/2014/main" id="{BE2D5B2F-7BC3-487E-8EA4-0D5295AABA8F}"/>
              </a:ext>
            </a:extLst>
          </p:cNvPr>
          <p:cNvSpPr/>
          <p:nvPr/>
        </p:nvSpPr>
        <p:spPr>
          <a:xfrm>
            <a:off x="7488401" y="5371484"/>
            <a:ext cx="39968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b="1" dirty="0">
                <a:solidFill>
                  <a:srgbClr val="FFC000"/>
                </a:solidFill>
                <a:latin typeface="Arial" panose="020B0604020202020204" pitchFamily="34" charset="0"/>
              </a:rPr>
              <a:t>MEDICAL</a:t>
            </a:r>
            <a:endParaRPr lang="en-US" dirty="0">
              <a:solidFill>
                <a:srgbClr val="FFC000"/>
              </a:solidFill>
            </a:endParaRPr>
          </a:p>
          <a:p>
            <a:pPr algn="ctr"/>
            <a:r>
              <a:rPr lang="es-ES" sz="1600" b="1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</a:rPr>
              <a:t>grade </a:t>
            </a:r>
          </a:p>
          <a:p>
            <a:pPr algn="ctr"/>
            <a:r>
              <a:rPr lang="es-ES" sz="1600" b="1" dirty="0" err="1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</a:rPr>
              <a:t>prototype</a:t>
            </a:r>
            <a:endParaRPr lang="es-ES" sz="1600" b="1" dirty="0">
              <a:solidFill>
                <a:schemeClr val="bg2">
                  <a:lumMod val="90000"/>
                </a:schemeClr>
              </a:solidFill>
              <a:latin typeface="Arial" panose="020B0604020202020204" pitchFamily="34" charset="0"/>
            </a:endParaRPr>
          </a:p>
        </p:txBody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id="{4848D6D1-BEB2-4C1E-8598-04E031D3D2B9}"/>
              </a:ext>
            </a:extLst>
          </p:cNvPr>
          <p:cNvGrpSpPr/>
          <p:nvPr/>
        </p:nvGrpSpPr>
        <p:grpSpPr>
          <a:xfrm>
            <a:off x="560328" y="5276203"/>
            <a:ext cx="5997909" cy="958216"/>
            <a:chOff x="258105" y="4961384"/>
            <a:chExt cx="7860661" cy="1308073"/>
          </a:xfrm>
        </p:grpSpPr>
        <p:sp>
          <p:nvSpPr>
            <p:cNvPr id="26" name="Rectángulo 25">
              <a:extLst>
                <a:ext uri="{FF2B5EF4-FFF2-40B4-BE49-F238E27FC236}">
                  <a16:creationId xmlns:a16="http://schemas.microsoft.com/office/drawing/2014/main" id="{7F6E7351-8FE7-4601-B5B8-48B8EA70FCAF}"/>
                </a:ext>
              </a:extLst>
            </p:cNvPr>
            <p:cNvSpPr/>
            <p:nvPr/>
          </p:nvSpPr>
          <p:spPr>
            <a:xfrm>
              <a:off x="258105" y="5790746"/>
              <a:ext cx="1919779" cy="4201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1400" b="1" dirty="0" err="1">
                  <a:latin typeface="Roboto" panose="020B0604020202020204" charset="0"/>
                </a:rPr>
                <a:t>pulmonologists</a:t>
              </a:r>
              <a:endParaRPr lang="en-US" sz="1200" b="1" dirty="0"/>
            </a:p>
          </p:txBody>
        </p:sp>
        <p:pic>
          <p:nvPicPr>
            <p:cNvPr id="27" name="Picture 2" descr="Icono Médico - Mujer, Femenino, Señora Doctor Icono De La Ilustración  Vectorial Glifo. Ilustraciones Vectoriales, Clip Art Vectorizado Libre De  Derechos. Image 58451144.">
              <a:extLst>
                <a:ext uri="{FF2B5EF4-FFF2-40B4-BE49-F238E27FC236}">
                  <a16:creationId xmlns:a16="http://schemas.microsoft.com/office/drawing/2014/main" id="{6B367704-5DC3-453F-B67D-EB710A51F6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biLevel thresh="5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000" b="95385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635" y="4961384"/>
              <a:ext cx="875743" cy="8757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4" descr="Icono Paciente Gratis de Virus Transmission Glyph">
              <a:extLst>
                <a:ext uri="{FF2B5EF4-FFF2-40B4-BE49-F238E27FC236}">
                  <a16:creationId xmlns:a16="http://schemas.microsoft.com/office/drawing/2014/main" id="{FB72CC10-C3B1-491D-AE84-68FB93BD7C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>
                          <a14:foregroundMark x1="37333" y1="16000" x2="37333" y2="16000"/>
                          <a14:foregroundMark x1="44889" y1="38667" x2="44889" y2="38667"/>
                          <a14:foregroundMark x1="43111" y1="68000" x2="43111" y2="68000"/>
                          <a14:foregroundMark x1="78222" y1="59111" x2="78222" y2="59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3181" y="5019841"/>
              <a:ext cx="751116" cy="7511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6" descr="Símbolo de la historia del antiguo edificio | Icono Gratis">
              <a:extLst>
                <a:ext uri="{FF2B5EF4-FFF2-40B4-BE49-F238E27FC236}">
                  <a16:creationId xmlns:a16="http://schemas.microsoft.com/office/drawing/2014/main" id="{7D65301F-F3CF-431C-A260-AF153EEF9C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6278" y="4961384"/>
              <a:ext cx="632442" cy="632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8" descr="proveedor de hoteles - Iconos gratis de personas">
              <a:extLst>
                <a:ext uri="{FF2B5EF4-FFF2-40B4-BE49-F238E27FC236}">
                  <a16:creationId xmlns:a16="http://schemas.microsoft.com/office/drawing/2014/main" id="{F721CA72-E031-43C8-8DC1-7A1DCD7DE5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98065">
                          <a14:foregroundMark x1="41935" y1="46012" x2="41935" y2="46012"/>
                          <a14:foregroundMark x1="61613" y1="44172" x2="61613" y2="44172"/>
                          <a14:foregroundMark x1="67742" y1="72393" x2="67742" y2="72393"/>
                          <a14:foregroundMark x1="40323" y1="30061" x2="40323" y2="30061"/>
                          <a14:foregroundMark x1="41290" y1="11043" x2="41290" y2="110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2448" y="5025450"/>
              <a:ext cx="1555522" cy="8179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Rectángulo 30">
              <a:extLst>
                <a:ext uri="{FF2B5EF4-FFF2-40B4-BE49-F238E27FC236}">
                  <a16:creationId xmlns:a16="http://schemas.microsoft.com/office/drawing/2014/main" id="{5DE243C8-5747-41FD-9836-8F1A59A20B0E}"/>
                </a:ext>
              </a:extLst>
            </p:cNvPr>
            <p:cNvSpPr/>
            <p:nvPr/>
          </p:nvSpPr>
          <p:spPr>
            <a:xfrm>
              <a:off x="2855030" y="5843697"/>
              <a:ext cx="1122271" cy="4201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1400" b="1" dirty="0" err="1">
                  <a:latin typeface="Roboto" panose="020B0604020202020204" charset="0"/>
                </a:rPr>
                <a:t>Patients</a:t>
              </a:r>
              <a:endParaRPr lang="en-US" sz="1400" b="1" dirty="0"/>
            </a:p>
          </p:txBody>
        </p:sp>
        <p:sp>
          <p:nvSpPr>
            <p:cNvPr id="32" name="Rectángulo 31">
              <a:extLst>
                <a:ext uri="{FF2B5EF4-FFF2-40B4-BE49-F238E27FC236}">
                  <a16:creationId xmlns:a16="http://schemas.microsoft.com/office/drawing/2014/main" id="{875A10B8-5920-4AE3-8F35-BB340D6F6452}"/>
                </a:ext>
              </a:extLst>
            </p:cNvPr>
            <p:cNvSpPr/>
            <p:nvPr/>
          </p:nvSpPr>
          <p:spPr>
            <a:xfrm>
              <a:off x="4594703" y="5849307"/>
              <a:ext cx="1494120" cy="4201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1400" b="1" dirty="0" err="1">
                  <a:latin typeface="Roboto" panose="020B0604020202020204" charset="0"/>
                </a:rPr>
                <a:t>Distributors</a:t>
              </a:r>
              <a:endParaRPr lang="en-US" sz="1400" b="1" dirty="0"/>
            </a:p>
          </p:txBody>
        </p:sp>
        <p:sp>
          <p:nvSpPr>
            <p:cNvPr id="33" name="Rectángulo 32">
              <a:extLst>
                <a:ext uri="{FF2B5EF4-FFF2-40B4-BE49-F238E27FC236}">
                  <a16:creationId xmlns:a16="http://schemas.microsoft.com/office/drawing/2014/main" id="{D36823C4-0B2F-4209-BC72-D835526E819E}"/>
                </a:ext>
              </a:extLst>
            </p:cNvPr>
            <p:cNvSpPr/>
            <p:nvPr/>
          </p:nvSpPr>
          <p:spPr>
            <a:xfrm>
              <a:off x="6815823" y="5632512"/>
              <a:ext cx="1302943" cy="63022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pt-BR" sz="1200" b="1" dirty="0" err="1">
                  <a:latin typeface="Roboto" panose="020B0604020202020204" charset="0"/>
                </a:rPr>
                <a:t>Directors</a:t>
              </a:r>
              <a:r>
                <a:rPr lang="pt-BR" sz="1200" b="1" dirty="0">
                  <a:latin typeface="Roboto" panose="020B0604020202020204" charset="0"/>
                </a:rPr>
                <a:t> </a:t>
              </a:r>
            </a:p>
            <a:p>
              <a:pPr algn="ctr"/>
              <a:r>
                <a:rPr lang="pt-BR" sz="1200" b="1" dirty="0" err="1">
                  <a:latin typeface="Roboto" panose="020B0604020202020204" charset="0"/>
                </a:rPr>
                <a:t>of</a:t>
              </a:r>
              <a:r>
                <a:rPr lang="pt-BR" sz="1200" b="1" dirty="0">
                  <a:latin typeface="Roboto" panose="020B0604020202020204" charset="0"/>
                </a:rPr>
                <a:t> </a:t>
              </a:r>
              <a:r>
                <a:rPr lang="pt-BR" sz="1200" b="1" dirty="0" err="1">
                  <a:latin typeface="Roboto" panose="020B0604020202020204" charset="0"/>
                </a:rPr>
                <a:t>hospitals</a:t>
              </a:r>
              <a:endParaRPr lang="pt-BR" sz="1200" b="1" dirty="0">
                <a:latin typeface="Roboto" panose="020B0604020202020204" charset="0"/>
              </a:endParaRPr>
            </a:p>
          </p:txBody>
        </p:sp>
      </p:grpSp>
      <p:pic>
        <p:nvPicPr>
          <p:cNvPr id="34" name="Imagen 33">
            <a:extLst>
              <a:ext uri="{FF2B5EF4-FFF2-40B4-BE49-F238E27FC236}">
                <a16:creationId xmlns:a16="http://schemas.microsoft.com/office/drawing/2014/main" id="{DB352FFE-C700-4AA3-9C4D-06882AB36BF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40149" y="5552739"/>
            <a:ext cx="384081" cy="353599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CF194FED-10C6-4C03-9002-967270E7AF3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84648" y="5561663"/>
            <a:ext cx="384081" cy="353599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34042269-2018-490B-8503-438D1FB954D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77463" y="5549884"/>
            <a:ext cx="384081" cy="353599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A78BE850-A9EA-4491-B6C1-8BFC49629D9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97809" y="5598725"/>
            <a:ext cx="308500" cy="255915"/>
          </a:xfrm>
          <a:prstGeom prst="rect">
            <a:avLst/>
          </a:prstGeom>
        </p:spPr>
      </p:pic>
      <p:pic>
        <p:nvPicPr>
          <p:cNvPr id="38" name="Picture 2">
            <a:extLst>
              <a:ext uri="{FF2B5EF4-FFF2-40B4-BE49-F238E27FC236}">
                <a16:creationId xmlns:a16="http://schemas.microsoft.com/office/drawing/2014/main" id="{6DC8FA1F-60CE-4177-B932-5468D1C37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044" y="3167796"/>
            <a:ext cx="3248234" cy="2163324"/>
          </a:xfrm>
          <a:prstGeom prst="roundRect">
            <a:avLst>
              <a:gd name="adj" fmla="val 631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ángulo 38">
            <a:extLst>
              <a:ext uri="{FF2B5EF4-FFF2-40B4-BE49-F238E27FC236}">
                <a16:creationId xmlns:a16="http://schemas.microsoft.com/office/drawing/2014/main" id="{08447441-3106-455F-92A3-20B4BA1F5F93}"/>
              </a:ext>
            </a:extLst>
          </p:cNvPr>
          <p:cNvSpPr/>
          <p:nvPr/>
        </p:nvSpPr>
        <p:spPr>
          <a:xfrm>
            <a:off x="7507037" y="2776611"/>
            <a:ext cx="11681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rgbClr val="FFC000"/>
                </a:solidFill>
                <a:latin typeface="Arial" panose="020B0604020202020204" pitchFamily="34" charset="0"/>
              </a:rPr>
              <a:t> 2021                       </a:t>
            </a:r>
            <a:endParaRPr lang="en-US" sz="2800" dirty="0">
              <a:solidFill>
                <a:srgbClr val="FFC000"/>
              </a:solidFill>
            </a:endParaRPr>
          </a:p>
        </p:txBody>
      </p:sp>
      <p:cxnSp>
        <p:nvCxnSpPr>
          <p:cNvPr id="40" name="Conector recto 39">
            <a:extLst>
              <a:ext uri="{FF2B5EF4-FFF2-40B4-BE49-F238E27FC236}">
                <a16:creationId xmlns:a16="http://schemas.microsoft.com/office/drawing/2014/main" id="{BB494A59-4CEC-4CA1-ADBF-3095B8B8028B}"/>
              </a:ext>
            </a:extLst>
          </p:cNvPr>
          <p:cNvCxnSpPr/>
          <p:nvPr/>
        </p:nvCxnSpPr>
        <p:spPr>
          <a:xfrm>
            <a:off x="8542566" y="2577922"/>
            <a:ext cx="0" cy="215757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395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ítulo 1">
            <a:extLst>
              <a:ext uri="{FF2B5EF4-FFF2-40B4-BE49-F238E27FC236}">
                <a16:creationId xmlns:a16="http://schemas.microsoft.com/office/drawing/2014/main" id="{FF95CBFD-B763-4B3B-8717-CBB396CA107E}"/>
              </a:ext>
            </a:extLst>
          </p:cNvPr>
          <p:cNvSpPr txBox="1">
            <a:spLocks/>
          </p:cNvSpPr>
          <p:nvPr/>
        </p:nvSpPr>
        <p:spPr>
          <a:xfrm>
            <a:off x="231420" y="978276"/>
            <a:ext cx="12192001" cy="914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200" b="1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Goals of the project and final users that will benefit</a:t>
            </a:r>
            <a:endParaRPr lang="es-MX" sz="3200" dirty="0">
              <a:solidFill>
                <a:srgbClr val="0070C0"/>
              </a:solidFill>
            </a:endParaRPr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7CC0A2F0-810F-4EC1-82A4-5AD93D2559CE}"/>
              </a:ext>
            </a:extLst>
          </p:cNvPr>
          <p:cNvSpPr/>
          <p:nvPr/>
        </p:nvSpPr>
        <p:spPr>
          <a:xfrm>
            <a:off x="0" y="1520517"/>
            <a:ext cx="12192000" cy="4828032"/>
          </a:xfrm>
          <a:prstGeom prst="rect">
            <a:avLst/>
          </a:prstGeom>
          <a:solidFill>
            <a:srgbClr val="DAD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14EF04E7-87F1-4E4E-9CFC-6F21811EF09D}"/>
              </a:ext>
            </a:extLst>
          </p:cNvPr>
          <p:cNvSpPr/>
          <p:nvPr/>
        </p:nvSpPr>
        <p:spPr>
          <a:xfrm>
            <a:off x="379008" y="2893345"/>
            <a:ext cx="285451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  <a:defRPr/>
            </a:pPr>
            <a:r>
              <a:rPr lang="es-ES" sz="4400" b="1" kern="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ork Sans regular"/>
                <a:cs typeface="Arial"/>
                <a:sym typeface="Arial"/>
              </a:rPr>
              <a:t> </a:t>
            </a:r>
            <a:r>
              <a:rPr lang="es-ES" sz="4400" b="1" kern="0" dirty="0">
                <a:solidFill>
                  <a:srgbClr val="00B050"/>
                </a:solidFill>
                <a:latin typeface="Work Sans regular"/>
                <a:cs typeface="Arial"/>
                <a:sym typeface="Arial"/>
              </a:rPr>
              <a:t>1st </a:t>
            </a:r>
            <a:r>
              <a:rPr lang="es-ES" sz="3200" b="1" kern="0" dirty="0">
                <a:solidFill>
                  <a:srgbClr val="00B050"/>
                </a:solidFill>
                <a:latin typeface="Work Sans regular"/>
                <a:cs typeface="Arial"/>
                <a:sym typeface="Arial"/>
              </a:rPr>
              <a:t>PLACE</a:t>
            </a:r>
          </a:p>
          <a:p>
            <a:pPr algn="ctr" defTabSz="914400">
              <a:buClr>
                <a:srgbClr val="000000"/>
              </a:buClr>
              <a:buFont typeface="Arial"/>
              <a:buNone/>
              <a:defRPr/>
            </a:pPr>
            <a:r>
              <a:rPr lang="es-ES" sz="2000" b="1" kern="0" dirty="0" err="1">
                <a:solidFill>
                  <a:srgbClr val="143A53"/>
                </a:solidFill>
                <a:latin typeface="Work Sans regular"/>
                <a:cs typeface="Arial"/>
                <a:sym typeface="Arial"/>
              </a:rPr>
              <a:t>The</a:t>
            </a:r>
            <a:r>
              <a:rPr lang="es-ES" sz="2000" b="1" kern="0" dirty="0">
                <a:solidFill>
                  <a:srgbClr val="143A53"/>
                </a:solidFill>
                <a:latin typeface="Work Sans regular"/>
                <a:cs typeface="Arial"/>
                <a:sym typeface="Arial"/>
              </a:rPr>
              <a:t> </a:t>
            </a:r>
            <a:r>
              <a:rPr lang="es-ES" sz="2000" b="1" kern="0" dirty="0" err="1">
                <a:solidFill>
                  <a:srgbClr val="143A53"/>
                </a:solidFill>
                <a:latin typeface="Work Sans regular"/>
                <a:cs typeface="Arial"/>
                <a:sym typeface="Arial"/>
              </a:rPr>
              <a:t>best</a:t>
            </a:r>
            <a:r>
              <a:rPr lang="es-ES" sz="2000" b="1" kern="0" dirty="0">
                <a:solidFill>
                  <a:srgbClr val="143A53"/>
                </a:solidFill>
                <a:latin typeface="Work Sans regular"/>
                <a:cs typeface="Arial"/>
                <a:sym typeface="Arial"/>
              </a:rPr>
              <a:t> </a:t>
            </a:r>
            <a:r>
              <a:rPr lang="es-ES" sz="2000" b="1" kern="0" dirty="0" err="1">
                <a:solidFill>
                  <a:srgbClr val="143A53"/>
                </a:solidFill>
                <a:latin typeface="Work Sans regular"/>
                <a:cs typeface="Arial"/>
                <a:sym typeface="Arial"/>
              </a:rPr>
              <a:t>innovation</a:t>
            </a:r>
            <a:r>
              <a:rPr lang="es-ES" sz="2000" b="1" kern="0" dirty="0">
                <a:solidFill>
                  <a:srgbClr val="143A53"/>
                </a:solidFill>
                <a:latin typeface="Work Sans regular"/>
                <a:cs typeface="Arial"/>
                <a:sym typeface="Arial"/>
              </a:rPr>
              <a:t> in </a:t>
            </a:r>
            <a:r>
              <a:rPr lang="es-ES" sz="2000" b="1" kern="0" dirty="0" err="1">
                <a:solidFill>
                  <a:srgbClr val="143A53"/>
                </a:solidFill>
                <a:latin typeface="Work Sans regular"/>
                <a:cs typeface="Arial"/>
                <a:sym typeface="Arial"/>
              </a:rPr>
              <a:t>Latin</a:t>
            </a:r>
            <a:r>
              <a:rPr lang="es-ES" sz="2000" b="1" kern="0" dirty="0">
                <a:solidFill>
                  <a:srgbClr val="143A53"/>
                </a:solidFill>
                <a:latin typeface="Work Sans regular"/>
                <a:cs typeface="Arial"/>
                <a:sym typeface="Arial"/>
              </a:rPr>
              <a:t> </a:t>
            </a:r>
            <a:r>
              <a:rPr lang="es-ES" sz="2000" b="1" kern="0" dirty="0" err="1">
                <a:solidFill>
                  <a:srgbClr val="143A53"/>
                </a:solidFill>
                <a:latin typeface="Work Sans regular"/>
                <a:cs typeface="Arial"/>
                <a:sym typeface="Arial"/>
              </a:rPr>
              <a:t>America</a:t>
            </a:r>
            <a:br>
              <a:rPr lang="es-ES" sz="2000" b="1" kern="0" dirty="0">
                <a:solidFill>
                  <a:srgbClr val="143A53"/>
                </a:solidFill>
                <a:latin typeface="Work Sans regular"/>
                <a:cs typeface="Arial"/>
                <a:sym typeface="Arial"/>
              </a:rPr>
            </a:br>
            <a:r>
              <a:rPr lang="es-ES" sz="2000" b="1" kern="0" dirty="0">
                <a:solidFill>
                  <a:srgbClr val="143A53"/>
                </a:solidFill>
                <a:latin typeface="Work Sans regular"/>
                <a:cs typeface="Arial"/>
                <a:sym typeface="Arial"/>
              </a:rPr>
              <a:t>(CLAIB 2019)</a:t>
            </a:r>
            <a:endParaRPr lang="es-PE" sz="3600" b="1" kern="0" dirty="0">
              <a:solidFill>
                <a:srgbClr val="143A53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3" name="Imagen 42">
            <a:extLst>
              <a:ext uri="{FF2B5EF4-FFF2-40B4-BE49-F238E27FC236}">
                <a16:creationId xmlns:a16="http://schemas.microsoft.com/office/drawing/2014/main" id="{BAEFBEC6-B439-4F44-8046-72BDADB1F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58" y="2646331"/>
            <a:ext cx="640762" cy="366149"/>
          </a:xfrm>
          <a:prstGeom prst="rect">
            <a:avLst/>
          </a:prstGeom>
        </p:spPr>
      </p:pic>
      <p:sp>
        <p:nvSpPr>
          <p:cNvPr id="44" name="Rectángulo 43">
            <a:extLst>
              <a:ext uri="{FF2B5EF4-FFF2-40B4-BE49-F238E27FC236}">
                <a16:creationId xmlns:a16="http://schemas.microsoft.com/office/drawing/2014/main" id="{9D8D5A40-C68A-4C20-B423-9A793401CD63}"/>
              </a:ext>
            </a:extLst>
          </p:cNvPr>
          <p:cNvSpPr/>
          <p:nvPr/>
        </p:nvSpPr>
        <p:spPr>
          <a:xfrm>
            <a:off x="0" y="2131306"/>
            <a:ext cx="12192000" cy="80956"/>
          </a:xfrm>
          <a:prstGeom prst="rect">
            <a:avLst/>
          </a:prstGeom>
          <a:solidFill>
            <a:srgbClr val="009EAE"/>
          </a:solidFill>
          <a:ln w="25400" cap="flat" cmpd="sng" algn="ctr">
            <a:solidFill>
              <a:srgbClr val="009EA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5" name="Elipse 44">
            <a:extLst>
              <a:ext uri="{FF2B5EF4-FFF2-40B4-BE49-F238E27FC236}">
                <a16:creationId xmlns:a16="http://schemas.microsoft.com/office/drawing/2014/main" id="{AA57ADDE-513D-49F0-AEA8-233A2D6FB17F}"/>
              </a:ext>
            </a:extLst>
          </p:cNvPr>
          <p:cNvSpPr/>
          <p:nvPr/>
        </p:nvSpPr>
        <p:spPr>
          <a:xfrm>
            <a:off x="1669142" y="2049106"/>
            <a:ext cx="217714" cy="238134"/>
          </a:xfrm>
          <a:prstGeom prst="ellipse">
            <a:avLst/>
          </a:prstGeom>
          <a:solidFill>
            <a:srgbClr val="009EAE"/>
          </a:solidFill>
          <a:ln w="25400" cap="flat" cmpd="sng" algn="ctr">
            <a:solidFill>
              <a:srgbClr val="009EA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0018DB87-1ED4-48A4-BA07-6644C45C79B4}"/>
              </a:ext>
            </a:extLst>
          </p:cNvPr>
          <p:cNvSpPr txBox="1"/>
          <p:nvPr/>
        </p:nvSpPr>
        <p:spPr>
          <a:xfrm>
            <a:off x="1436435" y="1613314"/>
            <a:ext cx="6386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s-MX" sz="1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2019</a:t>
            </a:r>
            <a:endParaRPr lang="en-US" sz="14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7" name="Elipse 46">
            <a:extLst>
              <a:ext uri="{FF2B5EF4-FFF2-40B4-BE49-F238E27FC236}">
                <a16:creationId xmlns:a16="http://schemas.microsoft.com/office/drawing/2014/main" id="{E805B1B6-805D-4D31-985E-CDF787A6A1D6}"/>
              </a:ext>
            </a:extLst>
          </p:cNvPr>
          <p:cNvSpPr/>
          <p:nvPr/>
        </p:nvSpPr>
        <p:spPr>
          <a:xfrm>
            <a:off x="6177403" y="2069431"/>
            <a:ext cx="217714" cy="238134"/>
          </a:xfrm>
          <a:prstGeom prst="ellipse">
            <a:avLst/>
          </a:prstGeom>
          <a:solidFill>
            <a:srgbClr val="009EAE"/>
          </a:solidFill>
          <a:ln w="25400" cap="flat" cmpd="sng" algn="ctr">
            <a:solidFill>
              <a:srgbClr val="009EA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E1A0AE4B-CFEE-4C01-9FB9-BBA886CAD4EE}"/>
              </a:ext>
            </a:extLst>
          </p:cNvPr>
          <p:cNvSpPr txBox="1"/>
          <p:nvPr/>
        </p:nvSpPr>
        <p:spPr>
          <a:xfrm>
            <a:off x="5944696" y="1633639"/>
            <a:ext cx="6386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s-MX" sz="1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2020</a:t>
            </a:r>
            <a:endParaRPr lang="en-US" sz="14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9" name="Elipse 48">
            <a:extLst>
              <a:ext uri="{FF2B5EF4-FFF2-40B4-BE49-F238E27FC236}">
                <a16:creationId xmlns:a16="http://schemas.microsoft.com/office/drawing/2014/main" id="{BE594A0B-1629-45F3-BDE2-7B81E97385DE}"/>
              </a:ext>
            </a:extLst>
          </p:cNvPr>
          <p:cNvSpPr/>
          <p:nvPr/>
        </p:nvSpPr>
        <p:spPr>
          <a:xfrm>
            <a:off x="10593046" y="2075348"/>
            <a:ext cx="217714" cy="238134"/>
          </a:xfrm>
          <a:prstGeom prst="ellipse">
            <a:avLst/>
          </a:prstGeom>
          <a:solidFill>
            <a:srgbClr val="009EAE"/>
          </a:solidFill>
          <a:ln w="25400" cap="flat" cmpd="sng" algn="ctr">
            <a:solidFill>
              <a:srgbClr val="009EA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948F12E1-CCD6-4F2A-923C-34B8AF9C5C52}"/>
              </a:ext>
            </a:extLst>
          </p:cNvPr>
          <p:cNvSpPr txBox="1"/>
          <p:nvPr/>
        </p:nvSpPr>
        <p:spPr>
          <a:xfrm>
            <a:off x="10360339" y="1639556"/>
            <a:ext cx="6386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MX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2021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" name="Rectángulo 50">
            <a:extLst>
              <a:ext uri="{FF2B5EF4-FFF2-40B4-BE49-F238E27FC236}">
                <a16:creationId xmlns:a16="http://schemas.microsoft.com/office/drawing/2014/main" id="{F501975B-04B2-472D-A6FE-500A7D06D3A0}"/>
              </a:ext>
            </a:extLst>
          </p:cNvPr>
          <p:cNvSpPr/>
          <p:nvPr/>
        </p:nvSpPr>
        <p:spPr>
          <a:xfrm>
            <a:off x="3132750" y="3020085"/>
            <a:ext cx="23077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  <a:defRPr/>
            </a:pPr>
            <a:r>
              <a:rPr lang="es-ES" sz="2400" b="1" kern="0" dirty="0">
                <a:solidFill>
                  <a:srgbClr val="0272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ork Sans regular"/>
                <a:cs typeface="Arial"/>
                <a:sym typeface="Arial"/>
              </a:rPr>
              <a:t> </a:t>
            </a:r>
            <a:r>
              <a:rPr lang="es-ES" b="1" kern="0" dirty="0">
                <a:solidFill>
                  <a:srgbClr val="018A91"/>
                </a:solidFill>
                <a:latin typeface="Work Sans regular"/>
                <a:cs typeface="Arial"/>
                <a:sym typeface="Arial"/>
              </a:rPr>
              <a:t>1st Place</a:t>
            </a:r>
          </a:p>
          <a:p>
            <a:pPr algn="ctr" defTabSz="914400">
              <a:buClr>
                <a:srgbClr val="000000"/>
              </a:buClr>
              <a:buFont typeface="Arial"/>
              <a:buNone/>
              <a:defRPr/>
            </a:pPr>
            <a:r>
              <a:rPr lang="es-ES" sz="1200" b="1" kern="0" dirty="0" err="1">
                <a:solidFill>
                  <a:srgbClr val="018A91"/>
                </a:solidFill>
                <a:latin typeface="Work Sans regular"/>
                <a:cs typeface="Arial"/>
                <a:sym typeface="Arial"/>
              </a:rPr>
              <a:t>Innovation</a:t>
            </a:r>
            <a:r>
              <a:rPr lang="es-ES" sz="1200" b="1" kern="0" dirty="0">
                <a:solidFill>
                  <a:srgbClr val="018A91"/>
                </a:solidFill>
                <a:latin typeface="Work Sans regular"/>
                <a:cs typeface="Arial"/>
                <a:sym typeface="Arial"/>
              </a:rPr>
              <a:t> </a:t>
            </a:r>
          </a:p>
          <a:p>
            <a:pPr algn="ctr" defTabSz="914400">
              <a:buClr>
                <a:srgbClr val="000000"/>
              </a:buClr>
              <a:buFont typeface="Arial"/>
              <a:buNone/>
              <a:defRPr/>
            </a:pPr>
            <a:r>
              <a:rPr lang="es-ES" sz="1200" b="1" kern="0" dirty="0">
                <a:solidFill>
                  <a:srgbClr val="018A91"/>
                </a:solidFill>
                <a:latin typeface="Work Sans regular"/>
                <a:cs typeface="Arial"/>
                <a:sym typeface="Arial"/>
              </a:rPr>
              <a:t>&amp; Business Plan</a:t>
            </a:r>
            <a:endParaRPr lang="es-PE" sz="2000" b="1" kern="0" dirty="0">
              <a:solidFill>
                <a:srgbClr val="018A91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2" name="Imagen 51">
            <a:extLst>
              <a:ext uri="{FF2B5EF4-FFF2-40B4-BE49-F238E27FC236}">
                <a16:creationId xmlns:a16="http://schemas.microsoft.com/office/drawing/2014/main" id="{30E06456-4A18-4C8E-8799-6D6820EB7A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3817" y="2625305"/>
            <a:ext cx="685636" cy="367200"/>
          </a:xfrm>
          <a:prstGeom prst="rect">
            <a:avLst/>
          </a:prstGeom>
        </p:spPr>
      </p:pic>
      <p:sp>
        <p:nvSpPr>
          <p:cNvPr id="53" name="Rectángulo 52">
            <a:extLst>
              <a:ext uri="{FF2B5EF4-FFF2-40B4-BE49-F238E27FC236}">
                <a16:creationId xmlns:a16="http://schemas.microsoft.com/office/drawing/2014/main" id="{80665765-13C4-4DAC-A557-04945E2DFCAE}"/>
              </a:ext>
            </a:extLst>
          </p:cNvPr>
          <p:cNvSpPr/>
          <p:nvPr/>
        </p:nvSpPr>
        <p:spPr>
          <a:xfrm>
            <a:off x="5120120" y="3020085"/>
            <a:ext cx="230777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s-ES" sz="2000" b="1" kern="0" dirty="0">
                <a:solidFill>
                  <a:srgbClr val="018A91"/>
                </a:solidFill>
                <a:latin typeface="Work Sans regular"/>
                <a:cs typeface="Arial"/>
                <a:sym typeface="Arial"/>
              </a:rPr>
              <a:t>3rd Place</a:t>
            </a:r>
          </a:p>
          <a:p>
            <a:pPr algn="ctr" defTabSz="914400">
              <a:buClr>
                <a:srgbClr val="000000"/>
              </a:buClr>
              <a:buFont typeface="Arial"/>
              <a:buNone/>
              <a:defRPr/>
            </a:pPr>
            <a:r>
              <a:rPr lang="es-ES" sz="1200" b="1" kern="0" dirty="0" err="1">
                <a:solidFill>
                  <a:srgbClr val="018A91"/>
                </a:solidFill>
                <a:latin typeface="Work Sans regular"/>
                <a:cs typeface="Arial"/>
                <a:sym typeface="Arial"/>
              </a:rPr>
              <a:t>Startup</a:t>
            </a:r>
            <a:r>
              <a:rPr lang="es-ES" sz="1200" b="1" kern="0" dirty="0">
                <a:solidFill>
                  <a:srgbClr val="018A91"/>
                </a:solidFill>
                <a:latin typeface="Work Sans regular"/>
                <a:cs typeface="Arial"/>
                <a:sym typeface="Arial"/>
              </a:rPr>
              <a:t> </a:t>
            </a:r>
          </a:p>
          <a:p>
            <a:pPr algn="ctr" defTabSz="914400">
              <a:buClr>
                <a:srgbClr val="000000"/>
              </a:buClr>
              <a:buFont typeface="Arial"/>
              <a:buNone/>
              <a:defRPr/>
            </a:pPr>
            <a:r>
              <a:rPr lang="es-ES" sz="1200" b="1" kern="0" dirty="0" err="1">
                <a:solidFill>
                  <a:srgbClr val="018A91"/>
                </a:solidFill>
                <a:latin typeface="Work Sans regular"/>
                <a:cs typeface="Arial"/>
                <a:sym typeface="Arial"/>
              </a:rPr>
              <a:t>Weekend</a:t>
            </a:r>
            <a:r>
              <a:rPr lang="es-ES" sz="1200" b="1" kern="0" dirty="0">
                <a:solidFill>
                  <a:srgbClr val="018A91"/>
                </a:solidFill>
                <a:latin typeface="Work Sans regular"/>
                <a:cs typeface="Arial"/>
                <a:sym typeface="Arial"/>
              </a:rPr>
              <a:t> </a:t>
            </a:r>
            <a:r>
              <a:rPr lang="es-ES" sz="1200" b="1" kern="0" dirty="0" err="1">
                <a:solidFill>
                  <a:srgbClr val="018A91"/>
                </a:solidFill>
                <a:latin typeface="Work Sans regular"/>
                <a:cs typeface="Arial"/>
                <a:sym typeface="Arial"/>
              </a:rPr>
              <a:t>Peru</a:t>
            </a:r>
            <a:endParaRPr lang="es-PE" sz="2000" b="1" kern="0" dirty="0">
              <a:solidFill>
                <a:srgbClr val="018A91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4" name="Imagen 53">
            <a:extLst>
              <a:ext uri="{FF2B5EF4-FFF2-40B4-BE49-F238E27FC236}">
                <a16:creationId xmlns:a16="http://schemas.microsoft.com/office/drawing/2014/main" id="{62435F1C-F947-4110-9434-4FD6DCF6D9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2189" y="2612599"/>
            <a:ext cx="640800" cy="427200"/>
          </a:xfrm>
          <a:prstGeom prst="rect">
            <a:avLst/>
          </a:prstGeom>
        </p:spPr>
      </p:pic>
      <p:pic>
        <p:nvPicPr>
          <p:cNvPr id="55" name="Picture 2" descr="Chile - Wikipedia, la enciclopedia libre">
            <a:extLst>
              <a:ext uri="{FF2B5EF4-FFF2-40B4-BE49-F238E27FC236}">
                <a16:creationId xmlns:a16="http://schemas.microsoft.com/office/drawing/2014/main" id="{FD8ECCA4-65DA-4CF3-8C46-F85FD1A27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899" y="2639685"/>
            <a:ext cx="640800" cy="4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Rectángulo 55">
            <a:extLst>
              <a:ext uri="{FF2B5EF4-FFF2-40B4-BE49-F238E27FC236}">
                <a16:creationId xmlns:a16="http://schemas.microsoft.com/office/drawing/2014/main" id="{49779A37-A336-4616-A72B-1AF26333C24D}"/>
              </a:ext>
            </a:extLst>
          </p:cNvPr>
          <p:cNvSpPr/>
          <p:nvPr/>
        </p:nvSpPr>
        <p:spPr>
          <a:xfrm>
            <a:off x="7364937" y="3168389"/>
            <a:ext cx="23077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  <a:defRPr/>
            </a:pPr>
            <a:r>
              <a:rPr lang="es-ES" sz="2000" b="1" kern="0" dirty="0" err="1">
                <a:solidFill>
                  <a:srgbClr val="018A91"/>
                </a:solidFill>
                <a:latin typeface="Work Sans regular"/>
                <a:cs typeface="Arial"/>
                <a:sym typeface="Arial"/>
              </a:rPr>
              <a:t>Finalists</a:t>
            </a:r>
            <a:endParaRPr lang="es-PE" sz="2400" b="1" kern="0" dirty="0">
              <a:solidFill>
                <a:srgbClr val="018A91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8" name="Picture 2" descr="USIL: Dos startups peruanos competirán en semifinal del Entrepreneurship World Cup - EWC 2020">
            <a:extLst>
              <a:ext uri="{FF2B5EF4-FFF2-40B4-BE49-F238E27FC236}">
                <a16:creationId xmlns:a16="http://schemas.microsoft.com/office/drawing/2014/main" id="{481F429E-E6CF-40BC-A3D7-4937BCB386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1" t="9855" r="46525" b="72395"/>
          <a:stretch/>
        </p:blipFill>
        <p:spPr bwMode="auto">
          <a:xfrm>
            <a:off x="5761666" y="5091951"/>
            <a:ext cx="1131508" cy="576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Rectángulo 58">
            <a:extLst>
              <a:ext uri="{FF2B5EF4-FFF2-40B4-BE49-F238E27FC236}">
                <a16:creationId xmlns:a16="http://schemas.microsoft.com/office/drawing/2014/main" id="{FEE13B0E-04CD-4DD1-AF87-74A709CCB777}"/>
              </a:ext>
            </a:extLst>
          </p:cNvPr>
          <p:cNvSpPr/>
          <p:nvPr/>
        </p:nvSpPr>
        <p:spPr>
          <a:xfrm>
            <a:off x="5110124" y="4630286"/>
            <a:ext cx="23077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  <a:defRPr/>
            </a:pPr>
            <a:r>
              <a:rPr lang="es-ES" sz="2400" b="1" kern="0" dirty="0">
                <a:solidFill>
                  <a:srgbClr val="018A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ork Sans regular"/>
                <a:cs typeface="Arial"/>
                <a:sym typeface="Arial"/>
              </a:rPr>
              <a:t> </a:t>
            </a:r>
            <a:r>
              <a:rPr lang="es-ES" sz="2000" b="1" kern="0" dirty="0">
                <a:solidFill>
                  <a:srgbClr val="018A91"/>
                </a:solidFill>
                <a:latin typeface="Work Sans regular"/>
                <a:cs typeface="Arial"/>
                <a:sym typeface="Arial"/>
              </a:rPr>
              <a:t>3rd Place</a:t>
            </a:r>
          </a:p>
        </p:txBody>
      </p:sp>
      <p:pic>
        <p:nvPicPr>
          <p:cNvPr id="60" name="Picture 12" descr="Sponsors | Indspire">
            <a:extLst>
              <a:ext uri="{FF2B5EF4-FFF2-40B4-BE49-F238E27FC236}">
                <a16:creationId xmlns:a16="http://schemas.microsoft.com/office/drawing/2014/main" id="{2C11B64A-A01A-487C-B1F3-25622DAC5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7167" y1="55459" x2="27167" y2="55459"/>
                        <a14:foregroundMark x1="6167" y1="79039" x2="13500" y2="78603"/>
                        <a14:foregroundMark x1="10000" y1="79913" x2="17833" y2="91266"/>
                        <a14:foregroundMark x1="26333" y1="59825" x2="28833" y2="59825"/>
                        <a14:foregroundMark x1="5000" y1="14847" x2="5000" y2="14847"/>
                        <a14:foregroundMark x1="6500" y1="16157" x2="7500" y2="25328"/>
                        <a14:foregroundMark x1="14167" y1="13974" x2="16167" y2="27511"/>
                        <a14:foregroundMark x1="21500" y1="13100" x2="24000" y2="24891"/>
                        <a14:foregroundMark x1="29833" y1="10480" x2="29833" y2="10480"/>
                        <a14:foregroundMark x1="29667" y1="14410" x2="29833" y2="29694"/>
                        <a14:foregroundMark x1="30000" y1="31004" x2="29833" y2="55022"/>
                        <a14:foregroundMark x1="36667" y1="22271" x2="36667" y2="22271"/>
                        <a14:foregroundMark x1="36333" y1="27948" x2="36333" y2="29694"/>
                        <a14:foregroundMark x1="36500" y1="20961" x2="36667" y2="34934"/>
                        <a14:foregroundMark x1="42333" y1="21397" x2="42833" y2="33188"/>
                        <a14:foregroundMark x1="42333" y1="39301" x2="40500" y2="41921"/>
                        <a14:foregroundMark x1="36500" y1="40175" x2="38667" y2="43231"/>
                        <a14:foregroundMark x1="46333" y1="27511" x2="46833" y2="41485"/>
                        <a14:foregroundMark x1="48667" y1="28821" x2="50333" y2="27948"/>
                        <a14:foregroundMark x1="51333" y1="29258" x2="51333" y2="39301"/>
                        <a14:foregroundMark x1="51333" y1="41921" x2="51167" y2="44105"/>
                        <a14:foregroundMark x1="54667" y1="28821" x2="54833" y2="41048"/>
                        <a14:foregroundMark x1="58000" y1="28384" x2="59833" y2="40175"/>
                        <a14:foregroundMark x1="62500" y1="31004" x2="62500" y2="31004"/>
                        <a14:foregroundMark x1="62000" y1="34498" x2="62000" y2="34498"/>
                        <a14:foregroundMark x1="61167" y1="41485" x2="61167" y2="41485"/>
                        <a14:foregroundMark x1="60667" y1="43231" x2="60667" y2="43231"/>
                        <a14:foregroundMark x1="65667" y1="33188" x2="65667" y2="33188"/>
                        <a14:foregroundMark x1="70333" y1="35371" x2="70333" y2="35371"/>
                        <a14:foregroundMark x1="70333" y1="32314" x2="68667" y2="26201"/>
                        <a14:foregroundMark x1="65167" y1="35808" x2="66333" y2="41048"/>
                        <a14:foregroundMark x1="68000" y1="42795" x2="68667" y2="42795"/>
                        <a14:foregroundMark x1="70000" y1="43231" x2="70000" y2="43231"/>
                        <a14:foregroundMark x1="73333" y1="29258" x2="73333" y2="38428"/>
                        <a14:foregroundMark x1="75667" y1="28384" x2="73000" y2="34061"/>
                        <a14:foregroundMark x1="73000" y1="37555" x2="73500" y2="42358"/>
                        <a14:foregroundMark x1="73333" y1="42358" x2="74000" y2="43231"/>
                        <a14:foregroundMark x1="81500" y1="27511" x2="78833" y2="27948"/>
                        <a14:foregroundMark x1="79000" y1="31878" x2="79500" y2="36245"/>
                        <a14:foregroundMark x1="80667" y1="37118" x2="81333" y2="37991"/>
                        <a14:foregroundMark x1="81167" y1="41921" x2="79833" y2="43668"/>
                        <a14:foregroundMark x1="85167" y1="29258" x2="84667" y2="40611"/>
                        <a14:foregroundMark x1="85167" y1="20524" x2="84833" y2="20524"/>
                        <a14:foregroundMark x1="89167" y1="24891" x2="89500" y2="37118"/>
                        <a14:foregroundMark x1="94167" y1="27948" x2="95667" y2="38865"/>
                        <a14:foregroundMark x1="96667" y1="42795" x2="94833" y2="49345"/>
                        <a14:foregroundMark x1="94500" y1="49782" x2="94333" y2="51965"/>
                        <a14:foregroundMark x1="38167" y1="65066" x2="36333" y2="72052"/>
                        <a14:foregroundMark x1="42000" y1="68996" x2="41500" y2="75983"/>
                        <a14:foregroundMark x1="22333" y1="25764" x2="21833" y2="26638"/>
                        <a14:foregroundMark x1="14833" y1="29258" x2="14833" y2="29258"/>
                        <a14:foregroundMark x1="5500" y1="25764" x2="5500" y2="25764"/>
                        <a14:foregroundMark x1="1833" y1="26638" x2="1833" y2="26638"/>
                        <a14:foregroundMark x1="1833" y1="32751" x2="1833" y2="32751"/>
                        <a14:foregroundMark x1="1833" y1="36681" x2="1833" y2="36681"/>
                        <a14:foregroundMark x1="1500" y1="45852" x2="1333" y2="47162"/>
                        <a14:foregroundMark x1="1500" y1="53712" x2="1500" y2="53712"/>
                        <a14:foregroundMark x1="2000" y1="60699" x2="2000" y2="60699"/>
                        <a14:foregroundMark x1="2833" y1="68559" x2="2833" y2="68559"/>
                        <a14:foregroundMark x1="4000" y1="75983" x2="4000" y2="75983"/>
                        <a14:foregroundMark x1="1833" y1="6114" x2="1833" y2="6114"/>
                        <a14:foregroundMark x1="15500" y1="48035" x2="15500" y2="48035"/>
                        <a14:foregroundMark x1="25333" y1="45852" x2="29000" y2="45852"/>
                        <a14:foregroundMark x1="40458" y1="66000" x2="40458" y2="66000"/>
                        <a14:foregroundMark x1="37023" y1="79000" x2="37023" y2="79000"/>
                        <a14:foregroundMark x1="40076" y1="81000" x2="40076" y2="81000"/>
                        <a14:foregroundMark x1="45802" y1="60000" x2="45802" y2="60000"/>
                        <a14:foregroundMark x1="45420" y1="66000" x2="45420" y2="66000"/>
                        <a14:foregroundMark x1="45420" y1="76000" x2="45420" y2="76000"/>
                        <a14:foregroundMark x1="45038" y1="82000" x2="44656" y2="59000"/>
                        <a14:foregroundMark x1="47328" y1="55000" x2="47328" y2="55000"/>
                        <a14:foregroundMark x1="53053" y1="61000" x2="53053" y2="61000"/>
                        <a14:foregroundMark x1="53435" y1="68000" x2="53435" y2="68000"/>
                        <a14:foregroundMark x1="54198" y1="73000" x2="54962" y2="78000"/>
                        <a14:foregroundMark x1="55725" y1="79000" x2="58779" y2="59000"/>
                        <a14:foregroundMark x1="53053" y1="61000" x2="52672" y2="60000"/>
                        <a14:foregroundMark x1="54962" y1="19000" x2="54962" y2="19000"/>
                        <a14:foregroundMark x1="54962" y1="21000" x2="54962" y2="21000"/>
                        <a14:foregroundMark x1="63359" y1="28000" x2="63359" y2="28000"/>
                        <a14:foregroundMark x1="62214" y1="66000" x2="62214" y2="77000"/>
                        <a14:foregroundMark x1="67557" y1="66000" x2="67557" y2="66000"/>
                        <a14:foregroundMark x1="65649" y1="70000" x2="65267" y2="72000"/>
                        <a14:foregroundMark x1="65649" y1="76000" x2="65649" y2="76000"/>
                        <a14:foregroundMark x1="67176" y1="81000" x2="67176" y2="81000"/>
                        <a14:foregroundMark x1="68702" y1="81000" x2="68702" y2="81000"/>
                        <a14:foregroundMark x1="69084" y1="80000" x2="69084" y2="80000"/>
                        <a14:foregroundMark x1="69084" y1="65000" x2="69084" y2="66000"/>
                        <a14:foregroundMark x1="62214" y1="57000" x2="62214" y2="57000"/>
                        <a14:foregroundMark x1="61450" y1="58000" x2="61450" y2="58000"/>
                        <a14:foregroundMark x1="61832" y1="81000" x2="61832" y2="81000"/>
                        <a14:foregroundMark x1="52290" y1="57000" x2="52290" y2="57000"/>
                        <a14:foregroundMark x1="46947" y1="64000" x2="46947" y2="64000"/>
                        <a14:foregroundMark x1="43130" y1="20000" x2="43130" y2="20000"/>
                        <a14:foregroundMark x1="42366" y1="20000" x2="42366" y2="20000"/>
                        <a14:foregroundMark x1="72519" y1="62000" x2="72901" y2="75000"/>
                        <a14:foregroundMark x1="72901" y1="78000" x2="72901" y2="78000"/>
                        <a14:foregroundMark x1="74046" y1="79000" x2="74046" y2="79000"/>
                        <a14:foregroundMark x1="73282" y1="64000" x2="73282" y2="64000"/>
                        <a14:foregroundMark x1="74427" y1="66000" x2="74427" y2="66000"/>
                        <a14:foregroundMark x1="79771" y1="64000" x2="79771" y2="64000"/>
                        <a14:foregroundMark x1="82061" y1="67000" x2="82061" y2="67000"/>
                        <a14:foregroundMark x1="82824" y1="74000" x2="82824" y2="74000"/>
                        <a14:foregroundMark x1="82061" y1="67000" x2="82443" y2="77000"/>
                        <a14:foregroundMark x1="82443" y1="77000" x2="79771" y2="82000"/>
                        <a14:foregroundMark x1="77863" y1="79000" x2="77863" y2="79000"/>
                        <a14:foregroundMark x1="85878" y1="66000" x2="85878" y2="79000"/>
                        <a14:foregroundMark x1="88168" y1="64000" x2="88168" y2="64000"/>
                        <a14:foregroundMark x1="85115" y1="64000" x2="85115" y2="64000"/>
                        <a14:foregroundMark x1="90840" y1="65000" x2="91221" y2="79000"/>
                        <a14:foregroundMark x1="97710" y1="66000" x2="97710" y2="66000"/>
                        <a14:foregroundMark x1="98092" y1="74000" x2="98092" y2="74000"/>
                        <a14:foregroundMark x1="98855" y1="81000" x2="98855" y2="69000"/>
                        <a14:foregroundMark x1="96565" y1="72000" x2="94656" y2="74000"/>
                        <a14:foregroundMark x1="97710" y1="38000" x2="98473" y2="28000"/>
                        <a14:foregroundMark x1="19847" y1="39000" x2="19847" y2="39000"/>
                        <a14:foregroundMark x1="22901" y1="40000" x2="22901" y2="40000"/>
                        <a14:foregroundMark x1="25954" y1="40000" x2="25954" y2="40000"/>
                        <a14:foregroundMark x1="28244" y1="40000" x2="28244" y2="40000"/>
                        <a14:foregroundMark x1="25191" y1="41000" x2="24809" y2="41000"/>
                        <a14:foregroundMark x1="24046" y1="41000" x2="24046" y2="41000"/>
                        <a14:foregroundMark x1="7634" y1="68000" x2="7634" y2="68000"/>
                        <a14:foregroundMark x1="8015" y1="47000" x2="8015" y2="47000"/>
                        <a14:foregroundMark x1="22519" y1="72000" x2="22519" y2="72000"/>
                        <a14:foregroundMark x1="6489" y1="45000" x2="6489" y2="45000"/>
                        <a14:foregroundMark x1="4198" y1="45000" x2="4198" y2="45000"/>
                        <a14:foregroundMark x1="1908" y1="20000" x2="1908" y2="20000"/>
                        <a14:foregroundMark x1="1527" y1="13000" x2="1527" y2="13000"/>
                        <a14:foregroundMark x1="8397" y1="5000" x2="8397" y2="5000"/>
                        <a14:foregroundMark x1="2290" y1="6000" x2="29389" y2="4000"/>
                        <a14:foregroundMark x1="2672" y1="44000" x2="9924" y2="44000"/>
                        <a14:foregroundMark x1="2672" y1="39000" x2="4580" y2="40000"/>
                        <a14:foregroundMark x1="29771" y1="61000" x2="29771" y2="61000"/>
                        <a14:foregroundMark x1="13359" y1="94000" x2="13359" y2="94000"/>
                        <a14:foregroundMark x1="15267" y1="94000" x2="15267" y2="94000"/>
                        <a14:foregroundMark x1="17176" y1="94000" x2="17176" y2="94000"/>
                        <a14:foregroundMark x1="19084" y1="93000" x2="19084" y2="93000"/>
                        <a14:foregroundMark x1="20611" y1="92000" x2="20611" y2="92000"/>
                        <a14:foregroundMark x1="22519" y1="88000" x2="22519" y2="88000"/>
                        <a14:foregroundMark x1="25573" y1="81000" x2="25573" y2="81000"/>
                        <a14:foregroundMark x1="22519" y1="88000" x2="25573" y2="81000"/>
                        <a14:foregroundMark x1="26336" y1="79000" x2="29008" y2="66000"/>
                        <a14:foregroundMark x1="29771" y1="61000" x2="30153" y2="55000"/>
                        <a14:foregroundMark x1="12595" y1="94000" x2="8779" y2="87000"/>
                        <a14:foregroundMark x1="8015" y1="86000" x2="4580" y2="76000"/>
                        <a14:foregroundMark x1="3435" y1="71000" x2="2290" y2="62000"/>
                        <a14:backgroundMark x1="2500" y1="47598" x2="2500" y2="47598"/>
                        <a14:backgroundMark x1="5833" y1="48035" x2="5833" y2="48035"/>
                        <a14:backgroundMark x1="3167" y1="42795" x2="3167" y2="42795"/>
                        <a14:backgroundMark x1="10500" y1="43231" x2="10500" y2="43231"/>
                        <a14:backgroundMark x1="8500" y1="43231" x2="8500" y2="43231"/>
                        <a14:backgroundMark x1="5667" y1="43231" x2="5667" y2="43231"/>
                        <a14:backgroundMark x1="21167" y1="42795" x2="21167" y2="42795"/>
                        <a14:backgroundMark x1="24833" y1="43231" x2="24833" y2="43231"/>
                        <a14:backgroundMark x1="27333" y1="43231" x2="27333" y2="43231"/>
                        <a14:backgroundMark x1="29000" y1="48035" x2="29000" y2="48035"/>
                        <a14:backgroundMark x1="26667" y1="48035" x2="26667" y2="48035"/>
                        <a14:backgroundMark x1="2500" y1="51965" x2="2500" y2="51965"/>
                        <a14:backgroundMark x1="5333" y1="51965" x2="5333" y2="51965"/>
                        <a14:backgroundMark x1="7333" y1="51965" x2="7333" y2="51965"/>
                        <a14:backgroundMark x1="7333" y1="55895" x2="7333" y2="55895"/>
                        <a14:backgroundMark x1="7333" y1="57205" x2="7333" y2="57205"/>
                        <a14:backgroundMark x1="24500" y1="52402" x2="24500" y2="52402"/>
                        <a14:backgroundMark x1="24333" y1="55895" x2="24333" y2="55895"/>
                        <a14:backgroundMark x1="24167" y1="57642" x2="24167" y2="57642"/>
                        <a14:backgroundMark x1="25167" y1="48035" x2="25167" y2="48035"/>
                        <a14:backgroundMark x1="21667" y1="43231" x2="21667" y2="43231"/>
                        <a14:backgroundMark x1="29000" y1="43231" x2="29000" y2="43231"/>
                        <a14:backgroundMark x1="17500" y1="70742" x2="17500" y2="70742"/>
                        <a14:backgroundMark x1="14167" y1="72489" x2="14167" y2="72489"/>
                        <a14:backgroundMark x1="16000" y1="75546" x2="16000" y2="75546"/>
                        <a14:backgroundMark x1="26667" y1="52402" x2="26667" y2="52402"/>
                        <a14:backgroundMark x1="26500" y1="57205" x2="26500" y2="57205"/>
                        <a14:backgroundMark x1="29167" y1="57205" x2="29167" y2="57205"/>
                        <a14:backgroundMark x1="27000" y1="57205" x2="28500" y2="57205"/>
                        <a14:backgroundMark x1="27167" y1="51965" x2="29000" y2="52402"/>
                        <a14:backgroundMark x1="22333" y1="43231" x2="24167" y2="43231"/>
                        <a14:backgroundMark x1="15333" y1="89956" x2="15333" y2="89956"/>
                        <a14:backgroundMark x1="17500" y1="88646" x2="17500" y2="88646"/>
                        <a14:backgroundMark x1="19000" y1="80349" x2="19500" y2="86900"/>
                        <a14:backgroundMark x1="14833" y1="80786" x2="9667" y2="79039"/>
                        <a14:backgroundMark x1="6500" y1="80786" x2="25000" y2="80349"/>
                        <a14:backgroundMark x1="4667" y1="63755" x2="5000" y2="75983"/>
                        <a14:backgroundMark x1="5500" y1="77293" x2="8667" y2="81223"/>
                        <a14:backgroundMark x1="13333" y1="77293" x2="13333" y2="77293"/>
                        <a14:backgroundMark x1="13167" y1="78603" x2="13500" y2="83843"/>
                        <a14:backgroundMark x1="17667" y1="92140" x2="9667" y2="83843"/>
                        <a14:backgroundMark x1="11167" y1="82533" x2="16333" y2="85153"/>
                        <a14:backgroundMark x1="17500" y1="89083" x2="12500" y2="83843"/>
                        <a14:backgroundMark x1="18333" y1="91266" x2="12000" y2="83406"/>
                        <a14:backgroundMark x1="16333" y1="91266" x2="17833" y2="86026"/>
                        <a14:backgroundMark x1="14333" y1="93013" x2="17167" y2="81223"/>
                        <a14:backgroundMark x1="17667" y1="92140" x2="11667" y2="80349"/>
                        <a14:backgroundMark x1="7000" y1="78603" x2="9833" y2="79039"/>
                        <a14:backgroundMark x1="10500" y1="78603" x2="12500" y2="78166"/>
                        <a14:backgroundMark x1="13167" y1="79476" x2="13833" y2="84279"/>
                        <a14:backgroundMark x1="10500" y1="80786" x2="12667" y2="84279"/>
                        <a14:backgroundMark x1="11167" y1="79913" x2="12500" y2="83843"/>
                        <a14:backgroundMark x1="10500" y1="81659" x2="13000" y2="82533"/>
                        <a14:backgroundMark x1="13500" y1="79476" x2="13500" y2="79476"/>
                        <a14:backgroundMark x1="13500" y1="78603" x2="13500" y2="78603"/>
                        <a14:backgroundMark x1="27667" y1="62445" x2="26667" y2="73362"/>
                        <a14:backgroundMark x1="2333" y1="57205" x2="5667" y2="56769"/>
                        <a14:backgroundMark x1="2833" y1="51965" x2="5333" y2="51965"/>
                        <a14:backgroundMark x1="2333" y1="43231" x2="8500" y2="43231"/>
                        <a14:backgroundMark x1="2667" y1="48035" x2="6667" y2="47598"/>
                        <a14:backgroundMark x1="24167" y1="42795" x2="28500" y2="42795"/>
                        <a14:backgroundMark x1="26500" y1="47598" x2="28833" y2="47598"/>
                        <a14:backgroundMark x1="9160" y1="10000" x2="10687" y2="14000"/>
                        <a14:backgroundMark x1="12595" y1="8000" x2="16412" y2="8000"/>
                        <a14:backgroundMark x1="7252" y1="10000" x2="3817" y2="8000"/>
                        <a14:backgroundMark x1="3817" y1="7000" x2="8397" y2="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834" y="3891957"/>
            <a:ext cx="1077996" cy="411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Qué es Techstars? - Techstars Startup Week Lima">
            <a:extLst>
              <a:ext uri="{FF2B5EF4-FFF2-40B4-BE49-F238E27FC236}">
                <a16:creationId xmlns:a16="http://schemas.microsoft.com/office/drawing/2014/main" id="{4F71F4A7-BBC1-440C-A66B-78F9DCC33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525" y="3901573"/>
            <a:ext cx="940978" cy="621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Brain Chile">
            <a:extLst>
              <a:ext uri="{FF2B5EF4-FFF2-40B4-BE49-F238E27FC236}">
                <a16:creationId xmlns:a16="http://schemas.microsoft.com/office/drawing/2014/main" id="{EEA507C5-9043-4EAC-84FA-79D1E14DD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134" y="3616018"/>
            <a:ext cx="1858009" cy="441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>
            <a:extLst>
              <a:ext uri="{FF2B5EF4-FFF2-40B4-BE49-F238E27FC236}">
                <a16:creationId xmlns:a16="http://schemas.microsoft.com/office/drawing/2014/main" id="{487F1778-AD78-4943-95F5-551BB388A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943" y="4045344"/>
            <a:ext cx="1676759" cy="167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object 8">
            <a:extLst>
              <a:ext uri="{FF2B5EF4-FFF2-40B4-BE49-F238E27FC236}">
                <a16:creationId xmlns:a16="http://schemas.microsoft.com/office/drawing/2014/main" id="{D6897F6B-6B75-4AC1-A0E0-BB5D08888D65}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0192035" y="2632291"/>
            <a:ext cx="1019735" cy="758841"/>
          </a:xfrm>
          <a:prstGeom prst="rect">
            <a:avLst/>
          </a:prstGeom>
        </p:spPr>
      </p:pic>
      <p:sp>
        <p:nvSpPr>
          <p:cNvPr id="66" name="Rectángulo 65">
            <a:extLst>
              <a:ext uri="{FF2B5EF4-FFF2-40B4-BE49-F238E27FC236}">
                <a16:creationId xmlns:a16="http://schemas.microsoft.com/office/drawing/2014/main" id="{9892425D-EEA7-4E1A-8EB6-7F15E0817D01}"/>
              </a:ext>
            </a:extLst>
          </p:cNvPr>
          <p:cNvSpPr/>
          <p:nvPr/>
        </p:nvSpPr>
        <p:spPr>
          <a:xfrm>
            <a:off x="9521143" y="2422477"/>
            <a:ext cx="23077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  <a:defRPr/>
            </a:pPr>
            <a:r>
              <a:rPr lang="es-ES" sz="2000" b="1" kern="0" dirty="0">
                <a:solidFill>
                  <a:srgbClr val="018A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ork Sans regular"/>
                <a:cs typeface="Arial"/>
                <a:sym typeface="Arial"/>
              </a:rPr>
              <a:t>WISE 3G</a:t>
            </a:r>
            <a:endParaRPr lang="es-PE" sz="2400" b="1" kern="0" dirty="0">
              <a:solidFill>
                <a:srgbClr val="018A91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7" name="Rectángulo 66">
            <a:extLst>
              <a:ext uri="{FF2B5EF4-FFF2-40B4-BE49-F238E27FC236}">
                <a16:creationId xmlns:a16="http://schemas.microsoft.com/office/drawing/2014/main" id="{224E029F-E6B2-4B93-B358-A38BF252FB87}"/>
              </a:ext>
            </a:extLst>
          </p:cNvPr>
          <p:cNvSpPr/>
          <p:nvPr/>
        </p:nvSpPr>
        <p:spPr>
          <a:xfrm>
            <a:off x="9521143" y="3374615"/>
            <a:ext cx="23077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  <a:defRPr/>
            </a:pPr>
            <a:r>
              <a:rPr lang="es-ES" sz="2000" b="1" kern="0" dirty="0">
                <a:solidFill>
                  <a:srgbClr val="018A91"/>
                </a:solidFill>
                <a:latin typeface="Work Sans regular"/>
                <a:cs typeface="Arial"/>
                <a:sym typeface="Arial"/>
              </a:rPr>
              <a:t>1st Place</a:t>
            </a:r>
            <a:endParaRPr lang="es-PE" sz="2400" b="1" kern="0" dirty="0">
              <a:solidFill>
                <a:srgbClr val="018A91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" name="CuadroTexto 67">
            <a:extLst>
              <a:ext uri="{FF2B5EF4-FFF2-40B4-BE49-F238E27FC236}">
                <a16:creationId xmlns:a16="http://schemas.microsoft.com/office/drawing/2014/main" id="{99140164-DCB8-43B6-9E8C-193484E6EA8B}"/>
              </a:ext>
            </a:extLst>
          </p:cNvPr>
          <p:cNvSpPr txBox="1"/>
          <p:nvPr/>
        </p:nvSpPr>
        <p:spPr>
          <a:xfrm>
            <a:off x="10153495" y="3733319"/>
            <a:ext cx="1111015" cy="26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Clr>
                <a:srgbClr val="000000"/>
              </a:buClr>
            </a:pPr>
            <a:r>
              <a:rPr lang="es-MX" sz="1100" b="1" kern="0" dirty="0">
                <a:solidFill>
                  <a:srgbClr val="018A91"/>
                </a:solidFill>
                <a:latin typeface="Arial"/>
                <a:cs typeface="Arial"/>
                <a:sym typeface="Arial"/>
              </a:rPr>
              <a:t>PUCP &amp; ITP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3C51904-4B24-4FDD-A0EC-D00794707DC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91708" y="4586116"/>
            <a:ext cx="1131509" cy="164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2335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ítulo 1">
            <a:extLst>
              <a:ext uri="{FF2B5EF4-FFF2-40B4-BE49-F238E27FC236}">
                <a16:creationId xmlns:a16="http://schemas.microsoft.com/office/drawing/2014/main" id="{FF95CBFD-B763-4B3B-8717-CBB396CA107E}"/>
              </a:ext>
            </a:extLst>
          </p:cNvPr>
          <p:cNvSpPr txBox="1">
            <a:spLocks/>
          </p:cNvSpPr>
          <p:nvPr/>
        </p:nvSpPr>
        <p:spPr>
          <a:xfrm>
            <a:off x="231420" y="978276"/>
            <a:ext cx="12192001" cy="914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200" b="1" dirty="0" err="1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Goals</a:t>
            </a:r>
            <a:r>
              <a:rPr lang="es-MX" sz="32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s-MX" sz="3200" b="1" dirty="0" err="1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of</a:t>
            </a:r>
            <a:r>
              <a:rPr lang="es-MX" sz="32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s-MX" sz="3200" b="1" dirty="0" err="1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the</a:t>
            </a:r>
            <a:r>
              <a:rPr lang="es-MX" sz="32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s-MX" sz="3200" b="1" dirty="0" err="1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project</a:t>
            </a:r>
            <a:r>
              <a:rPr lang="es-MX" sz="32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 and final </a:t>
            </a:r>
            <a:r>
              <a:rPr lang="es-MX" sz="3200" b="1" dirty="0" err="1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users</a:t>
            </a:r>
            <a:r>
              <a:rPr lang="es-MX" sz="32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s-MX" sz="3200" b="1" dirty="0" err="1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that</a:t>
            </a:r>
            <a:r>
              <a:rPr lang="es-MX" sz="32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s-MX" sz="3200" b="1" dirty="0" err="1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will</a:t>
            </a:r>
            <a:r>
              <a:rPr lang="es-MX" sz="32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s-MX" sz="3200" b="1" dirty="0" err="1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benefit</a:t>
            </a:r>
            <a:endParaRPr lang="es-MX" sz="3200" dirty="0">
              <a:solidFill>
                <a:srgbClr val="0070C0"/>
              </a:solidFill>
            </a:endParaRPr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7CC0A2F0-810F-4EC1-82A4-5AD93D2559CE}"/>
              </a:ext>
            </a:extLst>
          </p:cNvPr>
          <p:cNvSpPr/>
          <p:nvPr/>
        </p:nvSpPr>
        <p:spPr>
          <a:xfrm>
            <a:off x="0" y="1520517"/>
            <a:ext cx="12192000" cy="4828032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1498D2E-C1B7-4AEE-82C9-8ABEE741A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253" y="1516773"/>
            <a:ext cx="9113614" cy="483552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123AD86F-643C-4072-A31E-11D8F4725F13}"/>
              </a:ext>
            </a:extLst>
          </p:cNvPr>
          <p:cNvSpPr/>
          <p:nvPr/>
        </p:nvSpPr>
        <p:spPr>
          <a:xfrm>
            <a:off x="2074382" y="1964654"/>
            <a:ext cx="3124635" cy="877682"/>
          </a:xfrm>
          <a:prstGeom prst="rect">
            <a:avLst/>
          </a:prstGeom>
          <a:solidFill>
            <a:srgbClr val="E7E7E9"/>
          </a:solidFill>
          <a:ln>
            <a:solidFill>
              <a:srgbClr val="E7E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5" name="Título 1">
            <a:extLst>
              <a:ext uri="{FF2B5EF4-FFF2-40B4-BE49-F238E27FC236}">
                <a16:creationId xmlns:a16="http://schemas.microsoft.com/office/drawing/2014/main" id="{263E79C8-2C02-494C-905F-7C4BF445530D}"/>
              </a:ext>
            </a:extLst>
          </p:cNvPr>
          <p:cNvSpPr txBox="1">
            <a:spLocks/>
          </p:cNvSpPr>
          <p:nvPr/>
        </p:nvSpPr>
        <p:spPr>
          <a:xfrm>
            <a:off x="388838" y="1892676"/>
            <a:ext cx="3247861" cy="7558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b="1" dirty="0">
                <a:solidFill>
                  <a:srgbClr val="018A91"/>
                </a:solidFill>
              </a:rPr>
              <a:t>OUR GOAL...</a:t>
            </a:r>
            <a:endParaRPr lang="en-US" b="1" dirty="0">
              <a:solidFill>
                <a:srgbClr val="018A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9668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7CF92EE3-C6CA-4049-A5BE-826A70EAC9C0}"/>
              </a:ext>
            </a:extLst>
          </p:cNvPr>
          <p:cNvSpPr/>
          <p:nvPr/>
        </p:nvSpPr>
        <p:spPr>
          <a:xfrm>
            <a:off x="0" y="1520517"/>
            <a:ext cx="12192000" cy="4828032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A4AAC06-1394-8343-89B4-D59498E81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420" y="978276"/>
            <a:ext cx="10117667" cy="914400"/>
          </a:xfrm>
        </p:spPr>
        <p:txBody>
          <a:bodyPr anchor="t">
            <a:normAutofit/>
          </a:bodyPr>
          <a:lstStyle/>
          <a:p>
            <a:r>
              <a:rPr lang="es-MX" sz="36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Results</a:t>
            </a:r>
            <a:endParaRPr lang="es-MX" sz="3600" dirty="0">
              <a:solidFill>
                <a:srgbClr val="0070C0"/>
              </a:solidFill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32A7BB43-C4D7-4E4D-BA0B-25F5982D24AA}"/>
              </a:ext>
            </a:extLst>
          </p:cNvPr>
          <p:cNvSpPr txBox="1"/>
          <p:nvPr/>
        </p:nvSpPr>
        <p:spPr>
          <a:xfrm>
            <a:off x="637152" y="2965188"/>
            <a:ext cx="4653101" cy="2962991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5"/>
              </a:spcBef>
              <a:tabLst>
                <a:tab pos="240665" algn="l"/>
                <a:tab pos="241300" algn="l"/>
              </a:tabLst>
            </a:pPr>
            <a:r>
              <a:rPr sz="2000" spc="-5" dirty="0">
                <a:latin typeface="Calibri"/>
                <a:cs typeface="Calibri"/>
              </a:rPr>
              <a:t>Completed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technical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tests </a:t>
            </a:r>
            <a:r>
              <a:rPr sz="2000" dirty="0">
                <a:latin typeface="Calibri"/>
                <a:cs typeface="Calibri"/>
              </a:rPr>
              <a:t>of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parameters:</a:t>
            </a:r>
            <a:endParaRPr sz="2000" dirty="0">
              <a:latin typeface="Calibri"/>
              <a:cs typeface="Calibri"/>
            </a:endParaRPr>
          </a:p>
          <a:p>
            <a:pPr marL="698500" lvl="1" indent="-228600">
              <a:lnSpc>
                <a:spcPts val="2060"/>
              </a:lnSpc>
              <a:spcBef>
                <a:spcPts val="280"/>
              </a:spcBef>
              <a:buChar char="-"/>
              <a:tabLst>
                <a:tab pos="697865" algn="l"/>
                <a:tab pos="698500" algn="l"/>
                <a:tab pos="2054860" algn="l"/>
                <a:tab pos="2984500" algn="l"/>
                <a:tab pos="4176395" algn="l"/>
              </a:tabLst>
            </a:pPr>
            <a:r>
              <a:rPr sz="1800" spc="-10" dirty="0">
                <a:latin typeface="Calibri"/>
                <a:cs typeface="Calibri"/>
              </a:rPr>
              <a:t>Physiological	(Oxygen	Saturation</a:t>
            </a:r>
            <a:r>
              <a:rPr lang="es-ES" spc="-10" dirty="0">
                <a:latin typeface="Calibri"/>
                <a:cs typeface="Calibri"/>
              </a:rPr>
              <a:t>, </a:t>
            </a:r>
            <a:r>
              <a:rPr sz="1800" spc="-5" dirty="0">
                <a:latin typeface="Calibri"/>
                <a:cs typeface="Calibri"/>
              </a:rPr>
              <a:t>Heart</a:t>
            </a:r>
            <a:r>
              <a:rPr lang="es-ES"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Rate,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Temperature)</a:t>
            </a:r>
            <a:endParaRPr sz="1800" dirty="0">
              <a:latin typeface="Calibri"/>
              <a:cs typeface="Calibri"/>
            </a:endParaRPr>
          </a:p>
          <a:p>
            <a:pPr marL="698500" marR="10160" lvl="1" indent="-228600" algn="just">
              <a:lnSpc>
                <a:spcPts val="1939"/>
              </a:lnSpc>
              <a:spcBef>
                <a:spcPts val="530"/>
              </a:spcBef>
              <a:buChar char="-"/>
              <a:tabLst>
                <a:tab pos="698500" algn="l"/>
              </a:tabLst>
            </a:pPr>
            <a:r>
              <a:rPr sz="1800" spc="-10" dirty="0">
                <a:latin typeface="Calibri"/>
                <a:cs typeface="Calibri"/>
              </a:rPr>
              <a:t>Operativity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(</a:t>
            </a:r>
            <a:r>
              <a:rPr sz="1800" spc="-10" dirty="0">
                <a:latin typeface="Calibri"/>
                <a:cs typeface="Calibri"/>
              </a:rPr>
              <a:t>Inspiratory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oxygen</a:t>
            </a:r>
            <a:r>
              <a:rPr sz="1800" spc="370" dirty="0">
                <a:latin typeface="Calibri"/>
                <a:cs typeface="Calibri"/>
              </a:rPr>
              <a:t> </a:t>
            </a:r>
            <a:r>
              <a:rPr sz="1800" spc="-35" dirty="0">
                <a:latin typeface="Calibri"/>
                <a:cs typeface="Calibri"/>
              </a:rPr>
              <a:t>flow,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oxygen </a:t>
            </a:r>
            <a:r>
              <a:rPr sz="1800" spc="-39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inlet </a:t>
            </a:r>
            <a:r>
              <a:rPr sz="1800" spc="-10" dirty="0">
                <a:latin typeface="Calibri"/>
                <a:cs typeface="Calibri"/>
              </a:rPr>
              <a:t>pressure,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ambient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conditions)</a:t>
            </a:r>
            <a:r>
              <a:rPr lang="es-ES" sz="1800" spc="-10" dirty="0">
                <a:latin typeface="Calibri"/>
                <a:cs typeface="Calibri"/>
              </a:rPr>
              <a:t>.</a:t>
            </a:r>
          </a:p>
          <a:p>
            <a:pPr marL="0" marR="10160" lvl="1" algn="just">
              <a:lnSpc>
                <a:spcPts val="1939"/>
              </a:lnSpc>
              <a:spcBef>
                <a:spcPts val="530"/>
              </a:spcBef>
              <a:tabLst>
                <a:tab pos="698500" algn="l"/>
              </a:tabLst>
            </a:pPr>
            <a:r>
              <a:rPr lang="es-ES" spc="-10" dirty="0">
                <a:latin typeface="Calibri"/>
                <a:cs typeface="Calibri"/>
              </a:rPr>
              <a:t>TOOLS:</a:t>
            </a:r>
            <a:endParaRPr lang="es-ES" sz="1800" spc="-10" dirty="0">
              <a:latin typeface="Calibri"/>
              <a:cs typeface="Calibri"/>
            </a:endParaRPr>
          </a:p>
          <a:p>
            <a:pPr marL="469900" marR="10160" lvl="1" algn="just">
              <a:lnSpc>
                <a:spcPts val="1939"/>
              </a:lnSpc>
              <a:spcBef>
                <a:spcPts val="530"/>
              </a:spcBef>
              <a:tabLst>
                <a:tab pos="698500" algn="l"/>
              </a:tabLst>
            </a:pPr>
            <a:r>
              <a:rPr lang="en-US" sz="1800" spc="-10" dirty="0">
                <a:latin typeface="Calibri"/>
                <a:cs typeface="Calibri"/>
              </a:rPr>
              <a:t>- FLUKE Spot Light Pulse Oximetry Simulation</a:t>
            </a:r>
          </a:p>
          <a:p>
            <a:pPr marL="469900" marR="10160" lvl="1" algn="just">
              <a:lnSpc>
                <a:spcPts val="1939"/>
              </a:lnSpc>
              <a:spcBef>
                <a:spcPts val="530"/>
              </a:spcBef>
              <a:tabLst>
                <a:tab pos="698500" algn="l"/>
              </a:tabLst>
            </a:pPr>
            <a:r>
              <a:rPr lang="en-US" sz="1800" spc="-10" dirty="0">
                <a:latin typeface="Calibri"/>
                <a:cs typeface="Calibri"/>
              </a:rPr>
              <a:t>- FLUKE VT650 Gas Flow Analyzer</a:t>
            </a:r>
          </a:p>
          <a:p>
            <a:pPr marL="469900" marR="10160" lvl="1" algn="just">
              <a:lnSpc>
                <a:spcPts val="1939"/>
              </a:lnSpc>
              <a:spcBef>
                <a:spcPts val="530"/>
              </a:spcBef>
              <a:tabLst>
                <a:tab pos="698500" algn="l"/>
              </a:tabLst>
            </a:pPr>
            <a:r>
              <a:rPr lang="en-US" sz="1800" spc="-10" dirty="0">
                <a:latin typeface="Calibri"/>
                <a:cs typeface="Calibri"/>
              </a:rPr>
              <a:t>- Digital thermometer with RTD Pt100</a:t>
            </a:r>
            <a:endParaRPr lang="es-ES" sz="1800" spc="-10" dirty="0">
              <a:latin typeface="Calibri"/>
              <a:cs typeface="Calibri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D1EB399-586D-49D2-B363-5D2777261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837" y="1743365"/>
            <a:ext cx="1882537" cy="780699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BE93EFCE-4EFC-443A-A20F-6B26FE87CEEF}"/>
              </a:ext>
            </a:extLst>
          </p:cNvPr>
          <p:cNvSpPr txBox="1"/>
          <p:nvPr/>
        </p:nvSpPr>
        <p:spPr>
          <a:xfrm>
            <a:off x="2522973" y="1753495"/>
            <a:ext cx="8692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METROLOGICAL VERIFICATION OF AUTOMATED </a:t>
            </a:r>
            <a:r>
              <a:rPr lang="en-US" sz="1800" b="1" dirty="0" err="1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AUTOMATED</a:t>
            </a:r>
            <a:r>
              <a:rPr lang="en-US" sz="18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 NON-INVASIVE OXYGEN THERAPY DEVICE</a:t>
            </a:r>
            <a:endParaRPr lang="es-MX" sz="1800" dirty="0">
              <a:solidFill>
                <a:srgbClr val="0070C0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AA58617C-DAA5-42AE-8122-BB5A401ED8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578" b="2606"/>
          <a:stretch/>
        </p:blipFill>
        <p:spPr>
          <a:xfrm>
            <a:off x="6324528" y="2594871"/>
            <a:ext cx="5266943" cy="28633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050" name="Picture 2" descr="Pontificia Universidad Católica del Perú (PUCP), Perú – Grupo La Rabida">
            <a:extLst>
              <a:ext uri="{FF2B5EF4-FFF2-40B4-BE49-F238E27FC236}">
                <a16:creationId xmlns:a16="http://schemas.microsoft.com/office/drawing/2014/main" id="{F15CCD20-4B47-41C9-BA2D-1BAFD7017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7351" y="1585374"/>
            <a:ext cx="1764195" cy="85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luke-logo | Super Eléctrico">
            <a:extLst>
              <a:ext uri="{FF2B5EF4-FFF2-40B4-BE49-F238E27FC236}">
                <a16:creationId xmlns:a16="http://schemas.microsoft.com/office/drawing/2014/main" id="{74F1C5EA-499D-4F81-BF7B-76BEA08C1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6433" y="5175336"/>
            <a:ext cx="2254040" cy="140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39687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7CF92EE3-C6CA-4049-A5BE-826A70EAC9C0}"/>
              </a:ext>
            </a:extLst>
          </p:cNvPr>
          <p:cNvSpPr/>
          <p:nvPr/>
        </p:nvSpPr>
        <p:spPr>
          <a:xfrm>
            <a:off x="0" y="1520517"/>
            <a:ext cx="12192000" cy="4828032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A4AAC06-1394-8343-89B4-D59498E81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420" y="978276"/>
            <a:ext cx="10117667" cy="914400"/>
          </a:xfrm>
        </p:spPr>
        <p:txBody>
          <a:bodyPr anchor="t">
            <a:normAutofit/>
          </a:bodyPr>
          <a:lstStyle/>
          <a:p>
            <a:r>
              <a:rPr lang="es-MX" sz="36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Results</a:t>
            </a:r>
            <a:endParaRPr lang="es-MX" sz="3600" dirty="0">
              <a:solidFill>
                <a:srgbClr val="0070C0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E93EFCE-4EFC-443A-A20F-6B26FE87CEEF}"/>
              </a:ext>
            </a:extLst>
          </p:cNvPr>
          <p:cNvSpPr txBox="1"/>
          <p:nvPr/>
        </p:nvSpPr>
        <p:spPr>
          <a:xfrm>
            <a:off x="1498392" y="1809755"/>
            <a:ext cx="3227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Oxygen Saturation </a:t>
            </a:r>
            <a:endParaRPr lang="es-MX" sz="1800" dirty="0">
              <a:solidFill>
                <a:srgbClr val="0070C0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DAE6024-D09C-48A0-9B8B-027743CA8497}"/>
              </a:ext>
            </a:extLst>
          </p:cNvPr>
          <p:cNvSpPr txBox="1"/>
          <p:nvPr/>
        </p:nvSpPr>
        <p:spPr>
          <a:xfrm>
            <a:off x="7620002" y="1922371"/>
            <a:ext cx="2340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Heart Rate</a:t>
            </a:r>
            <a:endParaRPr lang="es-MX" sz="1800" dirty="0">
              <a:solidFill>
                <a:srgbClr val="0070C0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7A40522-2FF6-4E0B-8A90-933E45B6B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590" y="3138249"/>
            <a:ext cx="4948973" cy="180723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6ACFCDF-7BE0-488F-B0E4-BF23158DE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1027" y="3169058"/>
            <a:ext cx="5022849" cy="1820161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1730F1D2-5054-402E-B779-34F5A4276084}"/>
              </a:ext>
            </a:extLst>
          </p:cNvPr>
          <p:cNvSpPr txBox="1"/>
          <p:nvPr/>
        </p:nvSpPr>
        <p:spPr>
          <a:xfrm>
            <a:off x="-63773" y="5260340"/>
            <a:ext cx="6094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  <a:defRPr/>
            </a:pPr>
            <a:r>
              <a:rPr lang="es-ES" sz="2800" b="1" kern="0" dirty="0">
                <a:solidFill>
                  <a:srgbClr val="2FA1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ork Sans regular"/>
                <a:cs typeface="Arial"/>
                <a:sym typeface="Arial"/>
              </a:rPr>
              <a:t>Error:         3%</a:t>
            </a:r>
            <a:endParaRPr lang="es-ES" sz="1800" b="1" kern="0" dirty="0">
              <a:solidFill>
                <a:srgbClr val="2FA1B5"/>
              </a:solidFill>
              <a:latin typeface="Work Sans regular"/>
              <a:cs typeface="Arial"/>
              <a:sym typeface="Arial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BF701AF8-29E8-4187-A8F6-F55ED5C08DB9}"/>
              </a:ext>
            </a:extLst>
          </p:cNvPr>
          <p:cNvSpPr txBox="1"/>
          <p:nvPr/>
        </p:nvSpPr>
        <p:spPr>
          <a:xfrm>
            <a:off x="5573672" y="5156686"/>
            <a:ext cx="60948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  <a:defRPr/>
            </a:pPr>
            <a:r>
              <a:rPr lang="es-ES" sz="4400" b="1" kern="0" dirty="0">
                <a:solidFill>
                  <a:srgbClr val="2FA1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ork Sans regular"/>
                <a:cs typeface="Arial"/>
                <a:sym typeface="Arial"/>
              </a:rPr>
              <a:t>Error: 0%</a:t>
            </a:r>
            <a:endParaRPr lang="es-ES" sz="3200" b="1" kern="0" dirty="0">
              <a:solidFill>
                <a:srgbClr val="2FA1B5"/>
              </a:solidFill>
              <a:latin typeface="Work Sans regular"/>
              <a:cs typeface="Arial"/>
              <a:sym typeface="Arial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A355240-DEB3-4BFA-8DD8-B66EF8352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00" b="97667" l="10000" r="90000">
                        <a14:foregroundMark x1="48667" y1="4000" x2="48667" y2="4000"/>
                        <a14:foregroundMark x1="50667" y1="92667" x2="50667" y2="92667"/>
                        <a14:foregroundMark x1="49333" y1="97667" x2="49333" y2="97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559" y="5335832"/>
            <a:ext cx="411150" cy="41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0DECA42-A87D-4B85-B215-2313257629F7}"/>
              </a:ext>
            </a:extLst>
          </p:cNvPr>
          <p:cNvSpPr txBox="1"/>
          <p:nvPr/>
        </p:nvSpPr>
        <p:spPr>
          <a:xfrm>
            <a:off x="509140" y="2352171"/>
            <a:ext cx="16746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/>
              <a:t>Standard </a:t>
            </a:r>
          </a:p>
          <a:p>
            <a:pPr algn="ctr"/>
            <a:r>
              <a:rPr lang="es-ES" sz="1400" dirty="0" err="1"/>
              <a:t>Equipment</a:t>
            </a:r>
            <a:r>
              <a:rPr lang="es-ES" sz="1400" dirty="0"/>
              <a:t> </a:t>
            </a:r>
          </a:p>
          <a:p>
            <a:pPr algn="ctr"/>
            <a:r>
              <a:rPr lang="es-ES" sz="1400" dirty="0" err="1"/>
              <a:t>Value</a:t>
            </a:r>
            <a:endParaRPr lang="es-ES" sz="1400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E21DA9A-C84B-4175-9FE1-AC8F64E7E88E}"/>
              </a:ext>
            </a:extLst>
          </p:cNvPr>
          <p:cNvSpPr txBox="1"/>
          <p:nvPr/>
        </p:nvSpPr>
        <p:spPr>
          <a:xfrm>
            <a:off x="2147206" y="2369574"/>
            <a:ext cx="16746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Average value of equipment under test</a:t>
            </a:r>
            <a:endParaRPr lang="es-ES" sz="1400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40DBF9A-4FF0-45A9-8328-8FD65409B723}"/>
              </a:ext>
            </a:extLst>
          </p:cNvPr>
          <p:cNvSpPr txBox="1"/>
          <p:nvPr/>
        </p:nvSpPr>
        <p:spPr>
          <a:xfrm>
            <a:off x="3811069" y="2397058"/>
            <a:ext cx="1674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Average </a:t>
            </a:r>
          </a:p>
          <a:p>
            <a:pPr algn="ctr"/>
            <a:r>
              <a:rPr lang="en-US" sz="1400" dirty="0"/>
              <a:t>error</a:t>
            </a:r>
            <a:endParaRPr lang="es-ES" sz="1400" dirty="0"/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2DAA2181-BFD1-4C32-81BD-47B9DD530E15}"/>
              </a:ext>
            </a:extLst>
          </p:cNvPr>
          <p:cNvCxnSpPr/>
          <p:nvPr/>
        </p:nvCxnSpPr>
        <p:spPr>
          <a:xfrm>
            <a:off x="2131530" y="2397058"/>
            <a:ext cx="0" cy="91784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408D7AF9-A565-4248-96DB-92209535D936}"/>
              </a:ext>
            </a:extLst>
          </p:cNvPr>
          <p:cNvCxnSpPr/>
          <p:nvPr/>
        </p:nvCxnSpPr>
        <p:spPr>
          <a:xfrm>
            <a:off x="3848499" y="2393470"/>
            <a:ext cx="0" cy="91784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9C880FCE-AC99-463A-93DF-96B27CB8B0EC}"/>
              </a:ext>
            </a:extLst>
          </p:cNvPr>
          <p:cNvCxnSpPr/>
          <p:nvPr/>
        </p:nvCxnSpPr>
        <p:spPr>
          <a:xfrm>
            <a:off x="7671053" y="2547008"/>
            <a:ext cx="0" cy="91784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EBC8E4B1-3E9F-41F1-9611-EF38312D1CCE}"/>
              </a:ext>
            </a:extLst>
          </p:cNvPr>
          <p:cNvCxnSpPr/>
          <p:nvPr/>
        </p:nvCxnSpPr>
        <p:spPr>
          <a:xfrm>
            <a:off x="9398472" y="2543420"/>
            <a:ext cx="0" cy="91784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uadroTexto 19">
            <a:extLst>
              <a:ext uri="{FF2B5EF4-FFF2-40B4-BE49-F238E27FC236}">
                <a16:creationId xmlns:a16="http://schemas.microsoft.com/office/drawing/2014/main" id="{8EB9BE59-4DFE-4B71-97EE-20C67CBEFD0C}"/>
              </a:ext>
            </a:extLst>
          </p:cNvPr>
          <p:cNvSpPr txBox="1"/>
          <p:nvPr/>
        </p:nvSpPr>
        <p:spPr>
          <a:xfrm>
            <a:off x="6022826" y="2428136"/>
            <a:ext cx="16746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/>
              <a:t>Standard </a:t>
            </a:r>
          </a:p>
          <a:p>
            <a:pPr algn="ctr"/>
            <a:r>
              <a:rPr lang="es-ES" sz="1400" dirty="0" err="1"/>
              <a:t>Equipment</a:t>
            </a:r>
            <a:r>
              <a:rPr lang="es-ES" sz="1400" dirty="0"/>
              <a:t> </a:t>
            </a:r>
          </a:p>
          <a:p>
            <a:pPr algn="ctr"/>
            <a:r>
              <a:rPr lang="es-ES" sz="1400" dirty="0" err="1"/>
              <a:t>Value</a:t>
            </a:r>
            <a:endParaRPr lang="es-ES" sz="1400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9F99C9F0-3C89-4936-8004-BB2F66246E72}"/>
              </a:ext>
            </a:extLst>
          </p:cNvPr>
          <p:cNvSpPr txBox="1"/>
          <p:nvPr/>
        </p:nvSpPr>
        <p:spPr>
          <a:xfrm>
            <a:off x="7705138" y="2402150"/>
            <a:ext cx="16746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Average value of equipment under test</a:t>
            </a:r>
            <a:endParaRPr lang="es-ES" sz="1400" dirty="0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FC9DBC6C-0FA9-4B67-AEA5-439AFF7FC1D4}"/>
              </a:ext>
            </a:extLst>
          </p:cNvPr>
          <p:cNvSpPr txBox="1"/>
          <p:nvPr/>
        </p:nvSpPr>
        <p:spPr>
          <a:xfrm>
            <a:off x="9434964" y="2434917"/>
            <a:ext cx="1674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Average </a:t>
            </a:r>
          </a:p>
          <a:p>
            <a:pPr algn="ctr"/>
            <a:r>
              <a:rPr lang="en-US" sz="1400" dirty="0"/>
              <a:t>error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35562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4AAC06-1394-8343-89B4-D59498E81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420" y="978276"/>
            <a:ext cx="10117667" cy="914400"/>
          </a:xfrm>
        </p:spPr>
        <p:txBody>
          <a:bodyPr anchor="t">
            <a:normAutofit/>
          </a:bodyPr>
          <a:lstStyle/>
          <a:p>
            <a:r>
              <a:rPr lang="es-MX" sz="3600" b="1" dirty="0" err="1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Our</a:t>
            </a:r>
            <a:r>
              <a:rPr lang="es-MX" sz="36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s-MX" sz="3600" b="1" dirty="0" err="1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Team</a:t>
            </a:r>
            <a:endParaRPr lang="es-MX" sz="3600" dirty="0">
              <a:solidFill>
                <a:srgbClr val="0070C0"/>
              </a:solidFill>
            </a:endParaRP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A4CC2027-3585-426D-B165-2002FB9C3A49}"/>
              </a:ext>
            </a:extLst>
          </p:cNvPr>
          <p:cNvSpPr txBox="1"/>
          <p:nvPr/>
        </p:nvSpPr>
        <p:spPr>
          <a:xfrm>
            <a:off x="1664970" y="1674803"/>
            <a:ext cx="1035050" cy="879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3340" marR="5080" indent="-40640">
              <a:lnSpc>
                <a:spcPct val="100000"/>
              </a:lnSpc>
              <a:spcBef>
                <a:spcPts val="100"/>
              </a:spcBef>
            </a:pPr>
            <a:r>
              <a:rPr sz="2800" b="1" spc="5" dirty="0">
                <a:solidFill>
                  <a:srgbClr val="C00000"/>
                </a:solidFill>
                <a:latin typeface="Arial"/>
                <a:cs typeface="Arial"/>
              </a:rPr>
              <a:t>L</a:t>
            </a:r>
            <a:r>
              <a:rPr sz="2800" b="1" spc="-5" dirty="0">
                <a:solidFill>
                  <a:srgbClr val="C00000"/>
                </a:solidFill>
                <a:latin typeface="Arial"/>
                <a:cs typeface="Arial"/>
              </a:rPr>
              <a:t>esl</a:t>
            </a:r>
            <a:r>
              <a:rPr sz="2800" b="1" dirty="0">
                <a:solidFill>
                  <a:srgbClr val="C00000"/>
                </a:solidFill>
                <a:latin typeface="Arial"/>
                <a:cs typeface="Arial"/>
              </a:rPr>
              <a:t>i</a:t>
            </a:r>
            <a:r>
              <a:rPr sz="2800" b="1" spc="-5" dirty="0">
                <a:solidFill>
                  <a:srgbClr val="C00000"/>
                </a:solidFill>
                <a:latin typeface="Arial"/>
                <a:cs typeface="Arial"/>
              </a:rPr>
              <a:t>e  </a:t>
            </a:r>
            <a:r>
              <a:rPr sz="2800" b="1" dirty="0">
                <a:solidFill>
                  <a:srgbClr val="C00000"/>
                </a:solidFill>
                <a:latin typeface="Arial"/>
                <a:cs typeface="Arial"/>
              </a:rPr>
              <a:t>Cieza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D9553644-2105-40AA-8015-2982A4F3CF46}"/>
              </a:ext>
            </a:extLst>
          </p:cNvPr>
          <p:cNvSpPr txBox="1"/>
          <p:nvPr/>
        </p:nvSpPr>
        <p:spPr>
          <a:xfrm>
            <a:off x="504190" y="4635808"/>
            <a:ext cx="3360420" cy="1245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2540" algn="ctr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solidFill>
                  <a:srgbClr val="545454"/>
                </a:solidFill>
                <a:latin typeface="Arial"/>
                <a:cs typeface="Arial"/>
              </a:rPr>
              <a:t>Bach.</a:t>
            </a:r>
            <a:r>
              <a:rPr sz="1600" b="1" dirty="0">
                <a:solidFill>
                  <a:srgbClr val="54545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545454"/>
                </a:solidFill>
                <a:latin typeface="Arial"/>
                <a:cs typeface="Arial"/>
              </a:rPr>
              <a:t>Electronic</a:t>
            </a:r>
            <a:r>
              <a:rPr sz="1600" b="1" spc="20" dirty="0">
                <a:solidFill>
                  <a:srgbClr val="54545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545454"/>
                </a:solidFill>
                <a:latin typeface="Arial"/>
                <a:cs typeface="Arial"/>
              </a:rPr>
              <a:t>Engineering </a:t>
            </a:r>
            <a:r>
              <a:rPr sz="1600" b="1" dirty="0">
                <a:solidFill>
                  <a:srgbClr val="54545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MSc.(c).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Biomedical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Engineering. 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Master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in Business</a:t>
            </a:r>
            <a:r>
              <a:rPr sz="1600" b="1" spc="2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Administration </a:t>
            </a:r>
            <a:r>
              <a:rPr sz="1600" b="1" spc="-430" dirty="0"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009999"/>
                </a:solidFill>
                <a:latin typeface="Arial"/>
                <a:cs typeface="Arial"/>
              </a:rPr>
              <a:t>Research</a:t>
            </a:r>
            <a:r>
              <a:rPr sz="1600" b="1" spc="30" dirty="0">
                <a:solidFill>
                  <a:srgbClr val="009999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009999"/>
                </a:solidFill>
                <a:latin typeface="Arial"/>
                <a:cs typeface="Arial"/>
              </a:rPr>
              <a:t>and </a:t>
            </a:r>
            <a:r>
              <a:rPr sz="1600" b="1" spc="-10" dirty="0">
                <a:solidFill>
                  <a:srgbClr val="009999"/>
                </a:solidFill>
                <a:latin typeface="Arial"/>
                <a:cs typeface="Arial"/>
              </a:rPr>
              <a:t>development</a:t>
            </a:r>
            <a:r>
              <a:rPr sz="1600" b="1" spc="60" dirty="0">
                <a:solidFill>
                  <a:srgbClr val="009999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009999"/>
                </a:solidFill>
                <a:latin typeface="Arial"/>
                <a:cs typeface="Arial"/>
              </a:rPr>
              <a:t>of </a:t>
            </a:r>
            <a:r>
              <a:rPr sz="1600" b="1" spc="5" dirty="0">
                <a:solidFill>
                  <a:srgbClr val="009999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009999"/>
                </a:solidFill>
                <a:latin typeface="Arial"/>
                <a:cs typeface="Arial"/>
              </a:rPr>
              <a:t>medical</a:t>
            </a:r>
            <a:r>
              <a:rPr sz="1600" b="1" spc="40" dirty="0">
                <a:solidFill>
                  <a:srgbClr val="009999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009999"/>
                </a:solidFill>
                <a:latin typeface="Arial"/>
                <a:cs typeface="Arial"/>
              </a:rPr>
              <a:t>equipment.</a:t>
            </a:r>
            <a:endParaRPr sz="1600" dirty="0">
              <a:solidFill>
                <a:srgbClr val="009999"/>
              </a:solidFill>
              <a:latin typeface="Arial"/>
              <a:cs typeface="Arial"/>
            </a:endParaRPr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806776A3-3832-4090-BCBF-88A9B43309B9}"/>
              </a:ext>
            </a:extLst>
          </p:cNvPr>
          <p:cNvSpPr txBox="1"/>
          <p:nvPr/>
        </p:nvSpPr>
        <p:spPr>
          <a:xfrm>
            <a:off x="4306842" y="4567609"/>
            <a:ext cx="3422015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810" algn="ctr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solidFill>
                  <a:srgbClr val="545454"/>
                </a:solidFill>
                <a:latin typeface="Arial"/>
                <a:cs typeface="Arial"/>
              </a:rPr>
              <a:t>Bach. Mechatronics</a:t>
            </a:r>
            <a:r>
              <a:rPr sz="1600" b="1" spc="20" dirty="0">
                <a:solidFill>
                  <a:srgbClr val="54545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545454"/>
                </a:solidFill>
                <a:latin typeface="Arial"/>
                <a:cs typeface="Arial"/>
              </a:rPr>
              <a:t>Engineering </a:t>
            </a:r>
            <a:r>
              <a:rPr sz="1600" b="1" dirty="0">
                <a:solidFill>
                  <a:srgbClr val="54545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MSc.(c).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Biomedical</a:t>
            </a:r>
            <a:r>
              <a:rPr sz="1600" b="1" spc="2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Engineering 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009999"/>
                </a:solidFill>
                <a:latin typeface="Arial"/>
                <a:cs typeface="Arial"/>
              </a:rPr>
              <a:t>Health</a:t>
            </a:r>
            <a:r>
              <a:rPr sz="1600" b="1" spc="5" dirty="0">
                <a:solidFill>
                  <a:srgbClr val="009999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009999"/>
                </a:solidFill>
                <a:latin typeface="Arial"/>
                <a:cs typeface="Arial"/>
              </a:rPr>
              <a:t>technology </a:t>
            </a:r>
            <a:r>
              <a:rPr sz="1600" b="1" spc="-10" dirty="0">
                <a:solidFill>
                  <a:srgbClr val="009999"/>
                </a:solidFill>
                <a:latin typeface="Arial"/>
                <a:cs typeface="Arial"/>
              </a:rPr>
              <a:t>assessment</a:t>
            </a:r>
            <a:r>
              <a:rPr sz="1600" b="1" spc="50" dirty="0">
                <a:solidFill>
                  <a:srgbClr val="009999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009999"/>
                </a:solidFill>
                <a:latin typeface="Arial"/>
                <a:cs typeface="Arial"/>
              </a:rPr>
              <a:t>and </a:t>
            </a:r>
            <a:r>
              <a:rPr sz="1600" b="1" spc="-430" dirty="0">
                <a:solidFill>
                  <a:srgbClr val="009999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009999"/>
                </a:solidFill>
                <a:latin typeface="Arial"/>
                <a:cs typeface="Arial"/>
              </a:rPr>
              <a:t>clinical</a:t>
            </a:r>
            <a:r>
              <a:rPr sz="1600" b="1" spc="40" dirty="0">
                <a:solidFill>
                  <a:srgbClr val="009999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009999"/>
                </a:solidFill>
                <a:latin typeface="Arial"/>
                <a:cs typeface="Arial"/>
              </a:rPr>
              <a:t>validations</a:t>
            </a:r>
            <a:endParaRPr sz="1600" dirty="0">
              <a:solidFill>
                <a:srgbClr val="009999"/>
              </a:solidFill>
              <a:latin typeface="Arial"/>
              <a:cs typeface="Arial"/>
            </a:endParaRPr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4166C652-5980-41BB-BBF5-24E79C431F65}"/>
              </a:ext>
            </a:extLst>
          </p:cNvPr>
          <p:cNvSpPr txBox="1"/>
          <p:nvPr/>
        </p:nvSpPr>
        <p:spPr>
          <a:xfrm>
            <a:off x="5127915" y="1674803"/>
            <a:ext cx="1608455" cy="879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8796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C00000"/>
                </a:solidFill>
                <a:latin typeface="Arial"/>
                <a:cs typeface="Arial"/>
              </a:rPr>
              <a:t>Julissa </a:t>
            </a:r>
            <a:r>
              <a:rPr sz="2800" b="1" spc="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C00000"/>
                </a:solidFill>
                <a:latin typeface="Arial"/>
                <a:cs typeface="Arial"/>
              </a:rPr>
              <a:t>V</a:t>
            </a:r>
            <a:r>
              <a:rPr sz="2800" b="1" dirty="0">
                <a:solidFill>
                  <a:srgbClr val="C00000"/>
                </a:solidFill>
                <a:latin typeface="Arial"/>
                <a:cs typeface="Arial"/>
              </a:rPr>
              <a:t>e</a:t>
            </a:r>
            <a:r>
              <a:rPr sz="2800" b="1" spc="5" dirty="0">
                <a:solidFill>
                  <a:srgbClr val="C00000"/>
                </a:solidFill>
                <a:latin typeface="Arial"/>
                <a:cs typeface="Arial"/>
              </a:rPr>
              <a:t>n</a:t>
            </a:r>
            <a:r>
              <a:rPr sz="2800" b="1" dirty="0">
                <a:solidFill>
                  <a:srgbClr val="C00000"/>
                </a:solidFill>
                <a:latin typeface="Arial"/>
                <a:cs typeface="Arial"/>
              </a:rPr>
              <a:t>a</a:t>
            </a:r>
            <a:r>
              <a:rPr sz="2800" b="1" spc="5" dirty="0">
                <a:solidFill>
                  <a:srgbClr val="C00000"/>
                </a:solidFill>
                <a:latin typeface="Arial"/>
                <a:cs typeface="Arial"/>
              </a:rPr>
              <a:t>n</a:t>
            </a:r>
            <a:r>
              <a:rPr sz="2800" b="1" dirty="0">
                <a:solidFill>
                  <a:srgbClr val="C00000"/>
                </a:solidFill>
                <a:latin typeface="Arial"/>
                <a:cs typeface="Arial"/>
              </a:rPr>
              <a:t>cio</a:t>
            </a:r>
            <a:endParaRPr sz="2800" dirty="0">
              <a:latin typeface="Arial"/>
              <a:cs typeface="Arial"/>
            </a:endParaRPr>
          </a:p>
        </p:txBody>
      </p:sp>
      <p:pic>
        <p:nvPicPr>
          <p:cNvPr id="10" name="object 7">
            <a:extLst>
              <a:ext uri="{FF2B5EF4-FFF2-40B4-BE49-F238E27FC236}">
                <a16:creationId xmlns:a16="http://schemas.microsoft.com/office/drawing/2014/main" id="{E188C3D5-3C50-45C7-99B0-B04A1C0DF34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02579" y="2943976"/>
            <a:ext cx="1257300" cy="1415344"/>
          </a:xfrm>
          <a:prstGeom prst="rect">
            <a:avLst/>
          </a:prstGeom>
        </p:spPr>
      </p:pic>
      <p:pic>
        <p:nvPicPr>
          <p:cNvPr id="11" name="object 8">
            <a:extLst>
              <a:ext uri="{FF2B5EF4-FFF2-40B4-BE49-F238E27FC236}">
                <a16:creationId xmlns:a16="http://schemas.microsoft.com/office/drawing/2014/main" id="{E8DDDDEC-4194-44A9-A656-5C66F8F46DF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51939" y="2850823"/>
            <a:ext cx="1211580" cy="1488439"/>
          </a:xfrm>
          <a:prstGeom prst="rect">
            <a:avLst/>
          </a:prstGeom>
        </p:spPr>
      </p:pic>
      <p:sp>
        <p:nvSpPr>
          <p:cNvPr id="12" name="object 9">
            <a:extLst>
              <a:ext uri="{FF2B5EF4-FFF2-40B4-BE49-F238E27FC236}">
                <a16:creationId xmlns:a16="http://schemas.microsoft.com/office/drawing/2014/main" id="{DA55C5FA-1D03-45A8-98D2-6D68A09997CA}"/>
              </a:ext>
            </a:extLst>
          </p:cNvPr>
          <p:cNvSpPr txBox="1"/>
          <p:nvPr/>
        </p:nvSpPr>
        <p:spPr>
          <a:xfrm>
            <a:off x="8778875" y="1648705"/>
            <a:ext cx="2221230" cy="1187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1270" algn="ctr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C00000"/>
                </a:solidFill>
                <a:latin typeface="Arial"/>
                <a:cs typeface="Arial"/>
              </a:rPr>
              <a:t>Luis </a:t>
            </a:r>
            <a:r>
              <a:rPr sz="2800" b="1" spc="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C00000"/>
                </a:solidFill>
                <a:latin typeface="Arial"/>
                <a:cs typeface="Arial"/>
              </a:rPr>
              <a:t>Vilca</a:t>
            </a:r>
            <a:r>
              <a:rPr sz="2800" b="1" dirty="0">
                <a:solidFill>
                  <a:srgbClr val="C00000"/>
                </a:solidFill>
                <a:latin typeface="Arial"/>
                <a:cs typeface="Arial"/>
              </a:rPr>
              <a:t>h</a:t>
            </a:r>
            <a:r>
              <a:rPr sz="2800" b="1" spc="5" dirty="0">
                <a:solidFill>
                  <a:srgbClr val="C00000"/>
                </a:solidFill>
                <a:latin typeface="Arial"/>
                <a:cs typeface="Arial"/>
              </a:rPr>
              <a:t>u</a:t>
            </a:r>
            <a:r>
              <a:rPr sz="2800" b="1" spc="-5" dirty="0">
                <a:solidFill>
                  <a:srgbClr val="C00000"/>
                </a:solidFill>
                <a:latin typeface="Arial"/>
                <a:cs typeface="Arial"/>
              </a:rPr>
              <a:t>amán</a:t>
            </a:r>
            <a:endParaRPr sz="2800">
              <a:latin typeface="Arial"/>
              <a:cs typeface="Arial"/>
            </a:endParaRPr>
          </a:p>
          <a:p>
            <a:pPr marL="1270" algn="ctr">
              <a:lnSpc>
                <a:spcPct val="100000"/>
              </a:lnSpc>
              <a:spcBef>
                <a:spcPts val="25"/>
              </a:spcBef>
            </a:pPr>
            <a:r>
              <a:rPr sz="2000" b="1" spc="-5" dirty="0">
                <a:latin typeface="Arial"/>
                <a:cs typeface="Arial"/>
              </a:rPr>
              <a:t>Project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spc="-15" dirty="0">
                <a:latin typeface="Arial"/>
                <a:cs typeface="Arial"/>
              </a:rPr>
              <a:t>Advisor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13" name="object 10">
            <a:extLst>
              <a:ext uri="{FF2B5EF4-FFF2-40B4-BE49-F238E27FC236}">
                <a16:creationId xmlns:a16="http://schemas.microsoft.com/office/drawing/2014/main" id="{3838D27D-41C9-43EB-BF53-FEDE8F161A8A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298940" y="2888379"/>
            <a:ext cx="1272539" cy="1526539"/>
          </a:xfrm>
          <a:prstGeom prst="rect">
            <a:avLst/>
          </a:prstGeom>
        </p:spPr>
      </p:pic>
      <p:sp>
        <p:nvSpPr>
          <p:cNvPr id="14" name="object 11">
            <a:extLst>
              <a:ext uri="{FF2B5EF4-FFF2-40B4-BE49-F238E27FC236}">
                <a16:creationId xmlns:a16="http://schemas.microsoft.com/office/drawing/2014/main" id="{22749072-F382-446F-8E75-2A0FD0924DAE}"/>
              </a:ext>
            </a:extLst>
          </p:cNvPr>
          <p:cNvSpPr txBox="1"/>
          <p:nvPr/>
        </p:nvSpPr>
        <p:spPr>
          <a:xfrm>
            <a:off x="7928900" y="4567609"/>
            <a:ext cx="4012618" cy="17363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56260" marR="539750" indent="-9525" algn="ctr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solidFill>
                  <a:srgbClr val="545454"/>
                </a:solidFill>
                <a:latin typeface="Arial"/>
                <a:cs typeface="Arial"/>
              </a:rPr>
              <a:t>Phd.</a:t>
            </a:r>
            <a:r>
              <a:rPr sz="1600" b="1" spc="5" dirty="0">
                <a:solidFill>
                  <a:srgbClr val="545454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545454"/>
                </a:solidFill>
                <a:latin typeface="Arial"/>
                <a:cs typeface="Arial"/>
              </a:rPr>
              <a:t>Electric</a:t>
            </a:r>
            <a:r>
              <a:rPr sz="1600" b="1" spc="40" dirty="0">
                <a:solidFill>
                  <a:srgbClr val="54545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545454"/>
                </a:solidFill>
                <a:latin typeface="Arial"/>
                <a:cs typeface="Arial"/>
              </a:rPr>
              <a:t>Engineering </a:t>
            </a:r>
            <a:r>
              <a:rPr sz="1600" b="1" dirty="0">
                <a:solidFill>
                  <a:srgbClr val="54545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MSc.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Biomedical</a:t>
            </a:r>
            <a:r>
              <a:rPr sz="1600" b="1" spc="4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Engineering </a:t>
            </a:r>
            <a:r>
              <a:rPr sz="1600" b="1" spc="-430" dirty="0"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009999"/>
                </a:solidFill>
                <a:latin typeface="Arial"/>
                <a:cs typeface="Arial"/>
              </a:rPr>
              <a:t>Principal</a:t>
            </a:r>
            <a:r>
              <a:rPr sz="1600" b="1" spc="40" dirty="0">
                <a:solidFill>
                  <a:srgbClr val="009999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009999"/>
                </a:solidFill>
                <a:latin typeface="Arial"/>
                <a:cs typeface="Arial"/>
              </a:rPr>
              <a:t>professor</a:t>
            </a:r>
            <a:r>
              <a:rPr sz="1600" b="1" spc="10" dirty="0">
                <a:solidFill>
                  <a:srgbClr val="009999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009999"/>
                </a:solidFill>
                <a:latin typeface="Arial"/>
                <a:cs typeface="Arial"/>
              </a:rPr>
              <a:t>of</a:t>
            </a:r>
            <a:r>
              <a:rPr sz="1600" b="1" spc="-5" dirty="0">
                <a:solidFill>
                  <a:srgbClr val="009999"/>
                </a:solidFill>
                <a:latin typeface="Arial"/>
                <a:cs typeface="Arial"/>
              </a:rPr>
              <a:t> PUCP</a:t>
            </a:r>
            <a:endParaRPr sz="1600" dirty="0">
              <a:solidFill>
                <a:srgbClr val="009999"/>
              </a:solidFill>
              <a:latin typeface="Arial"/>
              <a:cs typeface="Arial"/>
            </a:endParaRPr>
          </a:p>
          <a:p>
            <a:pPr marL="12700" marR="5080" algn="ctr">
              <a:lnSpc>
                <a:spcPct val="100000"/>
              </a:lnSpc>
            </a:pPr>
            <a:r>
              <a:rPr sz="1600" b="1" spc="-5" dirty="0">
                <a:solidFill>
                  <a:srgbClr val="009999"/>
                </a:solidFill>
                <a:latin typeface="Arial"/>
                <a:cs typeface="Arial"/>
              </a:rPr>
              <a:t>Member </a:t>
            </a:r>
            <a:r>
              <a:rPr sz="1600" b="1" dirty="0">
                <a:solidFill>
                  <a:srgbClr val="009999"/>
                </a:solidFill>
                <a:latin typeface="Arial"/>
                <a:cs typeface="Arial"/>
              </a:rPr>
              <a:t>of</a:t>
            </a:r>
            <a:r>
              <a:rPr sz="1600" b="1" spc="10" dirty="0">
                <a:solidFill>
                  <a:srgbClr val="009999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009999"/>
                </a:solidFill>
                <a:latin typeface="Arial"/>
                <a:cs typeface="Arial"/>
              </a:rPr>
              <a:t>Engineering</a:t>
            </a:r>
            <a:r>
              <a:rPr sz="1600" b="1" spc="5" dirty="0">
                <a:solidFill>
                  <a:srgbClr val="009999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009999"/>
                </a:solidFill>
                <a:latin typeface="Arial"/>
                <a:cs typeface="Arial"/>
              </a:rPr>
              <a:t>for</a:t>
            </a:r>
            <a:r>
              <a:rPr sz="1600" b="1" spc="-20" dirty="0">
                <a:solidFill>
                  <a:srgbClr val="009999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009999"/>
                </a:solidFill>
                <a:latin typeface="Arial"/>
                <a:cs typeface="Arial"/>
              </a:rPr>
              <a:t>Medicine</a:t>
            </a:r>
            <a:r>
              <a:rPr sz="1600" b="1" spc="15" dirty="0">
                <a:solidFill>
                  <a:srgbClr val="009999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009999"/>
                </a:solidFill>
                <a:latin typeface="Arial"/>
                <a:cs typeface="Arial"/>
              </a:rPr>
              <a:t>and </a:t>
            </a:r>
            <a:r>
              <a:rPr sz="1600" b="1" spc="-430" dirty="0">
                <a:solidFill>
                  <a:srgbClr val="009999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009999"/>
                </a:solidFill>
                <a:latin typeface="Arial"/>
                <a:cs typeface="Arial"/>
              </a:rPr>
              <a:t>Biology</a:t>
            </a:r>
            <a:r>
              <a:rPr sz="1600" b="1" dirty="0">
                <a:solidFill>
                  <a:srgbClr val="009999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009999"/>
                </a:solidFill>
                <a:latin typeface="Arial"/>
                <a:cs typeface="Arial"/>
              </a:rPr>
              <a:t>Society</a:t>
            </a:r>
            <a:r>
              <a:rPr sz="1600" b="1" spc="10" dirty="0">
                <a:solidFill>
                  <a:srgbClr val="009999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009999"/>
                </a:solidFill>
                <a:latin typeface="Arial"/>
                <a:cs typeface="Arial"/>
              </a:rPr>
              <a:t>EMBS-IEEE.</a:t>
            </a:r>
            <a:r>
              <a:rPr sz="1600" b="1" spc="5" dirty="0">
                <a:solidFill>
                  <a:srgbClr val="009999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009999"/>
                </a:solidFill>
                <a:latin typeface="Arial"/>
                <a:cs typeface="Arial"/>
              </a:rPr>
              <a:t>APBIO</a:t>
            </a:r>
            <a:r>
              <a:rPr sz="1600" b="1" spc="60" dirty="0">
                <a:solidFill>
                  <a:srgbClr val="009999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009999"/>
                </a:solidFill>
                <a:latin typeface="Arial"/>
                <a:cs typeface="Arial"/>
              </a:rPr>
              <a:t>- </a:t>
            </a:r>
            <a:r>
              <a:rPr sz="1600" b="1" spc="5" dirty="0">
                <a:solidFill>
                  <a:srgbClr val="009999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009999"/>
                </a:solidFill>
                <a:latin typeface="Arial"/>
                <a:cs typeface="Arial"/>
              </a:rPr>
              <a:t>CORAL</a:t>
            </a:r>
            <a:r>
              <a:rPr sz="1600" b="1" spc="30" dirty="0">
                <a:solidFill>
                  <a:srgbClr val="009999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009999"/>
                </a:solidFill>
                <a:latin typeface="Arial"/>
                <a:cs typeface="Arial"/>
              </a:rPr>
              <a:t>Member.</a:t>
            </a:r>
            <a:r>
              <a:rPr sz="1600" b="1" spc="20" dirty="0">
                <a:solidFill>
                  <a:srgbClr val="009999"/>
                </a:solidFill>
                <a:latin typeface="Arial"/>
                <a:cs typeface="Arial"/>
              </a:rPr>
              <a:t> </a:t>
            </a:r>
            <a:endParaRPr lang="es-ES" sz="1600" b="1" spc="20" dirty="0">
              <a:solidFill>
                <a:srgbClr val="009999"/>
              </a:solidFill>
              <a:latin typeface="Arial"/>
              <a:cs typeface="Arial"/>
            </a:endParaRPr>
          </a:p>
          <a:p>
            <a:pPr marL="12700" marR="5080" algn="ctr">
              <a:lnSpc>
                <a:spcPct val="100000"/>
              </a:lnSpc>
            </a:pPr>
            <a:r>
              <a:rPr sz="1600" b="1" spc="-20" dirty="0">
                <a:solidFill>
                  <a:srgbClr val="009999"/>
                </a:solidFill>
                <a:latin typeface="Arial"/>
                <a:cs typeface="Arial"/>
              </a:rPr>
              <a:t>ACCE</a:t>
            </a:r>
            <a:r>
              <a:rPr sz="1600" b="1" spc="25" dirty="0">
                <a:solidFill>
                  <a:srgbClr val="009999"/>
                </a:solidFill>
                <a:latin typeface="Arial"/>
                <a:cs typeface="Arial"/>
              </a:rPr>
              <a:t> </a:t>
            </a:r>
            <a:r>
              <a:rPr lang="es-ES" sz="1600" b="1" spc="25" dirty="0">
                <a:solidFill>
                  <a:srgbClr val="009999"/>
                </a:solidFill>
                <a:latin typeface="Arial"/>
                <a:cs typeface="Arial"/>
              </a:rPr>
              <a:t>IFMBE </a:t>
            </a:r>
            <a:r>
              <a:rPr sz="1600" b="1" spc="-5" dirty="0">
                <a:solidFill>
                  <a:srgbClr val="009999"/>
                </a:solidFill>
                <a:latin typeface="Arial"/>
                <a:cs typeface="Arial"/>
              </a:rPr>
              <a:t>Member</a:t>
            </a:r>
            <a:endParaRPr sz="1600" dirty="0">
              <a:solidFill>
                <a:srgbClr val="009999"/>
              </a:solidFill>
              <a:latin typeface="Arial"/>
              <a:cs typeface="Arial"/>
            </a:endParaRPr>
          </a:p>
        </p:txBody>
      </p:sp>
      <p:pic>
        <p:nvPicPr>
          <p:cNvPr id="15" name="object 12">
            <a:extLst>
              <a:ext uri="{FF2B5EF4-FFF2-40B4-BE49-F238E27FC236}">
                <a16:creationId xmlns:a16="http://schemas.microsoft.com/office/drawing/2014/main" id="{C13CE141-14B8-4549-8963-F4DB752EAD54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886991" y="2008667"/>
            <a:ext cx="499818" cy="493052"/>
          </a:xfrm>
          <a:prstGeom prst="rect">
            <a:avLst/>
          </a:prstGeom>
        </p:spPr>
      </p:pic>
      <p:pic>
        <p:nvPicPr>
          <p:cNvPr id="16" name="object 13">
            <a:extLst>
              <a:ext uri="{FF2B5EF4-FFF2-40B4-BE49-F238E27FC236}">
                <a16:creationId xmlns:a16="http://schemas.microsoft.com/office/drawing/2014/main" id="{5702F7EA-8A64-472F-8F55-131979B0ED1D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861411" y="1904905"/>
            <a:ext cx="645159" cy="445243"/>
          </a:xfrm>
          <a:prstGeom prst="rect">
            <a:avLst/>
          </a:prstGeom>
        </p:spPr>
      </p:pic>
      <p:pic>
        <p:nvPicPr>
          <p:cNvPr id="1026" name="Picture 2" descr="Trabajo de investigación | Icono Gratis">
            <a:extLst>
              <a:ext uri="{FF2B5EF4-FFF2-40B4-BE49-F238E27FC236}">
                <a16:creationId xmlns:a16="http://schemas.microsoft.com/office/drawing/2014/main" id="{8EFB05F0-EDEB-4F2C-A69F-9B3F6F3B1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0105" y="1892676"/>
            <a:ext cx="503791" cy="50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258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7CF92EE3-C6CA-4049-A5BE-826A70EAC9C0}"/>
              </a:ext>
            </a:extLst>
          </p:cNvPr>
          <p:cNvSpPr/>
          <p:nvPr/>
        </p:nvSpPr>
        <p:spPr>
          <a:xfrm>
            <a:off x="0" y="1520517"/>
            <a:ext cx="12192000" cy="4828032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A4AAC06-1394-8343-89B4-D59498E81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420" y="978276"/>
            <a:ext cx="10117667" cy="914400"/>
          </a:xfrm>
        </p:spPr>
        <p:txBody>
          <a:bodyPr anchor="t">
            <a:normAutofit/>
          </a:bodyPr>
          <a:lstStyle/>
          <a:p>
            <a:r>
              <a:rPr lang="es-MX" sz="36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Results</a:t>
            </a:r>
            <a:endParaRPr lang="es-MX" sz="3600" dirty="0">
              <a:solidFill>
                <a:srgbClr val="0070C0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E93EFCE-4EFC-443A-A20F-6B26FE87CEEF}"/>
              </a:ext>
            </a:extLst>
          </p:cNvPr>
          <p:cNvSpPr txBox="1"/>
          <p:nvPr/>
        </p:nvSpPr>
        <p:spPr>
          <a:xfrm>
            <a:off x="2424236" y="1990871"/>
            <a:ext cx="3227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Temperature</a:t>
            </a:r>
            <a:endParaRPr lang="es-MX" sz="1800" dirty="0">
              <a:solidFill>
                <a:srgbClr val="0070C0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DAE6024-D09C-48A0-9B8B-027743CA8497}"/>
              </a:ext>
            </a:extLst>
          </p:cNvPr>
          <p:cNvSpPr txBox="1"/>
          <p:nvPr/>
        </p:nvSpPr>
        <p:spPr>
          <a:xfrm>
            <a:off x="7737468" y="1929952"/>
            <a:ext cx="2340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Flow</a:t>
            </a:r>
            <a:endParaRPr lang="es-MX" sz="1800" dirty="0">
              <a:solidFill>
                <a:srgbClr val="0070C0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E170618-C6FF-416F-860F-8F5E4A6E9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086" y="3279043"/>
            <a:ext cx="4781550" cy="123825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DF81259-BB4A-4F53-BBE2-437353242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9638" y="3260933"/>
            <a:ext cx="4498912" cy="1239542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E2DDAC79-2C5D-4E35-9F07-390B770B0907}"/>
              </a:ext>
            </a:extLst>
          </p:cNvPr>
          <p:cNvSpPr txBox="1"/>
          <p:nvPr/>
        </p:nvSpPr>
        <p:spPr>
          <a:xfrm>
            <a:off x="-63773" y="4753485"/>
            <a:ext cx="6094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  <a:defRPr/>
            </a:pPr>
            <a:r>
              <a:rPr lang="es-ES" sz="2800" b="1" kern="0" dirty="0">
                <a:solidFill>
                  <a:srgbClr val="2FA1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ork Sans regular"/>
                <a:cs typeface="Arial"/>
                <a:sym typeface="Arial"/>
              </a:rPr>
              <a:t>Error:         2%</a:t>
            </a:r>
            <a:endParaRPr lang="es-ES" sz="1800" b="1" kern="0" dirty="0">
              <a:solidFill>
                <a:srgbClr val="2FA1B5"/>
              </a:solidFill>
              <a:latin typeface="Work Sans regular"/>
              <a:cs typeface="Arial"/>
              <a:sym typeface="Arial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8933F788-2379-4820-B8D1-6BC60B10D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00" b="97667" l="10000" r="90000">
                        <a14:foregroundMark x1="48667" y1="4000" x2="48667" y2="4000"/>
                        <a14:foregroundMark x1="50667" y1="92667" x2="50667" y2="92667"/>
                        <a14:foregroundMark x1="49333" y1="97667" x2="49333" y2="97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559" y="4809520"/>
            <a:ext cx="411150" cy="41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62A3CE6F-5E70-4C2C-8B56-09542E7BE43B}"/>
              </a:ext>
            </a:extLst>
          </p:cNvPr>
          <p:cNvSpPr txBox="1"/>
          <p:nvPr/>
        </p:nvSpPr>
        <p:spPr>
          <a:xfrm>
            <a:off x="5592000" y="4753485"/>
            <a:ext cx="6094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  <a:defRPr/>
            </a:pPr>
            <a:r>
              <a:rPr lang="es-ES" sz="2800" b="1" kern="0" dirty="0">
                <a:solidFill>
                  <a:srgbClr val="2FA1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ork Sans regular"/>
                <a:cs typeface="Arial"/>
                <a:sym typeface="Arial"/>
              </a:rPr>
              <a:t>Error:         1%</a:t>
            </a:r>
            <a:endParaRPr lang="es-ES" sz="1800" b="1" kern="0" dirty="0">
              <a:solidFill>
                <a:srgbClr val="2FA1B5"/>
              </a:solidFill>
              <a:latin typeface="Work Sans regular"/>
              <a:cs typeface="Arial"/>
              <a:sym typeface="Arial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E945D451-2F2F-4B44-90D3-A60C0008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00" b="97667" l="10000" r="90000">
                        <a14:foregroundMark x1="48667" y1="4000" x2="48667" y2="4000"/>
                        <a14:foregroundMark x1="50667" y1="92667" x2="50667" y2="92667"/>
                        <a14:foregroundMark x1="49333" y1="97667" x2="49333" y2="97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0601" y="4809520"/>
            <a:ext cx="411150" cy="41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05AE3BF7-6A42-4496-AF69-51210135F4B5}"/>
              </a:ext>
            </a:extLst>
          </p:cNvPr>
          <p:cNvSpPr txBox="1"/>
          <p:nvPr/>
        </p:nvSpPr>
        <p:spPr>
          <a:xfrm>
            <a:off x="2444348" y="2602227"/>
            <a:ext cx="16746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/>
              <a:t>Standard </a:t>
            </a:r>
          </a:p>
          <a:p>
            <a:pPr algn="ctr"/>
            <a:r>
              <a:rPr lang="es-ES" sz="1400" dirty="0" err="1"/>
              <a:t>Equipment</a:t>
            </a:r>
            <a:r>
              <a:rPr lang="es-ES" sz="1400" dirty="0"/>
              <a:t> </a:t>
            </a:r>
          </a:p>
          <a:p>
            <a:pPr algn="ctr"/>
            <a:r>
              <a:rPr lang="es-ES" sz="1400" dirty="0" err="1"/>
              <a:t>Value</a:t>
            </a:r>
            <a:endParaRPr lang="es-ES" sz="1400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9F47BBE-C4A9-4F5F-8860-CBFF87F080A6}"/>
              </a:ext>
            </a:extLst>
          </p:cNvPr>
          <p:cNvSpPr txBox="1"/>
          <p:nvPr/>
        </p:nvSpPr>
        <p:spPr>
          <a:xfrm>
            <a:off x="810450" y="2596395"/>
            <a:ext cx="16746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Average value of equipment under test</a:t>
            </a:r>
            <a:endParaRPr lang="es-ES" sz="1400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26237320-FFAC-4E64-8E6D-BA07B071E4CE}"/>
              </a:ext>
            </a:extLst>
          </p:cNvPr>
          <p:cNvSpPr txBox="1"/>
          <p:nvPr/>
        </p:nvSpPr>
        <p:spPr>
          <a:xfrm>
            <a:off x="4053585" y="2715050"/>
            <a:ext cx="1674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Average </a:t>
            </a:r>
          </a:p>
          <a:p>
            <a:pPr algn="ctr"/>
            <a:r>
              <a:rPr lang="en-US" sz="1400" dirty="0"/>
              <a:t>error</a:t>
            </a:r>
            <a:endParaRPr lang="es-ES" sz="1400" dirty="0"/>
          </a:p>
        </p:txBody>
      </p: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B076F9F8-ACC3-40F3-894D-7672F158776E}"/>
              </a:ext>
            </a:extLst>
          </p:cNvPr>
          <p:cNvCxnSpPr/>
          <p:nvPr/>
        </p:nvCxnSpPr>
        <p:spPr>
          <a:xfrm>
            <a:off x="2428673" y="2715050"/>
            <a:ext cx="0" cy="91784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40871FE7-9707-4113-B14A-97D496524444}"/>
              </a:ext>
            </a:extLst>
          </p:cNvPr>
          <p:cNvCxnSpPr/>
          <p:nvPr/>
        </p:nvCxnSpPr>
        <p:spPr>
          <a:xfrm>
            <a:off x="4091015" y="2711462"/>
            <a:ext cx="0" cy="91784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uadroTexto 20">
            <a:extLst>
              <a:ext uri="{FF2B5EF4-FFF2-40B4-BE49-F238E27FC236}">
                <a16:creationId xmlns:a16="http://schemas.microsoft.com/office/drawing/2014/main" id="{587AB223-20D1-4D03-85C5-73F7EC183AFF}"/>
              </a:ext>
            </a:extLst>
          </p:cNvPr>
          <p:cNvSpPr txBox="1"/>
          <p:nvPr/>
        </p:nvSpPr>
        <p:spPr>
          <a:xfrm>
            <a:off x="8070456" y="2511717"/>
            <a:ext cx="16746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/>
              <a:t>Standard </a:t>
            </a:r>
          </a:p>
          <a:p>
            <a:pPr algn="ctr"/>
            <a:r>
              <a:rPr lang="es-ES" sz="1400" dirty="0" err="1"/>
              <a:t>Equipment</a:t>
            </a:r>
            <a:r>
              <a:rPr lang="es-ES" sz="1400" dirty="0"/>
              <a:t> </a:t>
            </a:r>
          </a:p>
          <a:p>
            <a:pPr algn="ctr"/>
            <a:r>
              <a:rPr lang="es-ES" sz="1400" dirty="0" err="1"/>
              <a:t>Value</a:t>
            </a:r>
            <a:endParaRPr lang="es-ES" sz="1400" dirty="0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23D181AA-740A-4294-9452-F574357062E6}"/>
              </a:ext>
            </a:extLst>
          </p:cNvPr>
          <p:cNvSpPr txBox="1"/>
          <p:nvPr/>
        </p:nvSpPr>
        <p:spPr>
          <a:xfrm>
            <a:off x="6578613" y="2554058"/>
            <a:ext cx="16746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Average value of equipment under test</a:t>
            </a:r>
            <a:endParaRPr lang="es-ES" sz="1400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297538FD-71A4-454A-830F-7285B3125186}"/>
              </a:ext>
            </a:extLst>
          </p:cNvPr>
          <p:cNvSpPr txBox="1"/>
          <p:nvPr/>
        </p:nvSpPr>
        <p:spPr>
          <a:xfrm>
            <a:off x="9654673" y="2611779"/>
            <a:ext cx="1674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Average </a:t>
            </a:r>
          </a:p>
          <a:p>
            <a:pPr algn="ctr"/>
            <a:r>
              <a:rPr lang="en-US" sz="1400" dirty="0"/>
              <a:t>error</a:t>
            </a:r>
            <a:endParaRPr lang="es-ES" sz="1400" dirty="0"/>
          </a:p>
        </p:txBody>
      </p: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D8685CD0-BF2C-44D9-9F79-B51D1E83EBBA}"/>
              </a:ext>
            </a:extLst>
          </p:cNvPr>
          <p:cNvCxnSpPr/>
          <p:nvPr/>
        </p:nvCxnSpPr>
        <p:spPr>
          <a:xfrm>
            <a:off x="8126663" y="2584295"/>
            <a:ext cx="0" cy="91784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6FB87359-3ABF-4A35-A0F7-DCCC94D54400}"/>
              </a:ext>
            </a:extLst>
          </p:cNvPr>
          <p:cNvCxnSpPr/>
          <p:nvPr/>
        </p:nvCxnSpPr>
        <p:spPr>
          <a:xfrm>
            <a:off x="9692103" y="2608191"/>
            <a:ext cx="0" cy="91784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331D7A17-F5BA-4CCB-B8C8-783B23123615}"/>
              </a:ext>
            </a:extLst>
          </p:cNvPr>
          <p:cNvSpPr txBox="1"/>
          <p:nvPr/>
        </p:nvSpPr>
        <p:spPr>
          <a:xfrm>
            <a:off x="8391908" y="5350962"/>
            <a:ext cx="9685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/>
              <a:t>50PSI</a:t>
            </a:r>
          </a:p>
          <a:p>
            <a:pPr algn="ctr"/>
            <a:r>
              <a:rPr lang="es-ES" b="1" dirty="0"/>
              <a:t>21,5°C </a:t>
            </a:r>
          </a:p>
          <a:p>
            <a:pPr algn="ctr"/>
            <a:r>
              <a:rPr lang="es-ES" b="1" dirty="0"/>
              <a:t>72,1%hr</a:t>
            </a:r>
          </a:p>
        </p:txBody>
      </p:sp>
    </p:spTree>
    <p:extLst>
      <p:ext uri="{BB962C8B-B14F-4D97-AF65-F5344CB8AC3E}">
        <p14:creationId xmlns:p14="http://schemas.microsoft.com/office/powerpoint/2010/main" val="28594780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63FEF59B-EF14-654A-B961-582AAD399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654" y="2878020"/>
            <a:ext cx="10117667" cy="550980"/>
          </a:xfrm>
        </p:spPr>
        <p:txBody>
          <a:bodyPr anchor="t">
            <a:normAutofit/>
          </a:bodyPr>
          <a:lstStyle/>
          <a:p>
            <a:pPr algn="ctr"/>
            <a:r>
              <a:rPr lang="es-MX" sz="3200" i="1" dirty="0">
                <a:solidFill>
                  <a:srgbClr val="0070C0"/>
                </a:solidFill>
                <a:latin typeface="Poppins Medium" pitchFamily="2" charset="77"/>
                <a:cs typeface="Poppins Medium" pitchFamily="2" charset="77"/>
              </a:rPr>
              <a:t>Leslie Yessenia Cieza Huané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EF1396C2-E5FC-884C-80FD-E888936DA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6654" y="3761508"/>
            <a:ext cx="10117667" cy="2389909"/>
          </a:xfrm>
        </p:spPr>
        <p:txBody>
          <a:bodyPr/>
          <a:lstStyle/>
          <a:p>
            <a:pPr marL="0" lvl="0" indent="0" algn="ctr">
              <a:buClr>
                <a:schemeClr val="dk1"/>
              </a:buClr>
              <a:buSzPct val="25000"/>
              <a:buNone/>
            </a:pPr>
            <a:r>
              <a:rPr lang="it-IT" sz="2000" i="1" dirty="0">
                <a:solidFill>
                  <a:srgbClr val="1F4A98"/>
                </a:solidFill>
                <a:latin typeface="Poppins" pitchFamily="2" charset="77"/>
                <a:ea typeface="Calibri"/>
                <a:cs typeface="Poppins" pitchFamily="2" charset="77"/>
                <a:sym typeface="Calibri"/>
              </a:rPr>
              <a:t>ycieza@pucp.edu.pe</a:t>
            </a:r>
          </a:p>
          <a:p>
            <a:pPr marL="0" lvl="0" indent="0" algn="ctr">
              <a:buClr>
                <a:schemeClr val="dk1"/>
              </a:buClr>
              <a:buSzPct val="25000"/>
              <a:buNone/>
            </a:pPr>
            <a:r>
              <a:rPr lang="it-IT" sz="2000" i="1" dirty="0">
                <a:solidFill>
                  <a:srgbClr val="1CA692"/>
                </a:solidFill>
                <a:latin typeface="Poppins" pitchFamily="2" charset="77"/>
                <a:ea typeface="Calibri"/>
                <a:cs typeface="Poppins" pitchFamily="2" charset="77"/>
                <a:sym typeface="Calibri"/>
              </a:rPr>
              <a:t>Pontificia Universidad Católica del Perú, PERU</a:t>
            </a:r>
            <a:endParaRPr lang="it" sz="2000" i="1" dirty="0">
              <a:solidFill>
                <a:srgbClr val="1CA692"/>
              </a:solidFill>
              <a:latin typeface="Poppins" pitchFamily="2" charset="77"/>
              <a:ea typeface="Calibri"/>
              <a:cs typeface="Poppins" pitchFamily="2" charset="77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07211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4AAC06-1394-8343-89B4-D59498E81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420" y="978276"/>
            <a:ext cx="10117667" cy="914400"/>
          </a:xfrm>
        </p:spPr>
        <p:txBody>
          <a:bodyPr anchor="t">
            <a:normAutofit/>
          </a:bodyPr>
          <a:lstStyle/>
          <a:p>
            <a:r>
              <a:rPr lang="es-MX" sz="36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Description</a:t>
            </a:r>
            <a:endParaRPr lang="es-MX" sz="3600" dirty="0">
              <a:solidFill>
                <a:srgbClr val="0070C0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D9C265E-2FF8-4125-878B-D7B0AECAA9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76" b="21153"/>
          <a:stretch/>
        </p:blipFill>
        <p:spPr>
          <a:xfrm>
            <a:off x="0" y="1598894"/>
            <a:ext cx="12192000" cy="474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249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4AAC06-1394-8343-89B4-D59498E81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420" y="978276"/>
            <a:ext cx="10117667" cy="914400"/>
          </a:xfrm>
        </p:spPr>
        <p:txBody>
          <a:bodyPr anchor="t">
            <a:normAutofit/>
          </a:bodyPr>
          <a:lstStyle/>
          <a:p>
            <a:r>
              <a:rPr lang="es-MX" sz="36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Description</a:t>
            </a:r>
            <a:endParaRPr lang="es-MX" sz="3600" dirty="0">
              <a:solidFill>
                <a:srgbClr val="0070C0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D9C265E-2FF8-4125-878B-D7B0AECAA9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76" b="21153"/>
          <a:stretch/>
        </p:blipFill>
        <p:spPr>
          <a:xfrm>
            <a:off x="0" y="1598894"/>
            <a:ext cx="12192000" cy="4749656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B98A3D83-3843-4D28-94E4-AFA315A0053D}"/>
              </a:ext>
            </a:extLst>
          </p:cNvPr>
          <p:cNvSpPr/>
          <p:nvPr/>
        </p:nvSpPr>
        <p:spPr>
          <a:xfrm>
            <a:off x="4531933" y="4569726"/>
            <a:ext cx="35665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>
                <a:solidFill>
                  <a:srgbClr val="2FA1B5"/>
                </a:solidFill>
                <a:latin typeface="Arial" panose="020B0604020202020204" pitchFamily="34" charset="0"/>
              </a:rPr>
              <a:t>People </a:t>
            </a:r>
            <a:r>
              <a:rPr lang="es-ES" sz="2400" dirty="0" err="1">
                <a:solidFill>
                  <a:srgbClr val="2FA1B5"/>
                </a:solidFill>
                <a:latin typeface="Arial" panose="020B0604020202020204" pitchFamily="34" charset="0"/>
              </a:rPr>
              <a:t>have</a:t>
            </a:r>
            <a:endParaRPr lang="es-ES" sz="2400" dirty="0">
              <a:solidFill>
                <a:srgbClr val="2FA1B5"/>
              </a:solidFill>
              <a:latin typeface="Arial" panose="020B0604020202020204" pitchFamily="34" charset="0"/>
            </a:endParaRPr>
          </a:p>
          <a:p>
            <a:r>
              <a:rPr lang="es-ES" sz="24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</a:rPr>
              <a:t>Respiratory</a:t>
            </a:r>
            <a:endParaRPr lang="es-ES" sz="24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r>
              <a:rPr lang="es-ES" sz="24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</a:rPr>
              <a:t>diseases</a:t>
            </a:r>
            <a:endParaRPr lang="es-ES" sz="24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4255C209-2B5E-4D0C-9E83-D29302C38B0D}"/>
              </a:ext>
            </a:extLst>
          </p:cNvPr>
          <p:cNvSpPr/>
          <p:nvPr/>
        </p:nvSpPr>
        <p:spPr>
          <a:xfrm>
            <a:off x="1494824" y="1537681"/>
            <a:ext cx="8686800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16600" b="1" dirty="0">
                <a:solidFill>
                  <a:srgbClr val="2FA1B5"/>
                </a:solidFill>
                <a:latin typeface="Arial" panose="020B0604020202020204" pitchFamily="34" charset="0"/>
              </a:rPr>
              <a:t>300</a:t>
            </a:r>
            <a:endParaRPr lang="es-ES" sz="8000" dirty="0">
              <a:solidFill>
                <a:srgbClr val="2FA1B5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4F02CCC-CD3C-4965-A0F3-F2F58C3F0830}"/>
              </a:ext>
            </a:extLst>
          </p:cNvPr>
          <p:cNvSpPr/>
          <p:nvPr/>
        </p:nvSpPr>
        <p:spPr>
          <a:xfrm>
            <a:off x="4470807" y="3625943"/>
            <a:ext cx="28007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5400" b="1" dirty="0" err="1">
                <a:solidFill>
                  <a:srgbClr val="2FA1B5"/>
                </a:solidFill>
                <a:latin typeface="Arial" panose="020B0604020202020204" pitchFamily="34" charset="0"/>
              </a:rPr>
              <a:t>millions</a:t>
            </a:r>
            <a:endParaRPr lang="en-US" sz="1100" dirty="0">
              <a:solidFill>
                <a:srgbClr val="2FA1B5"/>
              </a:solidFill>
            </a:endParaRPr>
          </a:p>
        </p:txBody>
      </p:sp>
      <p:pic>
        <p:nvPicPr>
          <p:cNvPr id="8" name="Picture 10" descr="Lungs icon Royalty Free Vector Image - VectorStock">
            <a:extLst>
              <a:ext uri="{FF2B5EF4-FFF2-40B4-BE49-F238E27FC236}">
                <a16:creationId xmlns:a16="http://schemas.microsoft.com/office/drawing/2014/main" id="{4186930A-6503-4869-BB2F-1F0C74DCE1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384" b="75453" l="10000" r="9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164"/>
          <a:stretch/>
        </p:blipFill>
        <p:spPr bwMode="auto">
          <a:xfrm>
            <a:off x="5928022" y="4336138"/>
            <a:ext cx="2260220" cy="1667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167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4AAC06-1394-8343-89B4-D59498E81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420" y="978276"/>
            <a:ext cx="10117667" cy="914400"/>
          </a:xfrm>
        </p:spPr>
        <p:txBody>
          <a:bodyPr anchor="t">
            <a:normAutofit/>
          </a:bodyPr>
          <a:lstStyle/>
          <a:p>
            <a:r>
              <a:rPr lang="es-MX" sz="36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Description</a:t>
            </a:r>
            <a:endParaRPr lang="es-MX" sz="3600" dirty="0">
              <a:solidFill>
                <a:srgbClr val="0070C0"/>
              </a:solidFill>
            </a:endParaRPr>
          </a:p>
        </p:txBody>
      </p:sp>
      <p:pic>
        <p:nvPicPr>
          <p:cNvPr id="11" name="Picture 2" descr="Oxygen-machine">
            <a:extLst>
              <a:ext uri="{FF2B5EF4-FFF2-40B4-BE49-F238E27FC236}">
                <a16:creationId xmlns:a16="http://schemas.microsoft.com/office/drawing/2014/main" id="{B39E8827-55CA-4465-A0DF-F6F77C7D5E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8" b="20685"/>
          <a:stretch/>
        </p:blipFill>
        <p:spPr bwMode="auto">
          <a:xfrm>
            <a:off x="0" y="1598894"/>
            <a:ext cx="12192000" cy="4749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4DC2AF83-F1DB-4170-ACF6-19EAEFFCA98D}"/>
              </a:ext>
            </a:extLst>
          </p:cNvPr>
          <p:cNvSpPr txBox="1"/>
          <p:nvPr/>
        </p:nvSpPr>
        <p:spPr>
          <a:xfrm>
            <a:off x="8088521" y="1960944"/>
            <a:ext cx="355869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6600" b="1" spc="-15" dirty="0" err="1">
                <a:solidFill>
                  <a:srgbClr val="2FA1B5"/>
                </a:solidFill>
                <a:latin typeface="Calibri"/>
                <a:cs typeface="Calibri"/>
              </a:rPr>
              <a:t>Oxygen</a:t>
            </a:r>
            <a:r>
              <a:rPr lang="es-ES" sz="6600" b="1" spc="-15" dirty="0">
                <a:solidFill>
                  <a:srgbClr val="2FA1B5"/>
                </a:solidFill>
                <a:latin typeface="Calibri"/>
                <a:cs typeface="Calibri"/>
              </a:rPr>
              <a:t> </a:t>
            </a:r>
          </a:p>
          <a:p>
            <a:r>
              <a:rPr lang="es-ES" sz="6600" b="1" spc="-20" dirty="0" err="1">
                <a:solidFill>
                  <a:srgbClr val="2FA1B5"/>
                </a:solidFill>
                <a:latin typeface="Calibri"/>
                <a:cs typeface="Calibri"/>
              </a:rPr>
              <a:t>Therapy</a:t>
            </a:r>
            <a:endParaRPr lang="es-ES" sz="6600" b="1" dirty="0">
              <a:solidFill>
                <a:srgbClr val="2FA1B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2635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4AAC06-1394-8343-89B4-D59498E81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420" y="978276"/>
            <a:ext cx="10117667" cy="914400"/>
          </a:xfrm>
        </p:spPr>
        <p:txBody>
          <a:bodyPr anchor="t">
            <a:normAutofit/>
          </a:bodyPr>
          <a:lstStyle/>
          <a:p>
            <a:r>
              <a:rPr lang="es-MX" sz="36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Description</a:t>
            </a:r>
            <a:endParaRPr lang="es-MX" sz="3600" dirty="0">
              <a:solidFill>
                <a:srgbClr val="0070C0"/>
              </a:solidFill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EFAFEABD-0067-4AC4-AEFA-64D331EB6CA4}"/>
              </a:ext>
            </a:extLst>
          </p:cNvPr>
          <p:cNvSpPr/>
          <p:nvPr/>
        </p:nvSpPr>
        <p:spPr>
          <a:xfrm>
            <a:off x="-1" y="1525742"/>
            <a:ext cx="12192001" cy="479145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upo 29">
            <a:extLst>
              <a:ext uri="{FF2B5EF4-FFF2-40B4-BE49-F238E27FC236}">
                <a16:creationId xmlns:a16="http://schemas.microsoft.com/office/drawing/2014/main" id="{830B02C2-A8B3-462E-91C3-35180968610C}"/>
              </a:ext>
            </a:extLst>
          </p:cNvPr>
          <p:cNvGrpSpPr/>
          <p:nvPr/>
        </p:nvGrpSpPr>
        <p:grpSpPr>
          <a:xfrm flipV="1">
            <a:off x="535635" y="2356539"/>
            <a:ext cx="10212407" cy="3328592"/>
            <a:chOff x="535635" y="1841465"/>
            <a:chExt cx="10212407" cy="3328592"/>
          </a:xfrm>
        </p:grpSpPr>
        <p:cxnSp>
          <p:nvCxnSpPr>
            <p:cNvPr id="31" name="Conector recto 30">
              <a:extLst>
                <a:ext uri="{FF2B5EF4-FFF2-40B4-BE49-F238E27FC236}">
                  <a16:creationId xmlns:a16="http://schemas.microsoft.com/office/drawing/2014/main" id="{987C50F9-0766-4350-90DD-CB0A7EE99270}"/>
                </a:ext>
              </a:extLst>
            </p:cNvPr>
            <p:cNvCxnSpPr/>
            <p:nvPr/>
          </p:nvCxnSpPr>
          <p:spPr>
            <a:xfrm flipH="1">
              <a:off x="535635" y="1879965"/>
              <a:ext cx="2808973" cy="0"/>
            </a:xfrm>
            <a:prstGeom prst="line">
              <a:avLst/>
            </a:prstGeom>
            <a:ln w="76200">
              <a:solidFill>
                <a:srgbClr val="2FA1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ector recto 31">
              <a:extLst>
                <a:ext uri="{FF2B5EF4-FFF2-40B4-BE49-F238E27FC236}">
                  <a16:creationId xmlns:a16="http://schemas.microsoft.com/office/drawing/2014/main" id="{CFCC075E-B201-44E0-AD5E-71B170541074}"/>
                </a:ext>
              </a:extLst>
            </p:cNvPr>
            <p:cNvCxnSpPr/>
            <p:nvPr/>
          </p:nvCxnSpPr>
          <p:spPr>
            <a:xfrm flipH="1">
              <a:off x="3323753" y="2848911"/>
              <a:ext cx="2494548" cy="0"/>
            </a:xfrm>
            <a:prstGeom prst="line">
              <a:avLst/>
            </a:prstGeom>
            <a:ln w="76200">
              <a:solidFill>
                <a:srgbClr val="2FA1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recto 32">
              <a:extLst>
                <a:ext uri="{FF2B5EF4-FFF2-40B4-BE49-F238E27FC236}">
                  <a16:creationId xmlns:a16="http://schemas.microsoft.com/office/drawing/2014/main" id="{B2948CD8-2E9C-400E-884B-865BB89EBF81}"/>
                </a:ext>
              </a:extLst>
            </p:cNvPr>
            <p:cNvCxnSpPr/>
            <p:nvPr/>
          </p:nvCxnSpPr>
          <p:spPr>
            <a:xfrm flipH="1">
              <a:off x="5818301" y="3821059"/>
              <a:ext cx="2494548" cy="0"/>
            </a:xfrm>
            <a:prstGeom prst="line">
              <a:avLst/>
            </a:prstGeom>
            <a:ln w="762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recto 33">
              <a:extLst>
                <a:ext uri="{FF2B5EF4-FFF2-40B4-BE49-F238E27FC236}">
                  <a16:creationId xmlns:a16="http://schemas.microsoft.com/office/drawing/2014/main" id="{6F32B175-EC3B-4303-A8D6-6BAED8594D41}"/>
                </a:ext>
              </a:extLst>
            </p:cNvPr>
            <p:cNvCxnSpPr/>
            <p:nvPr/>
          </p:nvCxnSpPr>
          <p:spPr>
            <a:xfrm flipH="1">
              <a:off x="8253494" y="5125796"/>
              <a:ext cx="2494548" cy="0"/>
            </a:xfrm>
            <a:prstGeom prst="line">
              <a:avLst/>
            </a:prstGeom>
            <a:ln w="762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ector recto 34">
              <a:extLst>
                <a:ext uri="{FF2B5EF4-FFF2-40B4-BE49-F238E27FC236}">
                  <a16:creationId xmlns:a16="http://schemas.microsoft.com/office/drawing/2014/main" id="{5685E468-1679-4B26-BA12-AD6268BE4134}"/>
                </a:ext>
              </a:extLst>
            </p:cNvPr>
            <p:cNvCxnSpPr/>
            <p:nvPr/>
          </p:nvCxnSpPr>
          <p:spPr>
            <a:xfrm flipH="1">
              <a:off x="3323753" y="1841465"/>
              <a:ext cx="0" cy="1047550"/>
            </a:xfrm>
            <a:prstGeom prst="line">
              <a:avLst/>
            </a:prstGeom>
            <a:ln w="76200">
              <a:solidFill>
                <a:srgbClr val="2FA1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ector recto 35">
              <a:extLst>
                <a:ext uri="{FF2B5EF4-FFF2-40B4-BE49-F238E27FC236}">
                  <a16:creationId xmlns:a16="http://schemas.microsoft.com/office/drawing/2014/main" id="{5DC912E5-6961-4874-990E-20F60324CF0C}"/>
                </a:ext>
              </a:extLst>
            </p:cNvPr>
            <p:cNvCxnSpPr/>
            <p:nvPr/>
          </p:nvCxnSpPr>
          <p:spPr>
            <a:xfrm flipH="1">
              <a:off x="5839156" y="2812015"/>
              <a:ext cx="0" cy="1047550"/>
            </a:xfrm>
            <a:prstGeom prst="line">
              <a:avLst/>
            </a:prstGeom>
            <a:ln w="76200">
              <a:solidFill>
                <a:srgbClr val="2FA1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ctor recto 36">
              <a:extLst>
                <a:ext uri="{FF2B5EF4-FFF2-40B4-BE49-F238E27FC236}">
                  <a16:creationId xmlns:a16="http://schemas.microsoft.com/office/drawing/2014/main" id="{4492B311-88D3-4CD8-AE6E-4D2F2C7C7134}"/>
                </a:ext>
              </a:extLst>
            </p:cNvPr>
            <p:cNvCxnSpPr>
              <a:cxnSpLocks/>
            </p:cNvCxnSpPr>
            <p:nvPr/>
          </p:nvCxnSpPr>
          <p:spPr>
            <a:xfrm>
              <a:off x="8282369" y="3811433"/>
              <a:ext cx="0" cy="1358624"/>
            </a:xfrm>
            <a:prstGeom prst="line">
              <a:avLst/>
            </a:prstGeom>
            <a:ln w="762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CuadroTexto 37">
            <a:extLst>
              <a:ext uri="{FF2B5EF4-FFF2-40B4-BE49-F238E27FC236}">
                <a16:creationId xmlns:a16="http://schemas.microsoft.com/office/drawing/2014/main" id="{BD082DA6-84BB-467C-B7C1-C12EAF8F3B7B}"/>
              </a:ext>
            </a:extLst>
          </p:cNvPr>
          <p:cNvSpPr txBox="1"/>
          <p:nvPr/>
        </p:nvSpPr>
        <p:spPr>
          <a:xfrm>
            <a:off x="3334677" y="4007119"/>
            <a:ext cx="24126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E" sz="2800" b="1" dirty="0" err="1">
                <a:solidFill>
                  <a:schemeClr val="accent2">
                    <a:lumMod val="75000"/>
                  </a:schemeClr>
                </a:solidFill>
              </a:rPr>
              <a:t>Hospitalization</a:t>
            </a:r>
            <a:endParaRPr lang="en-US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8E244A7F-16C9-490A-A734-1E1CE2B89599}"/>
              </a:ext>
            </a:extLst>
          </p:cNvPr>
          <p:cNvSpPr txBox="1"/>
          <p:nvPr/>
        </p:nvSpPr>
        <p:spPr>
          <a:xfrm>
            <a:off x="1007195" y="4978943"/>
            <a:ext cx="18164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E" sz="2800" b="1" dirty="0" err="1">
                <a:solidFill>
                  <a:srgbClr val="C00000"/>
                </a:solidFill>
              </a:rPr>
              <a:t>Emergency</a:t>
            </a:r>
            <a:endParaRPr lang="en-US" sz="1600" dirty="0">
              <a:solidFill>
                <a:srgbClr val="C00000"/>
              </a:solidFill>
            </a:endParaRPr>
          </a:p>
        </p:txBody>
      </p:sp>
      <p:pic>
        <p:nvPicPr>
          <p:cNvPr id="40" name="Picture 16" descr="Concentrador De Oxígeno, Concentrador De Oxígeno Portátil, Concentrador De  imagen png - imagen transparente descarga gratuita">
            <a:extLst>
              <a:ext uri="{FF2B5EF4-FFF2-40B4-BE49-F238E27FC236}">
                <a16:creationId xmlns:a16="http://schemas.microsoft.com/office/drawing/2014/main" id="{DFC91789-E69D-4F40-932A-092004343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362" y="4799688"/>
            <a:ext cx="1009512" cy="89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CuadroTexto 40">
            <a:extLst>
              <a:ext uri="{FF2B5EF4-FFF2-40B4-BE49-F238E27FC236}">
                <a16:creationId xmlns:a16="http://schemas.microsoft.com/office/drawing/2014/main" id="{31309AFC-4FB0-474E-8FA3-AD5C849D9DFF}"/>
              </a:ext>
            </a:extLst>
          </p:cNvPr>
          <p:cNvSpPr txBox="1"/>
          <p:nvPr/>
        </p:nvSpPr>
        <p:spPr>
          <a:xfrm>
            <a:off x="3596696" y="5675960"/>
            <a:ext cx="1879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600" b="1" dirty="0" err="1"/>
              <a:t>Oxygen</a:t>
            </a:r>
            <a:r>
              <a:rPr lang="es-PE" sz="1600" b="1" dirty="0"/>
              <a:t> </a:t>
            </a:r>
          </a:p>
          <a:p>
            <a:pPr algn="ctr"/>
            <a:r>
              <a:rPr lang="es-PE" sz="1600" b="1" dirty="0" err="1"/>
              <a:t>Concentrator</a:t>
            </a:r>
            <a:endParaRPr lang="es-PE" sz="1600" b="1" dirty="0"/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F1969974-F28F-4DCD-B8E6-EE9E2F2E401B}"/>
              </a:ext>
            </a:extLst>
          </p:cNvPr>
          <p:cNvSpPr txBox="1"/>
          <p:nvPr/>
        </p:nvSpPr>
        <p:spPr>
          <a:xfrm>
            <a:off x="913308" y="5697032"/>
            <a:ext cx="1879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600" b="1" dirty="0"/>
              <a:t>Compressed</a:t>
            </a:r>
          </a:p>
          <a:p>
            <a:pPr algn="ctr"/>
            <a:r>
              <a:rPr lang="es-PE" sz="1600" b="1" dirty="0" err="1"/>
              <a:t>Oxygen</a:t>
            </a:r>
            <a:endParaRPr lang="es-PE" sz="1600" b="1" dirty="0"/>
          </a:p>
        </p:txBody>
      </p:sp>
      <p:cxnSp>
        <p:nvCxnSpPr>
          <p:cNvPr id="43" name="Conector recto 42">
            <a:extLst>
              <a:ext uri="{FF2B5EF4-FFF2-40B4-BE49-F238E27FC236}">
                <a16:creationId xmlns:a16="http://schemas.microsoft.com/office/drawing/2014/main" id="{63459481-76D7-47F8-8C3C-C056B256D803}"/>
              </a:ext>
            </a:extLst>
          </p:cNvPr>
          <p:cNvCxnSpPr>
            <a:cxnSpLocks/>
          </p:cNvCxnSpPr>
          <p:nvPr/>
        </p:nvCxnSpPr>
        <p:spPr>
          <a:xfrm>
            <a:off x="5839156" y="1541738"/>
            <a:ext cx="0" cy="4791456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ángulo 43">
            <a:extLst>
              <a:ext uri="{FF2B5EF4-FFF2-40B4-BE49-F238E27FC236}">
                <a16:creationId xmlns:a16="http://schemas.microsoft.com/office/drawing/2014/main" id="{94CE4424-2A4F-43DD-A248-5CF1CFF965D1}"/>
              </a:ext>
            </a:extLst>
          </p:cNvPr>
          <p:cNvSpPr/>
          <p:nvPr/>
        </p:nvSpPr>
        <p:spPr>
          <a:xfrm>
            <a:off x="921891" y="2562155"/>
            <a:ext cx="413924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 err="1">
                <a:ln w="0">
                  <a:noFill/>
                </a:ln>
                <a:solidFill>
                  <a:srgbClr val="2FA1B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Oxygen</a:t>
            </a:r>
            <a:r>
              <a:rPr lang="es-ES" sz="3200" b="1" dirty="0">
                <a:ln w="0">
                  <a:noFill/>
                </a:ln>
                <a:solidFill>
                  <a:srgbClr val="2FA1B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es-ES" sz="3200" b="1" dirty="0" err="1">
                <a:ln w="0">
                  <a:noFill/>
                </a:ln>
                <a:solidFill>
                  <a:srgbClr val="2FA1B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Therapy</a:t>
            </a:r>
            <a:endParaRPr lang="en-US" sz="700" b="1" dirty="0">
              <a:ln w="0">
                <a:noFill/>
              </a:ln>
              <a:solidFill>
                <a:srgbClr val="2FA1B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5" name="Picture 12" descr="Haga Y No Circunde Los Iconos Del Vector De La Caja Ejemplo Plano Moderno  Compruebe La Señal Y Rechace Los Iconos En Cuadrado Ver Ilustración del  Vector - Ilustración de cuadrado, caja:">
            <a:extLst>
              <a:ext uri="{FF2B5EF4-FFF2-40B4-BE49-F238E27FC236}">
                <a16:creationId xmlns:a16="http://schemas.microsoft.com/office/drawing/2014/main" id="{A01C4559-C378-44D1-8DF1-28D31B4B6A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99" b="89899" l="2625" r="94500">
                        <a14:foregroundMark x1="69375" y1="31313" x2="69375" y2="31313"/>
                        <a14:foregroundMark x1="76875" y1="31919" x2="76875" y2="31919"/>
                        <a14:foregroundMark x1="82250" y1="35354" x2="82875" y2="36364"/>
                        <a14:foregroundMark x1="84625" y1="51313" x2="84625" y2="51313"/>
                        <a14:foregroundMark x1="85250" y1="58182" x2="85250" y2="59192"/>
                        <a14:foregroundMark x1="83875" y1="64040" x2="83875" y2="64040"/>
                        <a14:foregroundMark x1="76500" y1="71111" x2="76500" y2="71111"/>
                        <a14:foregroundMark x1="70500" y1="30303" x2="60375" y2="37576"/>
                        <a14:foregroundMark x1="60375" y1="39596" x2="59750" y2="50707"/>
                        <a14:foregroundMark x1="58250" y1="54141" x2="60125" y2="61414"/>
                        <a14:foregroundMark x1="72375" y1="25455" x2="83000" y2="28485"/>
                        <a14:foregroundMark x1="83625" y1="31313" x2="86625" y2="39596"/>
                        <a14:foregroundMark x1="85750" y1="32929" x2="88500" y2="48889"/>
                        <a14:foregroundMark x1="84500" y1="31111" x2="88375" y2="57374"/>
                        <a14:foregroundMark x1="88750" y1="56768" x2="81875" y2="72121"/>
                        <a14:foregroundMark x1="79375" y1="73939" x2="66250" y2="75152"/>
                        <a14:foregroundMark x1="65000" y1="74545" x2="61000" y2="69899"/>
                        <a14:foregroundMark x1="56875" y1="60404" x2="56000" y2="52323"/>
                        <a14:foregroundMark x1="55500" y1="46465" x2="58125" y2="34949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949"/>
          <a:stretch/>
        </p:blipFill>
        <p:spPr bwMode="auto">
          <a:xfrm>
            <a:off x="2432774" y="1525742"/>
            <a:ext cx="972136" cy="122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CuadroTexto 45">
            <a:extLst>
              <a:ext uri="{FF2B5EF4-FFF2-40B4-BE49-F238E27FC236}">
                <a16:creationId xmlns:a16="http://schemas.microsoft.com/office/drawing/2014/main" id="{AA149185-0FB0-4CA6-A900-3058CEEEDAE3}"/>
              </a:ext>
            </a:extLst>
          </p:cNvPr>
          <p:cNvSpPr txBox="1"/>
          <p:nvPr/>
        </p:nvSpPr>
        <p:spPr>
          <a:xfrm>
            <a:off x="9199401" y="1363006"/>
            <a:ext cx="10693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E" sz="1600" b="1" dirty="0"/>
              <a:t> </a:t>
            </a:r>
          </a:p>
          <a:p>
            <a:pPr algn="ctr"/>
            <a:r>
              <a:rPr lang="es-PE" sz="2400" b="1" dirty="0" err="1"/>
              <a:t>Critical</a:t>
            </a:r>
            <a:endParaRPr lang="es-PE" sz="2400" b="1" dirty="0"/>
          </a:p>
          <a:p>
            <a:pPr algn="ctr"/>
            <a:r>
              <a:rPr lang="es-PE" sz="2000" dirty="0"/>
              <a:t>Care</a:t>
            </a:r>
            <a:endParaRPr lang="en-US" sz="1200" dirty="0"/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307CDD56-2744-4941-B2E1-3B8A62266A08}"/>
              </a:ext>
            </a:extLst>
          </p:cNvPr>
          <p:cNvSpPr txBox="1"/>
          <p:nvPr/>
        </p:nvSpPr>
        <p:spPr>
          <a:xfrm>
            <a:off x="6042012" y="2397462"/>
            <a:ext cx="2129749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E" sz="24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es-PE" sz="2800" b="1" dirty="0" err="1">
                <a:solidFill>
                  <a:schemeClr val="bg1">
                    <a:lumMod val="50000"/>
                  </a:schemeClr>
                </a:solidFill>
              </a:rPr>
              <a:t>Intermediate</a:t>
            </a:r>
            <a:endParaRPr lang="es-PE" sz="2800" b="1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es-PE" sz="2400" dirty="0">
                <a:solidFill>
                  <a:schemeClr val="bg1">
                    <a:lumMod val="50000"/>
                  </a:schemeClr>
                </a:solidFill>
              </a:rPr>
              <a:t>care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8" name="Picture 6" descr="Ventilador mecánico COVID-19 imágenes PNG descarga gratuita">
            <a:extLst>
              <a:ext uri="{FF2B5EF4-FFF2-40B4-BE49-F238E27FC236}">
                <a16:creationId xmlns:a16="http://schemas.microsoft.com/office/drawing/2014/main" id="{523198FD-8201-44BF-B01A-2C4CBB2B6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737" y="2515073"/>
            <a:ext cx="2201252" cy="330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0" descr="Coronavirus: Grassroots project adapts snorkeling masks for use against  COVID-19 | News | DW | 02.04.2020">
            <a:extLst>
              <a:ext uri="{FF2B5EF4-FFF2-40B4-BE49-F238E27FC236}">
                <a16:creationId xmlns:a16="http://schemas.microsoft.com/office/drawing/2014/main" id="{5385DD85-5D5F-42AC-B838-7F377F6532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1" r="36818"/>
          <a:stretch/>
        </p:blipFill>
        <p:spPr bwMode="auto">
          <a:xfrm>
            <a:off x="6163740" y="4149151"/>
            <a:ext cx="1068002" cy="1353012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6" descr="Ante la emergencia sanitaria en Salta, incorporan cascos para ventilación y  equipos de residentes itinerantes - Salta 4400">
            <a:extLst>
              <a:ext uri="{FF2B5EF4-FFF2-40B4-BE49-F238E27FC236}">
                <a16:creationId xmlns:a16="http://schemas.microsoft.com/office/drawing/2014/main" id="{222CD42D-92BA-4B06-8D87-2FFB5E2F4B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73" t="2736" r="8641" b="8135"/>
          <a:stretch/>
        </p:blipFill>
        <p:spPr bwMode="auto">
          <a:xfrm>
            <a:off x="7378143" y="4088938"/>
            <a:ext cx="1030894" cy="140880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CuadroTexto 50">
            <a:extLst>
              <a:ext uri="{FF2B5EF4-FFF2-40B4-BE49-F238E27FC236}">
                <a16:creationId xmlns:a16="http://schemas.microsoft.com/office/drawing/2014/main" id="{F8A34CD1-9EC4-45CC-9FA4-92E6928A8482}"/>
              </a:ext>
            </a:extLst>
          </p:cNvPr>
          <p:cNvSpPr txBox="1"/>
          <p:nvPr/>
        </p:nvSpPr>
        <p:spPr>
          <a:xfrm>
            <a:off x="6155448" y="5302155"/>
            <a:ext cx="1197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PE" sz="1600" b="1" dirty="0"/>
          </a:p>
          <a:p>
            <a:pPr algn="ctr"/>
            <a:r>
              <a:rPr lang="es-PE" sz="1600" b="1" dirty="0"/>
              <a:t>Snorkel</a:t>
            </a:r>
          </a:p>
          <a:p>
            <a:pPr algn="ctr"/>
            <a:r>
              <a:rPr lang="es-PE" sz="1600" b="1" dirty="0" err="1"/>
              <a:t>System</a:t>
            </a:r>
            <a:endParaRPr lang="es-PE" sz="1600" b="1" dirty="0"/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DE702AA3-42B9-411C-90CE-6338E8750EDE}"/>
              </a:ext>
            </a:extLst>
          </p:cNvPr>
          <p:cNvSpPr txBox="1"/>
          <p:nvPr/>
        </p:nvSpPr>
        <p:spPr>
          <a:xfrm>
            <a:off x="7295015" y="5571971"/>
            <a:ext cx="1197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600" b="1" dirty="0" err="1"/>
              <a:t>Helmet</a:t>
            </a:r>
            <a:endParaRPr lang="es-PE" sz="1600" b="1" dirty="0"/>
          </a:p>
          <a:p>
            <a:pPr algn="ctr"/>
            <a:r>
              <a:rPr lang="es-PE" sz="1600" b="1" dirty="0" err="1"/>
              <a:t>System</a:t>
            </a:r>
            <a:endParaRPr lang="es-PE" sz="1600" b="1" dirty="0"/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5349C30A-ED7D-4789-8FB0-B919504DA125}"/>
              </a:ext>
            </a:extLst>
          </p:cNvPr>
          <p:cNvSpPr txBox="1"/>
          <p:nvPr/>
        </p:nvSpPr>
        <p:spPr>
          <a:xfrm>
            <a:off x="8695763" y="5571097"/>
            <a:ext cx="22784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600" b="1" dirty="0"/>
              <a:t>Medical </a:t>
            </a:r>
          </a:p>
          <a:p>
            <a:pPr algn="ctr"/>
            <a:r>
              <a:rPr lang="es-PE" sz="1600" b="1" dirty="0" err="1"/>
              <a:t>Ventilator</a:t>
            </a:r>
            <a:endParaRPr lang="es-PE" sz="1600" b="1" dirty="0"/>
          </a:p>
        </p:txBody>
      </p:sp>
      <p:pic>
        <p:nvPicPr>
          <p:cNvPr id="54" name="Picture 12" descr="Haga Y No Circunde Los Iconos Del Vector De La Caja Ejemplo Plano Moderno  Compruebe La Señal Y Rechace Los Iconos En Cuadrado Ver Ilustración del  Vector - Ilustración de cuadrado, caja:">
            <a:extLst>
              <a:ext uri="{FF2B5EF4-FFF2-40B4-BE49-F238E27FC236}">
                <a16:creationId xmlns:a16="http://schemas.microsoft.com/office/drawing/2014/main" id="{47CDB251-E140-49BC-980A-36986827E3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99" b="89899" l="2625" r="94500">
                        <a14:foregroundMark x1="69375" y1="31313" x2="69375" y2="31313"/>
                        <a14:foregroundMark x1="76875" y1="31919" x2="76875" y2="31919"/>
                        <a14:foregroundMark x1="82250" y1="35354" x2="82875" y2="36364"/>
                        <a14:foregroundMark x1="84625" y1="51313" x2="84625" y2="51313"/>
                        <a14:foregroundMark x1="85250" y1="58182" x2="85250" y2="59192"/>
                        <a14:foregroundMark x1="83875" y1="64040" x2="83875" y2="64040"/>
                        <a14:foregroundMark x1="76500" y1="71111" x2="76500" y2="71111"/>
                        <a14:foregroundMark x1="70500" y1="30303" x2="60375" y2="37576"/>
                        <a14:foregroundMark x1="60375" y1="39596" x2="59750" y2="50707"/>
                        <a14:foregroundMark x1="58250" y1="54141" x2="60125" y2="61414"/>
                        <a14:foregroundMark x1="72375" y1="25455" x2="83000" y2="28485"/>
                        <a14:foregroundMark x1="83625" y1="31313" x2="86625" y2="39596"/>
                        <a14:foregroundMark x1="85750" y1="32929" x2="88500" y2="48889"/>
                        <a14:foregroundMark x1="84500" y1="31111" x2="88375" y2="57374"/>
                        <a14:foregroundMark x1="88750" y1="56768" x2="81875" y2="72121"/>
                        <a14:foregroundMark x1="79375" y1="73939" x2="66250" y2="75152"/>
                        <a14:foregroundMark x1="65000" y1="74545" x2="61000" y2="69899"/>
                        <a14:foregroundMark x1="56875" y1="60404" x2="56000" y2="52323"/>
                        <a14:foregroundMark x1="55500" y1="46465" x2="58125" y2="34949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45"/>
          <a:stretch/>
        </p:blipFill>
        <p:spPr bwMode="auto">
          <a:xfrm>
            <a:off x="6784939" y="1483366"/>
            <a:ext cx="983357" cy="1213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anque De Oxígeno - Banco de fotos e imágenes de stock - iStock">
            <a:extLst>
              <a:ext uri="{FF2B5EF4-FFF2-40B4-BE49-F238E27FC236}">
                <a16:creationId xmlns:a16="http://schemas.microsoft.com/office/drawing/2014/main" id="{B6270097-D8A3-49CE-9AE5-63AA31599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961" b="96296" l="9804" r="89706">
                        <a14:foregroundMark x1="38725" y1="44662" x2="38725" y2="44662"/>
                        <a14:foregroundMark x1="40359" y1="44444" x2="40359" y2="44444"/>
                        <a14:foregroundMark x1="47059" y1="78214" x2="47059" y2="78214"/>
                        <a14:foregroundMark x1="45588" y1="59259" x2="46405" y2="84532"/>
                        <a14:foregroundMark x1="38725" y1="46623" x2="38725" y2="46623"/>
                        <a14:backgroundMark x1="57026" y1="86057" x2="57026" y2="860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1987" y="4889070"/>
            <a:ext cx="1887707" cy="141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22416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4AAC06-1394-8343-89B4-D59498E81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420" y="978276"/>
            <a:ext cx="10117667" cy="914400"/>
          </a:xfrm>
        </p:spPr>
        <p:txBody>
          <a:bodyPr anchor="t">
            <a:normAutofit/>
          </a:bodyPr>
          <a:lstStyle/>
          <a:p>
            <a:r>
              <a:rPr lang="es-MX" sz="36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Description</a:t>
            </a:r>
            <a:endParaRPr lang="es-MX" sz="3600" dirty="0">
              <a:solidFill>
                <a:srgbClr val="0070C0"/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D681FF5-3241-4D57-B6D1-FE03B56EF9F7}"/>
              </a:ext>
            </a:extLst>
          </p:cNvPr>
          <p:cNvSpPr/>
          <p:nvPr/>
        </p:nvSpPr>
        <p:spPr>
          <a:xfrm>
            <a:off x="6322422" y="1435477"/>
            <a:ext cx="5869577" cy="4837308"/>
          </a:xfrm>
          <a:prstGeom prst="rect">
            <a:avLst/>
          </a:prstGeom>
          <a:solidFill>
            <a:srgbClr val="2FA1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AB57F89-0C0C-4B7D-9D10-2A074EC1E980}"/>
              </a:ext>
            </a:extLst>
          </p:cNvPr>
          <p:cNvSpPr txBox="1"/>
          <p:nvPr/>
        </p:nvSpPr>
        <p:spPr>
          <a:xfrm>
            <a:off x="8177829" y="2136302"/>
            <a:ext cx="25213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4800" b="1" dirty="0">
                <a:solidFill>
                  <a:srgbClr val="00468A"/>
                </a:solidFill>
              </a:rPr>
              <a:t>MANUAL</a:t>
            </a:r>
            <a:endParaRPr lang="en-US" sz="3200" b="1" dirty="0">
              <a:solidFill>
                <a:srgbClr val="00468A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3CA64CD-91DF-4D62-9A84-D9C1FB42AB44}"/>
              </a:ext>
            </a:extLst>
          </p:cNvPr>
          <p:cNvSpPr txBox="1"/>
          <p:nvPr/>
        </p:nvSpPr>
        <p:spPr>
          <a:xfrm>
            <a:off x="7900147" y="3050382"/>
            <a:ext cx="30766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3200" dirty="0">
                <a:solidFill>
                  <a:schemeClr val="bg1"/>
                </a:solidFill>
              </a:rPr>
              <a:t>Repeatedly </a:t>
            </a:r>
            <a:r>
              <a:rPr lang="es-PE" sz="3200" dirty="0" err="1">
                <a:solidFill>
                  <a:schemeClr val="bg1"/>
                </a:solidFill>
              </a:rPr>
              <a:t>adjusting</a:t>
            </a:r>
            <a:r>
              <a:rPr lang="es-PE" sz="3200" dirty="0">
                <a:solidFill>
                  <a:schemeClr val="bg1"/>
                </a:solidFill>
              </a:rPr>
              <a:t> </a:t>
            </a:r>
            <a:r>
              <a:rPr lang="es-PE" sz="3200" dirty="0" err="1">
                <a:solidFill>
                  <a:schemeClr val="bg1"/>
                </a:solidFill>
              </a:rPr>
              <a:t>the</a:t>
            </a:r>
            <a:r>
              <a:rPr lang="es-PE" sz="3200" dirty="0">
                <a:solidFill>
                  <a:schemeClr val="bg1"/>
                </a:solidFill>
              </a:rPr>
              <a:t> </a:t>
            </a:r>
            <a:r>
              <a:rPr lang="es-PE" sz="3200" dirty="0" err="1">
                <a:solidFill>
                  <a:schemeClr val="bg1"/>
                </a:solidFill>
              </a:rPr>
              <a:t>oxygen</a:t>
            </a:r>
            <a:r>
              <a:rPr lang="es-PE" sz="3200" dirty="0">
                <a:solidFill>
                  <a:schemeClr val="bg1"/>
                </a:solidFill>
              </a:rPr>
              <a:t> 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9" name="Picture 2" descr="Perú es el segundo país latinoamericano con más casos de coronavirus -  Latinoamérica - Internacional - ELTIEMPO.COM">
            <a:extLst>
              <a:ext uri="{FF2B5EF4-FFF2-40B4-BE49-F238E27FC236}">
                <a16:creationId xmlns:a16="http://schemas.microsoft.com/office/drawing/2014/main" id="{80783D41-C91C-4910-8BA6-7D8C8A3D89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86" b="7200"/>
          <a:stretch/>
        </p:blipFill>
        <p:spPr bwMode="auto">
          <a:xfrm flipH="1">
            <a:off x="0" y="1435476"/>
            <a:ext cx="12192000" cy="483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4111D1B3-9BF1-437D-8F8D-CF4ED291481D}"/>
              </a:ext>
            </a:extLst>
          </p:cNvPr>
          <p:cNvSpPr txBox="1"/>
          <p:nvPr/>
        </p:nvSpPr>
        <p:spPr>
          <a:xfrm>
            <a:off x="2606213" y="3857139"/>
            <a:ext cx="7228582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E" sz="8800" b="1" dirty="0" err="1">
                <a:solidFill>
                  <a:srgbClr val="2F809C"/>
                </a:solidFill>
              </a:rPr>
              <a:t>Hospitals</a:t>
            </a:r>
            <a:r>
              <a:rPr lang="es-PE" sz="4800" b="1" dirty="0">
                <a:solidFill>
                  <a:srgbClr val="2F809C"/>
                </a:solidFill>
              </a:rPr>
              <a:t> </a:t>
            </a:r>
          </a:p>
          <a:p>
            <a:pPr algn="ctr"/>
            <a:r>
              <a:rPr lang="es-PE" sz="4800" b="1" dirty="0">
                <a:solidFill>
                  <a:srgbClr val="2F809C"/>
                </a:solidFill>
              </a:rPr>
              <a:t>WIHOUT </a:t>
            </a:r>
            <a:r>
              <a:rPr lang="es-PE" sz="4800" b="1" dirty="0" err="1">
                <a:solidFill>
                  <a:srgbClr val="2F809C"/>
                </a:solidFill>
              </a:rPr>
              <a:t>Attention</a:t>
            </a:r>
            <a:r>
              <a:rPr lang="es-PE" sz="4800" b="1" dirty="0">
                <a:solidFill>
                  <a:srgbClr val="2F809C"/>
                </a:solidFill>
              </a:rPr>
              <a:t> </a:t>
            </a:r>
            <a:r>
              <a:rPr lang="es-PE" sz="4800" b="1" dirty="0" err="1">
                <a:solidFill>
                  <a:srgbClr val="2F809C"/>
                </a:solidFill>
              </a:rPr>
              <a:t>capacity</a:t>
            </a:r>
            <a:endParaRPr lang="en-US" sz="4800" b="1" dirty="0">
              <a:solidFill>
                <a:srgbClr val="2F809C"/>
              </a:solidFill>
            </a:endParaRP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1E0DEA7C-1B97-454B-8FE0-778B1E81C96B}"/>
              </a:ext>
            </a:extLst>
          </p:cNvPr>
          <p:cNvGrpSpPr/>
          <p:nvPr/>
        </p:nvGrpSpPr>
        <p:grpSpPr>
          <a:xfrm>
            <a:off x="4697041" y="1938776"/>
            <a:ext cx="2995628" cy="1503863"/>
            <a:chOff x="-261130" y="-2936453"/>
            <a:chExt cx="2995628" cy="1503863"/>
          </a:xfrm>
        </p:grpSpPr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75BE2089-34D1-4DA7-A65C-0962E737270F}"/>
                </a:ext>
              </a:extLst>
            </p:cNvPr>
            <p:cNvSpPr txBox="1"/>
            <p:nvPr/>
          </p:nvSpPr>
          <p:spPr>
            <a:xfrm>
              <a:off x="-261130" y="-2355920"/>
              <a:ext cx="299562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PE" sz="5400" b="1" dirty="0" err="1">
                  <a:solidFill>
                    <a:srgbClr val="C00000"/>
                  </a:solidFill>
                </a:rPr>
                <a:t>Pandemic</a:t>
              </a:r>
              <a:endParaRPr lang="en-US" sz="3600" b="1" dirty="0">
                <a:solidFill>
                  <a:srgbClr val="C00000"/>
                </a:solidFill>
              </a:endParaRPr>
            </a:p>
          </p:txBody>
        </p:sp>
        <p:sp>
          <p:nvSpPr>
            <p:cNvPr id="13" name="Google Shape;496;p40">
              <a:extLst>
                <a:ext uri="{FF2B5EF4-FFF2-40B4-BE49-F238E27FC236}">
                  <a16:creationId xmlns:a16="http://schemas.microsoft.com/office/drawing/2014/main" id="{B06E159B-7237-48EF-AFB5-023ED83BC786}"/>
                </a:ext>
              </a:extLst>
            </p:cNvPr>
            <p:cNvSpPr/>
            <p:nvPr/>
          </p:nvSpPr>
          <p:spPr>
            <a:xfrm>
              <a:off x="880112" y="-2936453"/>
              <a:ext cx="603106" cy="567704"/>
            </a:xfrm>
            <a:custGeom>
              <a:avLst/>
              <a:gdLst/>
              <a:ahLst/>
              <a:cxnLst/>
              <a:rect l="l" t="t" r="r" b="b"/>
              <a:pathLst>
                <a:path w="457200" h="457200" extrusionOk="0">
                  <a:moveTo>
                    <a:pt x="442913" y="180975"/>
                  </a:moveTo>
                  <a:cubicBezTo>
                    <a:pt x="435023" y="180974"/>
                    <a:pt x="428626" y="187368"/>
                    <a:pt x="428625" y="195258"/>
                  </a:cubicBezTo>
                  <a:cubicBezTo>
                    <a:pt x="428625" y="195260"/>
                    <a:pt x="428625" y="195261"/>
                    <a:pt x="428625" y="195263"/>
                  </a:cubicBezTo>
                  <a:lnTo>
                    <a:pt x="428625" y="209550"/>
                  </a:lnTo>
                  <a:lnTo>
                    <a:pt x="389308" y="209550"/>
                  </a:lnTo>
                  <a:cubicBezTo>
                    <a:pt x="385830" y="179926"/>
                    <a:pt x="374190" y="151851"/>
                    <a:pt x="355685" y="128457"/>
                  </a:cubicBezTo>
                  <a:lnTo>
                    <a:pt x="383510" y="100631"/>
                  </a:lnTo>
                  <a:lnTo>
                    <a:pt x="394709" y="110114"/>
                  </a:lnTo>
                  <a:cubicBezTo>
                    <a:pt x="400281" y="115700"/>
                    <a:pt x="409327" y="115711"/>
                    <a:pt x="414914" y="110139"/>
                  </a:cubicBezTo>
                  <a:cubicBezTo>
                    <a:pt x="420500" y="104565"/>
                    <a:pt x="420511" y="95520"/>
                    <a:pt x="414938" y="89934"/>
                  </a:cubicBezTo>
                  <a:cubicBezTo>
                    <a:pt x="414930" y="89926"/>
                    <a:pt x="414922" y="89918"/>
                    <a:pt x="414915" y="89911"/>
                  </a:cubicBezTo>
                  <a:lnTo>
                    <a:pt x="367291" y="42286"/>
                  </a:lnTo>
                  <a:cubicBezTo>
                    <a:pt x="361712" y="36706"/>
                    <a:pt x="352666" y="36706"/>
                    <a:pt x="347086" y="42285"/>
                  </a:cubicBezTo>
                  <a:cubicBezTo>
                    <a:pt x="341507" y="47864"/>
                    <a:pt x="341506" y="56910"/>
                    <a:pt x="347085" y="62489"/>
                  </a:cubicBezTo>
                  <a:lnTo>
                    <a:pt x="356569" y="73689"/>
                  </a:lnTo>
                  <a:lnTo>
                    <a:pt x="328743" y="101515"/>
                  </a:lnTo>
                  <a:cubicBezTo>
                    <a:pt x="305349" y="83012"/>
                    <a:pt x="277274" y="71372"/>
                    <a:pt x="247650" y="67894"/>
                  </a:cubicBezTo>
                  <a:lnTo>
                    <a:pt x="247650" y="28575"/>
                  </a:lnTo>
                  <a:lnTo>
                    <a:pt x="261938" y="28575"/>
                  </a:lnTo>
                  <a:cubicBezTo>
                    <a:pt x="269828" y="28575"/>
                    <a:pt x="276225" y="22178"/>
                    <a:pt x="276225" y="14288"/>
                  </a:cubicBezTo>
                  <a:cubicBezTo>
                    <a:pt x="276225" y="6397"/>
                    <a:pt x="269828" y="0"/>
                    <a:pt x="261938" y="0"/>
                  </a:cubicBezTo>
                  <a:lnTo>
                    <a:pt x="195263" y="0"/>
                  </a:lnTo>
                  <a:cubicBezTo>
                    <a:pt x="187372" y="0"/>
                    <a:pt x="180975" y="6397"/>
                    <a:pt x="180975" y="14288"/>
                  </a:cubicBezTo>
                  <a:cubicBezTo>
                    <a:pt x="180975" y="22178"/>
                    <a:pt x="187372" y="28575"/>
                    <a:pt x="195263" y="28575"/>
                  </a:cubicBezTo>
                  <a:lnTo>
                    <a:pt x="209550" y="28575"/>
                  </a:lnTo>
                  <a:lnTo>
                    <a:pt x="209550" y="67894"/>
                  </a:lnTo>
                  <a:cubicBezTo>
                    <a:pt x="179926" y="71372"/>
                    <a:pt x="151851" y="83012"/>
                    <a:pt x="128457" y="101515"/>
                  </a:cubicBezTo>
                  <a:lnTo>
                    <a:pt x="100631" y="73689"/>
                  </a:lnTo>
                  <a:lnTo>
                    <a:pt x="110115" y="62489"/>
                  </a:lnTo>
                  <a:cubicBezTo>
                    <a:pt x="115694" y="56910"/>
                    <a:pt x="115694" y="47864"/>
                    <a:pt x="110114" y="42285"/>
                  </a:cubicBezTo>
                  <a:cubicBezTo>
                    <a:pt x="104534" y="36706"/>
                    <a:pt x="95488" y="36706"/>
                    <a:pt x="89910" y="42286"/>
                  </a:cubicBezTo>
                  <a:lnTo>
                    <a:pt x="43382" y="89911"/>
                  </a:lnTo>
                  <a:cubicBezTo>
                    <a:pt x="37817" y="95504"/>
                    <a:pt x="37839" y="104550"/>
                    <a:pt x="43433" y="110116"/>
                  </a:cubicBezTo>
                  <a:cubicBezTo>
                    <a:pt x="49007" y="115661"/>
                    <a:pt x="58015" y="115661"/>
                    <a:pt x="63588" y="110115"/>
                  </a:cubicBezTo>
                  <a:lnTo>
                    <a:pt x="73691" y="100631"/>
                  </a:lnTo>
                  <a:lnTo>
                    <a:pt x="101516" y="128457"/>
                  </a:lnTo>
                  <a:cubicBezTo>
                    <a:pt x="83011" y="151851"/>
                    <a:pt x="71370" y="179926"/>
                    <a:pt x="67892" y="209550"/>
                  </a:cubicBezTo>
                  <a:lnTo>
                    <a:pt x="28575" y="209550"/>
                  </a:lnTo>
                  <a:lnTo>
                    <a:pt x="28575" y="195263"/>
                  </a:lnTo>
                  <a:cubicBezTo>
                    <a:pt x="28575" y="187372"/>
                    <a:pt x="22178" y="180975"/>
                    <a:pt x="14288" y="180975"/>
                  </a:cubicBezTo>
                  <a:cubicBezTo>
                    <a:pt x="6397" y="180975"/>
                    <a:pt x="0" y="187372"/>
                    <a:pt x="0" y="195263"/>
                  </a:cubicBezTo>
                  <a:lnTo>
                    <a:pt x="0" y="261938"/>
                  </a:lnTo>
                  <a:cubicBezTo>
                    <a:pt x="0" y="269828"/>
                    <a:pt x="6397" y="276225"/>
                    <a:pt x="14288" y="276225"/>
                  </a:cubicBezTo>
                  <a:cubicBezTo>
                    <a:pt x="22178" y="276225"/>
                    <a:pt x="28575" y="269828"/>
                    <a:pt x="28575" y="261938"/>
                  </a:cubicBezTo>
                  <a:lnTo>
                    <a:pt x="28575" y="247650"/>
                  </a:lnTo>
                  <a:lnTo>
                    <a:pt x="67892" y="247650"/>
                  </a:lnTo>
                  <a:cubicBezTo>
                    <a:pt x="71370" y="277274"/>
                    <a:pt x="83011" y="305349"/>
                    <a:pt x="101516" y="328743"/>
                  </a:cubicBezTo>
                  <a:lnTo>
                    <a:pt x="73691" y="356569"/>
                  </a:lnTo>
                  <a:lnTo>
                    <a:pt x="62491" y="347085"/>
                  </a:lnTo>
                  <a:cubicBezTo>
                    <a:pt x="56906" y="341512"/>
                    <a:pt x="47860" y="341522"/>
                    <a:pt x="42287" y="347107"/>
                  </a:cubicBezTo>
                  <a:cubicBezTo>
                    <a:pt x="36722" y="352684"/>
                    <a:pt x="36722" y="361712"/>
                    <a:pt x="42285" y="367290"/>
                  </a:cubicBezTo>
                  <a:lnTo>
                    <a:pt x="89910" y="414915"/>
                  </a:lnTo>
                  <a:cubicBezTo>
                    <a:pt x="95488" y="420494"/>
                    <a:pt x="104534" y="420494"/>
                    <a:pt x="110114" y="414915"/>
                  </a:cubicBezTo>
                  <a:cubicBezTo>
                    <a:pt x="115694" y="409336"/>
                    <a:pt x="115694" y="400290"/>
                    <a:pt x="110115" y="394710"/>
                  </a:cubicBezTo>
                  <a:lnTo>
                    <a:pt x="100631" y="383512"/>
                  </a:lnTo>
                  <a:lnTo>
                    <a:pt x="128456" y="355685"/>
                  </a:lnTo>
                  <a:cubicBezTo>
                    <a:pt x="151851" y="374189"/>
                    <a:pt x="179926" y="385828"/>
                    <a:pt x="209550" y="389307"/>
                  </a:cubicBezTo>
                  <a:lnTo>
                    <a:pt x="209550" y="428625"/>
                  </a:lnTo>
                  <a:lnTo>
                    <a:pt x="195263" y="428625"/>
                  </a:lnTo>
                  <a:cubicBezTo>
                    <a:pt x="187372" y="428625"/>
                    <a:pt x="180975" y="435022"/>
                    <a:pt x="180975" y="442913"/>
                  </a:cubicBezTo>
                  <a:cubicBezTo>
                    <a:pt x="180975" y="450803"/>
                    <a:pt x="187372" y="457200"/>
                    <a:pt x="195263" y="457200"/>
                  </a:cubicBezTo>
                  <a:lnTo>
                    <a:pt x="261938" y="457200"/>
                  </a:lnTo>
                  <a:cubicBezTo>
                    <a:pt x="269828" y="457200"/>
                    <a:pt x="276225" y="450803"/>
                    <a:pt x="276225" y="442913"/>
                  </a:cubicBezTo>
                  <a:cubicBezTo>
                    <a:pt x="276225" y="435022"/>
                    <a:pt x="269828" y="428625"/>
                    <a:pt x="261938" y="428625"/>
                  </a:cubicBezTo>
                  <a:lnTo>
                    <a:pt x="247650" y="428625"/>
                  </a:lnTo>
                  <a:lnTo>
                    <a:pt x="247650" y="389307"/>
                  </a:lnTo>
                  <a:cubicBezTo>
                    <a:pt x="277274" y="385828"/>
                    <a:pt x="305349" y="374189"/>
                    <a:pt x="328744" y="355685"/>
                  </a:cubicBezTo>
                  <a:lnTo>
                    <a:pt x="356569" y="383512"/>
                  </a:lnTo>
                  <a:lnTo>
                    <a:pt x="347085" y="394710"/>
                  </a:lnTo>
                  <a:cubicBezTo>
                    <a:pt x="341506" y="400290"/>
                    <a:pt x="341506" y="409336"/>
                    <a:pt x="347086" y="414915"/>
                  </a:cubicBezTo>
                  <a:cubicBezTo>
                    <a:pt x="352666" y="420494"/>
                    <a:pt x="361712" y="420494"/>
                    <a:pt x="367291" y="414915"/>
                  </a:cubicBezTo>
                  <a:lnTo>
                    <a:pt x="414915" y="367290"/>
                  </a:lnTo>
                  <a:cubicBezTo>
                    <a:pt x="420500" y="361716"/>
                    <a:pt x="420510" y="352670"/>
                    <a:pt x="414937" y="347084"/>
                  </a:cubicBezTo>
                  <a:cubicBezTo>
                    <a:pt x="409363" y="341499"/>
                    <a:pt x="400317" y="341489"/>
                    <a:pt x="394731" y="347063"/>
                  </a:cubicBezTo>
                  <a:cubicBezTo>
                    <a:pt x="394724" y="347071"/>
                    <a:pt x="394716" y="347079"/>
                    <a:pt x="394709" y="347085"/>
                  </a:cubicBezTo>
                  <a:lnTo>
                    <a:pt x="383509" y="356569"/>
                  </a:lnTo>
                  <a:lnTo>
                    <a:pt x="355684" y="328743"/>
                  </a:lnTo>
                  <a:cubicBezTo>
                    <a:pt x="374189" y="305349"/>
                    <a:pt x="385830" y="277274"/>
                    <a:pt x="389308" y="247650"/>
                  </a:cubicBezTo>
                  <a:lnTo>
                    <a:pt x="428625" y="247650"/>
                  </a:lnTo>
                  <a:lnTo>
                    <a:pt x="428625" y="261938"/>
                  </a:lnTo>
                  <a:cubicBezTo>
                    <a:pt x="428625" y="269828"/>
                    <a:pt x="435022" y="276225"/>
                    <a:pt x="442913" y="276225"/>
                  </a:cubicBezTo>
                  <a:cubicBezTo>
                    <a:pt x="450803" y="276225"/>
                    <a:pt x="457200" y="269828"/>
                    <a:pt x="457200" y="261938"/>
                  </a:cubicBezTo>
                  <a:lnTo>
                    <a:pt x="457200" y="195263"/>
                  </a:lnTo>
                  <a:cubicBezTo>
                    <a:pt x="457201" y="187373"/>
                    <a:pt x="450807" y="180976"/>
                    <a:pt x="442917" y="180975"/>
                  </a:cubicBezTo>
                  <a:cubicBezTo>
                    <a:pt x="442915" y="180975"/>
                    <a:pt x="442914" y="180975"/>
                    <a:pt x="442913" y="180975"/>
                  </a:cubicBezTo>
                  <a:close/>
                  <a:moveTo>
                    <a:pt x="176213" y="190500"/>
                  </a:moveTo>
                  <a:cubicBezTo>
                    <a:pt x="157801" y="190500"/>
                    <a:pt x="142875" y="175574"/>
                    <a:pt x="142875" y="157163"/>
                  </a:cubicBezTo>
                  <a:cubicBezTo>
                    <a:pt x="142875" y="138751"/>
                    <a:pt x="157801" y="123825"/>
                    <a:pt x="176213" y="123825"/>
                  </a:cubicBezTo>
                  <a:cubicBezTo>
                    <a:pt x="194624" y="123825"/>
                    <a:pt x="209550" y="138751"/>
                    <a:pt x="209550" y="157163"/>
                  </a:cubicBezTo>
                  <a:cubicBezTo>
                    <a:pt x="209550" y="175574"/>
                    <a:pt x="194625" y="190500"/>
                    <a:pt x="176213" y="190500"/>
                  </a:cubicBezTo>
                  <a:cubicBezTo>
                    <a:pt x="176213" y="190500"/>
                    <a:pt x="176213" y="190500"/>
                    <a:pt x="176213" y="190500"/>
                  </a:cubicBezTo>
                  <a:close/>
                  <a:moveTo>
                    <a:pt x="285750" y="314325"/>
                  </a:moveTo>
                  <a:cubicBezTo>
                    <a:pt x="275229" y="314325"/>
                    <a:pt x="266700" y="305796"/>
                    <a:pt x="266700" y="295275"/>
                  </a:cubicBezTo>
                  <a:cubicBezTo>
                    <a:pt x="266700" y="284754"/>
                    <a:pt x="275229" y="276225"/>
                    <a:pt x="285750" y="276225"/>
                  </a:cubicBezTo>
                  <a:cubicBezTo>
                    <a:pt x="296271" y="276225"/>
                    <a:pt x="304800" y="284754"/>
                    <a:pt x="304800" y="295275"/>
                  </a:cubicBezTo>
                  <a:cubicBezTo>
                    <a:pt x="304800" y="305796"/>
                    <a:pt x="296271" y="314325"/>
                    <a:pt x="285750" y="3143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73907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4AAC06-1394-8343-89B4-D59498E81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420" y="978276"/>
            <a:ext cx="10117667" cy="914400"/>
          </a:xfrm>
        </p:spPr>
        <p:txBody>
          <a:bodyPr anchor="t">
            <a:normAutofit/>
          </a:bodyPr>
          <a:lstStyle/>
          <a:p>
            <a:r>
              <a:rPr lang="es-MX" sz="36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Description</a:t>
            </a:r>
            <a:endParaRPr lang="es-MX" sz="3600" dirty="0">
              <a:solidFill>
                <a:srgbClr val="0070C0"/>
              </a:solidFill>
            </a:endParaRPr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EB25F41C-C8E8-46D9-955E-A08B0B0EA6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9" b="35508"/>
          <a:stretch/>
        </p:blipFill>
        <p:spPr>
          <a:xfrm>
            <a:off x="0" y="1593668"/>
            <a:ext cx="12192000" cy="4686953"/>
          </a:xfrm>
          <a:prstGeom prst="rect">
            <a:avLst/>
          </a:prstGeom>
        </p:spPr>
      </p:pic>
      <p:sp>
        <p:nvSpPr>
          <p:cNvPr id="56" name="CuadroTexto 55">
            <a:extLst>
              <a:ext uri="{FF2B5EF4-FFF2-40B4-BE49-F238E27FC236}">
                <a16:creationId xmlns:a16="http://schemas.microsoft.com/office/drawing/2014/main" id="{CC0D61CB-379F-49B8-A7A0-DCD08CF983A6}"/>
              </a:ext>
            </a:extLst>
          </p:cNvPr>
          <p:cNvSpPr txBox="1"/>
          <p:nvPr/>
        </p:nvSpPr>
        <p:spPr>
          <a:xfrm>
            <a:off x="294122" y="1731321"/>
            <a:ext cx="6095128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FA1B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</a:t>
            </a:r>
            <a:r>
              <a:rPr kumimoji="0" lang="es-PE" sz="2800" b="1" i="0" u="none" strike="noStrike" kern="1200" cap="none" spc="0" normalizeH="0" baseline="0" noProof="0" dirty="0">
                <a:ln>
                  <a:noFill/>
                </a:ln>
                <a:solidFill>
                  <a:srgbClr val="2FA1B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PE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FA1B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oxygen</a:t>
            </a:r>
            <a:r>
              <a:rPr kumimoji="0" lang="es-PE" sz="4000" b="1" i="0" u="none" strike="noStrike" kern="1200" cap="none" spc="0" normalizeH="0" baseline="0" noProof="0" dirty="0">
                <a:ln>
                  <a:noFill/>
                </a:ln>
                <a:solidFill>
                  <a:srgbClr val="2FA1B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PE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FA1B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therapy</a:t>
            </a:r>
            <a:r>
              <a:rPr kumimoji="0" lang="es-PE" sz="4000" b="1" i="0" u="none" strike="noStrike" kern="1200" cap="none" spc="0" normalizeH="0" baseline="0" noProof="0" dirty="0">
                <a:ln>
                  <a:noFill/>
                </a:ln>
                <a:solidFill>
                  <a:srgbClr val="2FA1B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2800" b="1" dirty="0" err="1">
                <a:solidFill>
                  <a:srgbClr val="23405E"/>
                </a:solidFill>
                <a:latin typeface="Calibri" panose="020F0502020204030204"/>
              </a:rPr>
              <a:t>is</a:t>
            </a:r>
            <a:r>
              <a:rPr lang="es-PE" sz="2800" b="1" dirty="0">
                <a:solidFill>
                  <a:srgbClr val="23405E"/>
                </a:solidFill>
                <a:latin typeface="Calibri" panose="020F0502020204030204"/>
              </a:rPr>
              <a:t> </a:t>
            </a:r>
            <a:r>
              <a:rPr lang="es-PE" sz="2800" b="1" dirty="0" err="1">
                <a:solidFill>
                  <a:srgbClr val="23405E"/>
                </a:solidFill>
                <a:latin typeface="Calibri" panose="020F0502020204030204"/>
              </a:rPr>
              <a:t>provided</a:t>
            </a:r>
            <a:r>
              <a:rPr lang="es-PE" sz="2800" b="1" dirty="0">
                <a:solidFill>
                  <a:srgbClr val="23405E"/>
                </a:solidFill>
                <a:latin typeface="Calibri" panose="020F0502020204030204"/>
              </a:rPr>
              <a:t> n</a:t>
            </a:r>
            <a:r>
              <a:rPr kumimoji="0" lang="es-P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340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owadays</a:t>
            </a:r>
            <a:r>
              <a:rPr kumimoji="0" lang="es-PE" sz="2800" b="1" i="0" u="none" strike="noStrike" kern="1200" cap="none" spc="0" normalizeH="0" baseline="0" noProof="0" dirty="0">
                <a:ln>
                  <a:noFill/>
                </a:ln>
                <a:solidFill>
                  <a:srgbClr val="2340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3405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44649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4AAC06-1394-8343-89B4-D59498E81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420" y="978276"/>
            <a:ext cx="10117667" cy="914400"/>
          </a:xfrm>
        </p:spPr>
        <p:txBody>
          <a:bodyPr anchor="t">
            <a:normAutofit/>
          </a:bodyPr>
          <a:lstStyle/>
          <a:p>
            <a:r>
              <a:rPr lang="es-MX" sz="36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Description</a:t>
            </a:r>
            <a:endParaRPr lang="es-MX" sz="3600" dirty="0">
              <a:solidFill>
                <a:srgbClr val="0070C0"/>
              </a:solidFill>
            </a:endParaRPr>
          </a:p>
        </p:txBody>
      </p:sp>
      <p:pic>
        <p:nvPicPr>
          <p:cNvPr id="5" name="Picture 2" descr="Doctor is setting oxygen valve Premium Photo">
            <a:extLst>
              <a:ext uri="{FF2B5EF4-FFF2-40B4-BE49-F238E27FC236}">
                <a16:creationId xmlns:a16="http://schemas.microsoft.com/office/drawing/2014/main" id="{3B6A8179-9B9E-4772-83C0-547DDFDD6B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68" b="10666"/>
          <a:stretch/>
        </p:blipFill>
        <p:spPr bwMode="auto">
          <a:xfrm>
            <a:off x="0" y="1571602"/>
            <a:ext cx="6322423" cy="470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6D681FF5-3241-4D57-B6D1-FE03B56EF9F7}"/>
              </a:ext>
            </a:extLst>
          </p:cNvPr>
          <p:cNvSpPr/>
          <p:nvPr/>
        </p:nvSpPr>
        <p:spPr>
          <a:xfrm>
            <a:off x="6322422" y="1435477"/>
            <a:ext cx="5869577" cy="4837308"/>
          </a:xfrm>
          <a:prstGeom prst="rect">
            <a:avLst/>
          </a:prstGeom>
          <a:solidFill>
            <a:srgbClr val="2FA1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AB57F89-0C0C-4B7D-9D10-2A074EC1E980}"/>
              </a:ext>
            </a:extLst>
          </p:cNvPr>
          <p:cNvSpPr txBox="1"/>
          <p:nvPr/>
        </p:nvSpPr>
        <p:spPr>
          <a:xfrm>
            <a:off x="8177829" y="2136302"/>
            <a:ext cx="25213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4800" b="1" dirty="0">
                <a:solidFill>
                  <a:srgbClr val="00468A"/>
                </a:solidFill>
              </a:rPr>
              <a:t>MANUAL</a:t>
            </a:r>
            <a:endParaRPr lang="en-US" sz="3200" b="1" dirty="0">
              <a:solidFill>
                <a:srgbClr val="00468A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3CA64CD-91DF-4D62-9A84-D9C1FB42AB44}"/>
              </a:ext>
            </a:extLst>
          </p:cNvPr>
          <p:cNvSpPr txBox="1"/>
          <p:nvPr/>
        </p:nvSpPr>
        <p:spPr>
          <a:xfrm>
            <a:off x="7900147" y="3050382"/>
            <a:ext cx="30766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3200" dirty="0">
                <a:solidFill>
                  <a:schemeClr val="bg1"/>
                </a:solidFill>
              </a:rPr>
              <a:t>Repeatedly </a:t>
            </a:r>
            <a:r>
              <a:rPr lang="es-PE" sz="3200" dirty="0" err="1">
                <a:solidFill>
                  <a:schemeClr val="bg1"/>
                </a:solidFill>
              </a:rPr>
              <a:t>adjusting</a:t>
            </a:r>
            <a:r>
              <a:rPr lang="es-PE" sz="3200" dirty="0">
                <a:solidFill>
                  <a:schemeClr val="bg1"/>
                </a:solidFill>
              </a:rPr>
              <a:t> </a:t>
            </a:r>
            <a:r>
              <a:rPr lang="es-PE" sz="3200" dirty="0" err="1">
                <a:solidFill>
                  <a:schemeClr val="bg1"/>
                </a:solidFill>
              </a:rPr>
              <a:t>the</a:t>
            </a:r>
            <a:r>
              <a:rPr lang="es-PE" sz="3200" dirty="0">
                <a:solidFill>
                  <a:schemeClr val="bg1"/>
                </a:solidFill>
              </a:rPr>
              <a:t> </a:t>
            </a:r>
            <a:r>
              <a:rPr lang="es-PE" sz="3200" dirty="0" err="1">
                <a:solidFill>
                  <a:schemeClr val="bg1"/>
                </a:solidFill>
              </a:rPr>
              <a:t>oxygen</a:t>
            </a:r>
            <a:r>
              <a:rPr lang="es-PE" sz="3200" dirty="0">
                <a:solidFill>
                  <a:schemeClr val="bg1"/>
                </a:solidFill>
              </a:rPr>
              <a:t> 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07238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</TotalTime>
  <Words>529</Words>
  <Application>Microsoft Office PowerPoint</Application>
  <PresentationFormat>Panorámica</PresentationFormat>
  <Paragraphs>191</Paragraphs>
  <Slides>21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30" baseType="lpstr">
      <vt:lpstr>Arial</vt:lpstr>
      <vt:lpstr>Calibri</vt:lpstr>
      <vt:lpstr>Calibri Light</vt:lpstr>
      <vt:lpstr>Poppins</vt:lpstr>
      <vt:lpstr>Poppins Light</vt:lpstr>
      <vt:lpstr>Poppins Medium</vt:lpstr>
      <vt:lpstr>Roboto</vt:lpstr>
      <vt:lpstr>Work Sans regular</vt:lpstr>
      <vt:lpstr>Tema de Office</vt:lpstr>
      <vt:lpstr>MOSY “My Oxygen System”</vt:lpstr>
      <vt:lpstr>Our Team</vt:lpstr>
      <vt:lpstr>Description</vt:lpstr>
      <vt:lpstr>Description</vt:lpstr>
      <vt:lpstr>Description</vt:lpstr>
      <vt:lpstr>Description</vt:lpstr>
      <vt:lpstr>Description</vt:lpstr>
      <vt:lpstr>Description</vt:lpstr>
      <vt:lpstr>Description</vt:lpstr>
      <vt:lpstr>Description</vt:lpstr>
      <vt:lpstr>Description</vt:lpstr>
      <vt:lpstr>Description</vt:lpstr>
      <vt:lpstr>Presentación de PowerPoint</vt:lpstr>
      <vt:lpstr>Goals of the project and final users that will benefit</vt:lpstr>
      <vt:lpstr>MOSY over the time…</vt:lpstr>
      <vt:lpstr>Presentación de PowerPoint</vt:lpstr>
      <vt:lpstr>Presentación de PowerPoint</vt:lpstr>
      <vt:lpstr>Results</vt:lpstr>
      <vt:lpstr>Results</vt:lpstr>
      <vt:lpstr>Results</vt:lpstr>
      <vt:lpstr>Leslie Yessenia Cieza Huané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Estefania Cajigas</dc:creator>
  <cp:lastModifiedBy>ycieza@pucp.edu.pe</cp:lastModifiedBy>
  <cp:revision>17</cp:revision>
  <dcterms:created xsi:type="dcterms:W3CDTF">2021-09-01T19:24:00Z</dcterms:created>
  <dcterms:modified xsi:type="dcterms:W3CDTF">2021-10-20T20:16:04Z</dcterms:modified>
</cp:coreProperties>
</file>