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64" r:id="rId7"/>
    <p:sldId id="266" r:id="rId8"/>
    <p:sldId id="267" r:id="rId9"/>
    <p:sldId id="268" r:id="rId10"/>
    <p:sldId id="261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59"/>
    <p:restoredTop sz="94718"/>
  </p:normalViewPr>
  <p:slideViewPr>
    <p:cSldViewPr snapToGrid="0" snapToObjects="1">
      <p:cViewPr varScale="1">
        <p:scale>
          <a:sx n="100" d="100"/>
          <a:sy n="100" d="100"/>
        </p:scale>
        <p:origin x="108" y="28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B37FAE-669C-40CF-9F83-9F39DF2CCB9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82ECF838-39A0-407C-91FF-190A2E2AB2F5}">
      <dgm:prSet phldrT="[Text]"/>
      <dgm:spPr/>
      <dgm:t>
        <a:bodyPr/>
        <a:lstStyle/>
        <a:p>
          <a:r>
            <a:rPr lang="en-US" dirty="0" smtClean="0"/>
            <a:t>Healthcare</a:t>
          </a:r>
          <a:endParaRPr lang="en-US" dirty="0"/>
        </a:p>
      </dgm:t>
    </dgm:pt>
    <dgm:pt modelId="{E14C9532-9B9E-448F-88BB-566F905688AE}" type="parTrans" cxnId="{65CB05EF-F489-4A86-87F9-7EA711AE0363}">
      <dgm:prSet/>
      <dgm:spPr/>
      <dgm:t>
        <a:bodyPr/>
        <a:lstStyle/>
        <a:p>
          <a:endParaRPr lang="en-US"/>
        </a:p>
      </dgm:t>
    </dgm:pt>
    <dgm:pt modelId="{B8AA2CE2-15EF-4C57-8778-13832F88D99E}" type="sibTrans" cxnId="{65CB05EF-F489-4A86-87F9-7EA711AE0363}">
      <dgm:prSet/>
      <dgm:spPr/>
      <dgm:t>
        <a:bodyPr/>
        <a:lstStyle/>
        <a:p>
          <a:endParaRPr lang="en-US"/>
        </a:p>
      </dgm:t>
    </dgm:pt>
    <dgm:pt modelId="{F7763897-9862-4673-9B08-D593E4280ECF}">
      <dgm:prSet phldrT="[Text]"/>
      <dgm:spPr/>
      <dgm:t>
        <a:bodyPr/>
        <a:lstStyle/>
        <a:p>
          <a:r>
            <a:rPr lang="en-US" dirty="0" smtClean="0"/>
            <a:t>Industry</a:t>
          </a:r>
          <a:endParaRPr lang="en-US" dirty="0"/>
        </a:p>
      </dgm:t>
    </dgm:pt>
    <dgm:pt modelId="{7E4604DD-20FF-4F57-A1DF-FE3D4A4662DA}" type="parTrans" cxnId="{D491B11A-B9C7-4C64-8764-639DF21E9BC6}">
      <dgm:prSet/>
      <dgm:spPr/>
      <dgm:t>
        <a:bodyPr/>
        <a:lstStyle/>
        <a:p>
          <a:endParaRPr lang="en-US"/>
        </a:p>
      </dgm:t>
    </dgm:pt>
    <dgm:pt modelId="{FFDD383B-180A-4D83-820B-B00829BC8471}" type="sibTrans" cxnId="{D491B11A-B9C7-4C64-8764-639DF21E9BC6}">
      <dgm:prSet/>
      <dgm:spPr/>
      <dgm:t>
        <a:bodyPr/>
        <a:lstStyle/>
        <a:p>
          <a:endParaRPr lang="en-US"/>
        </a:p>
      </dgm:t>
    </dgm:pt>
    <dgm:pt modelId="{D5F582F6-5868-4731-976F-8B7784C4452B}">
      <dgm:prSet phldrT="[Text]"/>
      <dgm:spPr/>
      <dgm:t>
        <a:bodyPr/>
        <a:lstStyle/>
        <a:p>
          <a:r>
            <a:rPr lang="en-US" dirty="0" smtClean="0"/>
            <a:t>Academia</a:t>
          </a:r>
          <a:endParaRPr lang="en-US" dirty="0"/>
        </a:p>
      </dgm:t>
    </dgm:pt>
    <dgm:pt modelId="{44F87882-46AF-4FEF-B279-F989DA2D9E3B}" type="parTrans" cxnId="{E0B2AAB4-CFD6-4C8D-A5CB-BA55510D1C2A}">
      <dgm:prSet/>
      <dgm:spPr/>
      <dgm:t>
        <a:bodyPr/>
        <a:lstStyle/>
        <a:p>
          <a:endParaRPr lang="en-US"/>
        </a:p>
      </dgm:t>
    </dgm:pt>
    <dgm:pt modelId="{93A4F211-8A83-499E-ABE6-3A78C6FBD5E5}" type="sibTrans" cxnId="{E0B2AAB4-CFD6-4C8D-A5CB-BA55510D1C2A}">
      <dgm:prSet/>
      <dgm:spPr/>
      <dgm:t>
        <a:bodyPr/>
        <a:lstStyle/>
        <a:p>
          <a:endParaRPr lang="en-US"/>
        </a:p>
      </dgm:t>
    </dgm:pt>
    <dgm:pt modelId="{51504A0D-48A3-45E4-9F27-09DAFD677523}" type="pres">
      <dgm:prSet presAssocID="{17B37FAE-669C-40CF-9F83-9F39DF2CCB93}" presName="compositeShape" presStyleCnt="0">
        <dgm:presLayoutVars>
          <dgm:chMax val="7"/>
          <dgm:dir/>
          <dgm:resizeHandles val="exact"/>
        </dgm:presLayoutVars>
      </dgm:prSet>
      <dgm:spPr/>
    </dgm:pt>
    <dgm:pt modelId="{C0937102-7EC0-4080-8D20-DE1105C329B2}" type="pres">
      <dgm:prSet presAssocID="{82ECF838-39A0-407C-91FF-190A2E2AB2F5}" presName="circ1" presStyleLbl="vennNode1" presStyleIdx="0" presStyleCnt="3"/>
      <dgm:spPr/>
      <dgm:t>
        <a:bodyPr/>
        <a:lstStyle/>
        <a:p>
          <a:endParaRPr lang="en-US"/>
        </a:p>
      </dgm:t>
    </dgm:pt>
    <dgm:pt modelId="{9FBBE546-6AA6-42E6-A3A7-474B91584B86}" type="pres">
      <dgm:prSet presAssocID="{82ECF838-39A0-407C-91FF-190A2E2AB2F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827314-D39F-4B90-9588-90AAFADFCE84}" type="pres">
      <dgm:prSet presAssocID="{F7763897-9862-4673-9B08-D593E4280ECF}" presName="circ2" presStyleLbl="vennNode1" presStyleIdx="1" presStyleCnt="3"/>
      <dgm:spPr/>
      <dgm:t>
        <a:bodyPr/>
        <a:lstStyle/>
        <a:p>
          <a:endParaRPr lang="en-US"/>
        </a:p>
      </dgm:t>
    </dgm:pt>
    <dgm:pt modelId="{03DEBFF4-42FA-4111-860C-75E3718E1A14}" type="pres">
      <dgm:prSet presAssocID="{F7763897-9862-4673-9B08-D593E4280EC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18CEE3-AAE9-4044-9851-AA6202128722}" type="pres">
      <dgm:prSet presAssocID="{D5F582F6-5868-4731-976F-8B7784C4452B}" presName="circ3" presStyleLbl="vennNode1" presStyleIdx="2" presStyleCnt="3"/>
      <dgm:spPr/>
      <dgm:t>
        <a:bodyPr/>
        <a:lstStyle/>
        <a:p>
          <a:endParaRPr lang="en-US"/>
        </a:p>
      </dgm:t>
    </dgm:pt>
    <dgm:pt modelId="{6E1704E0-1955-4796-BCA1-F71FA434BD78}" type="pres">
      <dgm:prSet presAssocID="{D5F582F6-5868-4731-976F-8B7784C4452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CB05EF-F489-4A86-87F9-7EA711AE0363}" srcId="{17B37FAE-669C-40CF-9F83-9F39DF2CCB93}" destId="{82ECF838-39A0-407C-91FF-190A2E2AB2F5}" srcOrd="0" destOrd="0" parTransId="{E14C9532-9B9E-448F-88BB-566F905688AE}" sibTransId="{B8AA2CE2-15EF-4C57-8778-13832F88D99E}"/>
    <dgm:cxn modelId="{C196B3DC-7EFF-4D19-832D-CB999C9E8C8B}" type="presOf" srcId="{82ECF838-39A0-407C-91FF-190A2E2AB2F5}" destId="{9FBBE546-6AA6-42E6-A3A7-474B91584B86}" srcOrd="1" destOrd="0" presId="urn:microsoft.com/office/officeart/2005/8/layout/venn1"/>
    <dgm:cxn modelId="{E9793DE4-DF43-4C0C-B4B0-22657953BAB6}" type="presOf" srcId="{F7763897-9862-4673-9B08-D593E4280ECF}" destId="{03DEBFF4-42FA-4111-860C-75E3718E1A14}" srcOrd="1" destOrd="0" presId="urn:microsoft.com/office/officeart/2005/8/layout/venn1"/>
    <dgm:cxn modelId="{D731B05E-E519-4642-A426-1BC075FBF344}" type="presOf" srcId="{D5F582F6-5868-4731-976F-8B7784C4452B}" destId="{6E1704E0-1955-4796-BCA1-F71FA434BD78}" srcOrd="1" destOrd="0" presId="urn:microsoft.com/office/officeart/2005/8/layout/venn1"/>
    <dgm:cxn modelId="{D491B11A-B9C7-4C64-8764-639DF21E9BC6}" srcId="{17B37FAE-669C-40CF-9F83-9F39DF2CCB93}" destId="{F7763897-9862-4673-9B08-D593E4280ECF}" srcOrd="1" destOrd="0" parTransId="{7E4604DD-20FF-4F57-A1DF-FE3D4A4662DA}" sibTransId="{FFDD383B-180A-4D83-820B-B00829BC8471}"/>
    <dgm:cxn modelId="{634F1E9C-8AC9-43AD-8CDC-D8B22A8F3722}" type="presOf" srcId="{82ECF838-39A0-407C-91FF-190A2E2AB2F5}" destId="{C0937102-7EC0-4080-8D20-DE1105C329B2}" srcOrd="0" destOrd="0" presId="urn:microsoft.com/office/officeart/2005/8/layout/venn1"/>
    <dgm:cxn modelId="{8A741811-3BFD-4C88-AE3D-ABC6699BBA14}" type="presOf" srcId="{17B37FAE-669C-40CF-9F83-9F39DF2CCB93}" destId="{51504A0D-48A3-45E4-9F27-09DAFD677523}" srcOrd="0" destOrd="0" presId="urn:microsoft.com/office/officeart/2005/8/layout/venn1"/>
    <dgm:cxn modelId="{AAE7FFF0-A74A-4F9E-BC3F-A0A4123B4653}" type="presOf" srcId="{D5F582F6-5868-4731-976F-8B7784C4452B}" destId="{7F18CEE3-AAE9-4044-9851-AA6202128722}" srcOrd="0" destOrd="0" presId="urn:microsoft.com/office/officeart/2005/8/layout/venn1"/>
    <dgm:cxn modelId="{E0B2AAB4-CFD6-4C8D-A5CB-BA55510D1C2A}" srcId="{17B37FAE-669C-40CF-9F83-9F39DF2CCB93}" destId="{D5F582F6-5868-4731-976F-8B7784C4452B}" srcOrd="2" destOrd="0" parTransId="{44F87882-46AF-4FEF-B279-F989DA2D9E3B}" sibTransId="{93A4F211-8A83-499E-ABE6-3A78C6FBD5E5}"/>
    <dgm:cxn modelId="{18625C17-253E-4F4C-BD1D-4FCFA0253970}" type="presOf" srcId="{F7763897-9862-4673-9B08-D593E4280ECF}" destId="{D5827314-D39F-4B90-9588-90AAFADFCE84}" srcOrd="0" destOrd="0" presId="urn:microsoft.com/office/officeart/2005/8/layout/venn1"/>
    <dgm:cxn modelId="{B10EB59E-2295-42FF-8BD1-A0B5F48D104D}" type="presParOf" srcId="{51504A0D-48A3-45E4-9F27-09DAFD677523}" destId="{C0937102-7EC0-4080-8D20-DE1105C329B2}" srcOrd="0" destOrd="0" presId="urn:microsoft.com/office/officeart/2005/8/layout/venn1"/>
    <dgm:cxn modelId="{985A49A7-57C9-43CF-8076-8F82D2E05EA2}" type="presParOf" srcId="{51504A0D-48A3-45E4-9F27-09DAFD677523}" destId="{9FBBE546-6AA6-42E6-A3A7-474B91584B86}" srcOrd="1" destOrd="0" presId="urn:microsoft.com/office/officeart/2005/8/layout/venn1"/>
    <dgm:cxn modelId="{44790AA3-60DE-4CE6-A0D8-2BABB082FB0B}" type="presParOf" srcId="{51504A0D-48A3-45E4-9F27-09DAFD677523}" destId="{D5827314-D39F-4B90-9588-90AAFADFCE84}" srcOrd="2" destOrd="0" presId="urn:microsoft.com/office/officeart/2005/8/layout/venn1"/>
    <dgm:cxn modelId="{30E31B60-CBCC-42C6-8A8D-88BFA952C1BA}" type="presParOf" srcId="{51504A0D-48A3-45E4-9F27-09DAFD677523}" destId="{03DEBFF4-42FA-4111-860C-75E3718E1A14}" srcOrd="3" destOrd="0" presId="urn:microsoft.com/office/officeart/2005/8/layout/venn1"/>
    <dgm:cxn modelId="{C6DC8072-A5EC-4668-BA75-009829E7531D}" type="presParOf" srcId="{51504A0D-48A3-45E4-9F27-09DAFD677523}" destId="{7F18CEE3-AAE9-4044-9851-AA6202128722}" srcOrd="4" destOrd="0" presId="urn:microsoft.com/office/officeart/2005/8/layout/venn1"/>
    <dgm:cxn modelId="{EB88287F-ED24-473A-80D7-8AB6164BF5C8}" type="presParOf" srcId="{51504A0D-48A3-45E4-9F27-09DAFD677523}" destId="{6E1704E0-1955-4796-BCA1-F71FA434BD7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37102-7EC0-4080-8D20-DE1105C329B2}">
      <dsp:nvSpPr>
        <dsp:cNvPr id="0" name=""/>
        <dsp:cNvSpPr/>
      </dsp:nvSpPr>
      <dsp:spPr>
        <a:xfrm>
          <a:off x="2200474" y="58628"/>
          <a:ext cx="2814168" cy="28141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Healthcare</a:t>
          </a:r>
          <a:endParaRPr lang="en-US" sz="3300" kern="1200" dirty="0"/>
        </a:p>
      </dsp:txBody>
      <dsp:txXfrm>
        <a:off x="2575696" y="551108"/>
        <a:ext cx="2063723" cy="1266375"/>
      </dsp:txXfrm>
    </dsp:sp>
    <dsp:sp modelId="{D5827314-D39F-4B90-9588-90AAFADFCE84}">
      <dsp:nvSpPr>
        <dsp:cNvPr id="0" name=""/>
        <dsp:cNvSpPr/>
      </dsp:nvSpPr>
      <dsp:spPr>
        <a:xfrm>
          <a:off x="3215920" y="1817483"/>
          <a:ext cx="2814168" cy="28141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Industry</a:t>
          </a:r>
          <a:endParaRPr lang="en-US" sz="3300" kern="1200" dirty="0"/>
        </a:p>
      </dsp:txBody>
      <dsp:txXfrm>
        <a:off x="4076586" y="2544477"/>
        <a:ext cx="1688501" cy="1547792"/>
      </dsp:txXfrm>
    </dsp:sp>
    <dsp:sp modelId="{7F18CEE3-AAE9-4044-9851-AA6202128722}">
      <dsp:nvSpPr>
        <dsp:cNvPr id="0" name=""/>
        <dsp:cNvSpPr/>
      </dsp:nvSpPr>
      <dsp:spPr>
        <a:xfrm>
          <a:off x="1185028" y="1817483"/>
          <a:ext cx="2814168" cy="28141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Academia</a:t>
          </a:r>
          <a:endParaRPr lang="en-US" sz="3300" kern="1200" dirty="0"/>
        </a:p>
      </dsp:txBody>
      <dsp:txXfrm>
        <a:off x="1450029" y="2544477"/>
        <a:ext cx="1688501" cy="15477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8B0ED1-768B-0C47-8169-E96E9DCEF8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F1A172-18CD-BE4D-BD81-AEACD188C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A5C318-3091-6A43-8B9D-07DB1CFFB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0FC366-2E97-594D-ABB6-77A31833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98242A-B6D5-CE46-9354-6607AEB60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055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B12BC-05F4-2743-865B-A567C30AD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7DE5064-9233-E945-BC86-54A956BD3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7379F0-76E8-394A-A7ED-7FA3A2854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222A6B-83D9-AC4E-A42A-A53C690BE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F21101-8F6B-4A42-AF7E-9B3AA5056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986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A2BF40B-B617-744F-A388-2A08555BBA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E98FCCC-680F-894C-96DB-2FA3A0D0C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19397A-43C4-6C4C-9C87-4FD3D72BB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B716AD-B236-BC40-BF4D-E35EFD65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9F753A-F82A-764A-AB8E-989B9CCE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008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9A25E2-BA5E-3843-B28B-5F67E27EB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388914-D38D-1A4F-BDA1-4F15F66FA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097349-F444-D343-A15D-6C3679F2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2F0645-1916-2941-A4EF-78E4C977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07AE25-3BB5-184C-9772-CBB81940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346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7110C-2C33-3B4D-B23F-6F61ADB4C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D5981E-38AD-5B49-A167-D8B23D10F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8D5648-F297-4546-A5E1-0E3DFEFC5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0E0910-21CD-BE41-B51E-CB6241DC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6E9CED-7ACB-524E-8F02-BA31F1661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860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70347-1AD8-A14B-9028-3E1619BE6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9F9A90-C2C1-334B-82A3-5BCFBB825F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3B5CE7-ABBC-CE4B-8E81-2ED799808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2B4A0C-1D3D-9A4B-BCB0-C67DB268E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30B375-C8EA-E342-AAD5-E940A8F70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715118-9732-C246-BEA5-E3FDAF717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292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45DE75-C0FB-5540-9C80-5F32A473B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222D90-E245-964A-BAFF-89808BBB7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371311-608F-A04C-882E-6D5186B7D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3CDB719-9889-904B-A01E-62C0C82EC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F4A7251-DBF5-7B40-8D0F-CE8223100A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699418D-A2B5-CC4F-B23F-26E077B62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B822598-5EFB-CC41-86D6-304FF9DEB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D47ADA2-D615-3148-A23C-CC71FC525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304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A26CFB-4CCB-7844-8C5A-F8BE7EDA4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0657ABA-1D69-DE44-A76D-E763710A3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7CAA2F0-8A6D-604A-93E9-701BFAD15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3687990-F555-5942-BBDF-064E8D9E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681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CF33EA3-DD5A-D449-99A3-EF693C16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8F21913-B779-D24C-B074-DC2054904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CB19C8-5ED1-0A49-8D88-4CFEBC36A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8544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1BD53-EAB7-1E4B-A286-D106753AC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DAE8FB-BE39-6C4C-B873-C92BD02C8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35DA41-1006-144E-A4C4-21C4C4783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07975B-558A-ED49-9C35-27406C103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10C23C-8931-8E47-B9FD-28BB82E70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A3C1F6-37B5-E048-9C14-8B11A24E4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738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306654-0943-0945-A3DC-4ACEF0F00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01B6BE1-B19A-C148-BB49-BB355C751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A05E66-9F51-2848-BC76-1F8916962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D15DF3-C1EA-634A-B0AE-50DB578F1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F86AC9-2786-654D-99A7-27ED6F3DD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D1F359-7560-7643-ADA2-6A73F6EA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28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91E4233-B371-4D42-AF5D-91F49D956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78B424-05A9-D748-BF84-37490AF03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00299C-4C31-5348-A4E0-798C34A60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2D97F-1855-7940-BD30-9CA7CE069233}" type="datetimeFigureOut">
              <a:rPr lang="es-MX" smtClean="0"/>
              <a:t>07/10/2021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B3F8D8-6848-BB43-891B-F22F265DA1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17FABD-0405-C04A-B8B2-F62CD8E38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375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bkearney141@gmail.com" TargetMode="External"/><Relationship Id="rId2" Type="http://schemas.openxmlformats.org/officeDocument/2006/relationships/hyperlink" Target="mailto:Brian.kearney@hse.i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8C3199-293F-834B-85A8-F48E3D90A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3301240"/>
            <a:ext cx="11226800" cy="1468436"/>
          </a:xfrm>
        </p:spPr>
        <p:txBody>
          <a:bodyPr anchor="t">
            <a:noAutofit/>
          </a:bodyPr>
          <a:lstStyle/>
          <a:p>
            <a:r>
              <a:rPr lang="en-IE" sz="3600" b="1" dirty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Management of Covid-19 within an Acute Healthcare Setting in the Irish Health Service – a Hospital Manager and Clinical Engineers approach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1DB3D8-FADF-BC44-99E1-CF6CF3286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4867369"/>
            <a:ext cx="11226800" cy="761999"/>
          </a:xfrm>
        </p:spPr>
        <p:txBody>
          <a:bodyPr>
            <a:noAutofit/>
          </a:bodyPr>
          <a:lstStyle/>
          <a:p>
            <a:r>
              <a:rPr lang="es-MX" sz="1800" dirty="0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Brian Kearney</a:t>
            </a:r>
            <a:endParaRPr lang="es-MX" sz="1800" dirty="0">
              <a:solidFill>
                <a:srgbClr val="0070C0"/>
              </a:solidFill>
              <a:latin typeface="Poppins Light" pitchFamily="2" charset="77"/>
              <a:cs typeface="Poppins Light" pitchFamily="2" charset="77"/>
            </a:endParaRPr>
          </a:p>
          <a:p>
            <a:r>
              <a:rPr lang="es-MX" sz="1400" dirty="0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Professional </a:t>
            </a:r>
            <a:r>
              <a:rPr lang="es-MX" sz="1400" dirty="0" err="1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Development</a:t>
            </a:r>
            <a:r>
              <a:rPr lang="es-MX" sz="1400" dirty="0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sz="1400" dirty="0" err="1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Officer</a:t>
            </a:r>
            <a:r>
              <a:rPr lang="es-MX" sz="1400" dirty="0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, BEAI (Ireland)</a:t>
            </a:r>
          </a:p>
          <a:p>
            <a:r>
              <a:rPr lang="en-IE" sz="1400" dirty="0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Portfolio Lead / Clinical Engineer, Irish Health Service</a:t>
            </a:r>
            <a:endParaRPr lang="en-IE" sz="1400" dirty="0">
              <a:solidFill>
                <a:srgbClr val="0070C0"/>
              </a:solidFill>
              <a:latin typeface="Poppins Light" pitchFamily="2" charset="77"/>
              <a:cs typeface="Poppins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8579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3FEF59B-EF14-654A-B961-582AAD399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54" y="2878020"/>
            <a:ext cx="10117667" cy="550980"/>
          </a:xfrm>
        </p:spPr>
        <p:txBody>
          <a:bodyPr anchor="t">
            <a:normAutofit/>
          </a:bodyPr>
          <a:lstStyle/>
          <a:p>
            <a:pPr algn="ctr"/>
            <a:r>
              <a:rPr lang="es-MX" sz="3200" i="1" dirty="0" smtClean="0">
                <a:solidFill>
                  <a:srgbClr val="0070C0"/>
                </a:solidFill>
                <a:latin typeface="Poppins Medium" pitchFamily="2" charset="77"/>
                <a:cs typeface="Poppins Medium" pitchFamily="2" charset="77"/>
              </a:rPr>
              <a:t>Brian Kearney</a:t>
            </a:r>
            <a:endParaRPr lang="es-MX" sz="3200" i="1" dirty="0">
              <a:solidFill>
                <a:srgbClr val="0070C0"/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EF1396C2-E5FC-884C-80FD-E888936DA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654" y="3761508"/>
            <a:ext cx="10117667" cy="2389909"/>
          </a:xfrm>
        </p:spPr>
        <p:txBody>
          <a:bodyPr/>
          <a:lstStyle/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smtClean="0">
                <a:solidFill>
                  <a:srgbClr val="1F4A98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  <a:hlinkClick r:id="rId2"/>
              </a:rPr>
              <a:t>Brian.kearney@hse.ie</a:t>
            </a:r>
            <a:r>
              <a:rPr lang="it-IT" sz="2000" i="1" dirty="0" smtClean="0">
                <a:solidFill>
                  <a:srgbClr val="1F4A98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or </a:t>
            </a:r>
            <a:r>
              <a:rPr lang="it-IT" sz="2000" i="1" dirty="0" smtClean="0">
                <a:solidFill>
                  <a:srgbClr val="1F4A98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  <a:hlinkClick r:id="rId3"/>
              </a:rPr>
              <a:t>bkearney141@gmail.com</a:t>
            </a:r>
            <a:r>
              <a:rPr lang="it-IT" sz="2000" i="1" dirty="0" smtClean="0">
                <a:solidFill>
                  <a:srgbClr val="1F4A98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endParaRPr lang="it-IT" sz="2000" i="1" dirty="0">
              <a:solidFill>
                <a:srgbClr val="1F4A98"/>
              </a:solidFill>
              <a:latin typeface="Poppins" pitchFamily="2" charset="77"/>
              <a:ea typeface="Calibri"/>
              <a:cs typeface="Poppins" pitchFamily="2" charset="77"/>
              <a:sym typeface="Calibri"/>
            </a:endParaRP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smtClean="0">
                <a:solidFill>
                  <a:srgbClr val="1CA692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Biomedical / Clinical Engineering Association of Ireland (BEAI)</a:t>
            </a: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smtClean="0">
                <a:solidFill>
                  <a:srgbClr val="1CA692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Ireland</a:t>
            </a:r>
            <a:endParaRPr lang="it" sz="2000" i="1" dirty="0">
              <a:solidFill>
                <a:srgbClr val="1CA692"/>
              </a:solidFill>
              <a:latin typeface="Poppins" pitchFamily="2" charset="77"/>
              <a:ea typeface="Calibri"/>
              <a:cs typeface="Poppins" pitchFamily="2" charset="77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072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 err="1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The</a:t>
            </a:r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Team</a:t>
            </a:r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 / </a:t>
            </a:r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Workgroup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A5AB52-EC55-E84E-BA46-6EECB36B6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841" y="1892676"/>
            <a:ext cx="10702380" cy="4258742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buNone/>
            </a:pPr>
            <a:endParaRPr lang="en-US" sz="2000" b="1" dirty="0" smtClean="0">
              <a:solidFill>
                <a:srgbClr val="20212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buNone/>
            </a:pPr>
            <a:r>
              <a:rPr lang="en-US" sz="2000" b="1" dirty="0" smtClean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Kearney</a:t>
            </a:r>
            <a:r>
              <a:rPr lang="en-US" sz="2000" b="1" dirty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smtClean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Brian</a:t>
            </a:r>
          </a:p>
          <a:p>
            <a:pPr marL="0" indent="0" algn="ctr">
              <a:lnSpc>
                <a:spcPct val="107000"/>
              </a:lnSpc>
              <a:buNone/>
            </a:pPr>
            <a:r>
              <a:rPr lang="en-US" sz="2000" dirty="0" smtClean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Portfolio Lead / Past Acute Hospital Chief Operations Officer / </a:t>
            </a:r>
            <a:r>
              <a:rPr lang="en-US" sz="2000" dirty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Clinical </a:t>
            </a:r>
            <a:r>
              <a:rPr lang="en-US" sz="2000" dirty="0" smtClean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Engineer, Irish Health Service</a:t>
            </a:r>
          </a:p>
          <a:p>
            <a:pPr marL="0" indent="0" algn="ctr">
              <a:lnSpc>
                <a:spcPct val="107000"/>
              </a:lnSpc>
              <a:buNone/>
            </a:pPr>
            <a:r>
              <a:rPr lang="en-US" sz="2000" dirty="0" smtClean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Professional Development Officer / Past Chairperson, BEAI (National Society </a:t>
            </a:r>
            <a:r>
              <a:rPr lang="en-US" sz="2000" dirty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2000" dirty="0" smtClean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Clinical Engineering)</a:t>
            </a:r>
          </a:p>
          <a:p>
            <a:pPr marL="0" indent="0" algn="ctr">
              <a:lnSpc>
                <a:spcPct val="107000"/>
              </a:lnSpc>
              <a:buNone/>
            </a:pPr>
            <a:endParaRPr lang="en-US" sz="2000" dirty="0">
              <a:solidFill>
                <a:srgbClr val="20212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buNone/>
            </a:pPr>
            <a:r>
              <a:rPr lang="en-US" sz="2000" b="1" dirty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Grainger, </a:t>
            </a:r>
            <a:r>
              <a:rPr lang="en-US" sz="2000" b="1" dirty="0" smtClean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Peter</a:t>
            </a:r>
          </a:p>
          <a:p>
            <a:pPr marL="0" indent="0" algn="ctr">
              <a:lnSpc>
                <a:spcPct val="107000"/>
              </a:lnSpc>
              <a:buNone/>
            </a:pPr>
            <a:r>
              <a:rPr lang="en-US" sz="2000" dirty="0" smtClean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Head </a:t>
            </a:r>
            <a:r>
              <a:rPr lang="en-US" sz="2000" dirty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Department, Medical Physics and Clinical Engineering </a:t>
            </a:r>
            <a:r>
              <a:rPr lang="en-US" sz="2000" dirty="0" err="1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Dept</a:t>
            </a:r>
            <a:r>
              <a:rPr lang="en-US" sz="2000" dirty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smtClean="0">
                <a:solidFill>
                  <a:srgbClr val="2021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Irish Acute Hospital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n-IE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Biomedical &amp; Clinical Engineering in Ireland</a:t>
            </a:r>
            <a:endParaRPr lang="es-MX" sz="3600" dirty="0">
              <a:solidFill>
                <a:srgbClr val="0070C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30469089"/>
              </p:ext>
            </p:extLst>
          </p:nvPr>
        </p:nvGraphicFramePr>
        <p:xfrm>
          <a:off x="2458043" y="1846997"/>
          <a:ext cx="7215117" cy="4690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625416" y="4226257"/>
            <a:ext cx="922047" cy="369332"/>
          </a:xfrm>
          <a:prstGeom prst="rect">
            <a:avLst/>
          </a:prstGeom>
          <a:noFill/>
          <a:ln w="28575" cap="rnd">
            <a:solidFill>
              <a:schemeClr val="accent4"/>
            </a:solidFill>
          </a:ln>
        </p:spPr>
        <p:txBody>
          <a:bodyPr wrap="none" rtlCol="0">
            <a:spAutoFit/>
          </a:bodyPr>
          <a:lstStyle/>
          <a:p>
            <a:r>
              <a:rPr lang="en-IE" b="1" i="1" dirty="0" smtClean="0">
                <a:solidFill>
                  <a:schemeClr val="accent4"/>
                </a:solidFill>
              </a:rPr>
              <a:t>Patient</a:t>
            </a:r>
            <a:endParaRPr lang="en-IE" b="1" i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24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Healthcare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A5AB52-EC55-E84E-BA46-6EECB36B6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518" y="2165238"/>
            <a:ext cx="10702380" cy="425874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IE" sz="2400" dirty="0">
                <a:latin typeface="Corbel" panose="020B0503020204020204" pitchFamily="34" charset="0"/>
              </a:rPr>
              <a:t>‘Two headed monster’</a:t>
            </a:r>
          </a:p>
          <a:p>
            <a:pPr>
              <a:lnSpc>
                <a:spcPct val="100000"/>
              </a:lnSpc>
            </a:pPr>
            <a:r>
              <a:rPr lang="en-IE" sz="2400" dirty="0" smtClean="0">
                <a:latin typeface="Corbel" panose="020B0503020204020204" pitchFamily="34" charset="0"/>
              </a:rPr>
              <a:t>Core medical </a:t>
            </a:r>
            <a:r>
              <a:rPr lang="en-IE" sz="2400" dirty="0">
                <a:latin typeface="Corbel" panose="020B0503020204020204" pitchFamily="34" charset="0"/>
              </a:rPr>
              <a:t>and </a:t>
            </a:r>
            <a:r>
              <a:rPr lang="en-IE" sz="2400" dirty="0" smtClean="0">
                <a:latin typeface="Corbel" panose="020B0503020204020204" pitchFamily="34" charset="0"/>
              </a:rPr>
              <a:t>‘non-medical’ </a:t>
            </a:r>
            <a:r>
              <a:rPr lang="en-IE" sz="2400" dirty="0">
                <a:latin typeface="Corbel" panose="020B0503020204020204" pitchFamily="34" charset="0"/>
              </a:rPr>
              <a:t>professionals working alongside </a:t>
            </a:r>
          </a:p>
          <a:p>
            <a:pPr>
              <a:lnSpc>
                <a:spcPct val="100000"/>
              </a:lnSpc>
            </a:pPr>
            <a:r>
              <a:rPr lang="en-IE" sz="2400" dirty="0">
                <a:latin typeface="Corbel" panose="020B0503020204020204" pitchFamily="34" charset="0"/>
              </a:rPr>
              <a:t>Delivering patient care in an ever evolving and changing environment. </a:t>
            </a:r>
          </a:p>
          <a:p>
            <a:pPr>
              <a:lnSpc>
                <a:spcPct val="100000"/>
              </a:lnSpc>
            </a:pPr>
            <a:r>
              <a:rPr lang="en-IE" sz="2400" dirty="0">
                <a:latin typeface="Corbel" panose="020B0503020204020204" pitchFamily="34" charset="0"/>
              </a:rPr>
              <a:t>Highly qualified</a:t>
            </a:r>
          </a:p>
          <a:p>
            <a:pPr lvl="1">
              <a:lnSpc>
                <a:spcPct val="100000"/>
              </a:lnSpc>
            </a:pPr>
            <a:r>
              <a:rPr lang="en-IE" sz="2000" dirty="0">
                <a:latin typeface="Corbel" panose="020B0503020204020204" pitchFamily="34" charset="0"/>
              </a:rPr>
              <a:t>Clinicians very knowledgeable in the biomedical and treatment aspects of patient care.</a:t>
            </a:r>
          </a:p>
          <a:p>
            <a:pPr lvl="1">
              <a:lnSpc>
                <a:spcPct val="100000"/>
              </a:lnSpc>
            </a:pPr>
            <a:r>
              <a:rPr lang="en-IE" sz="2000" dirty="0">
                <a:latin typeface="Corbel" panose="020B0503020204020204" pitchFamily="34" charset="0"/>
              </a:rPr>
              <a:t>Healthcare Management Teams educated in managing the various functions of an organisation that delivers patient care.</a:t>
            </a:r>
            <a:endParaRPr lang="en-IE" sz="20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08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Healthcare</a:t>
            </a:r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Challenges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93427" y="2232335"/>
            <a:ext cx="5727181" cy="372005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IE" dirty="0">
                <a:latin typeface="Corbel" panose="020B0503020204020204" pitchFamily="34" charset="0"/>
              </a:rPr>
              <a:t>Increasing and aging population</a:t>
            </a:r>
          </a:p>
          <a:p>
            <a:pPr>
              <a:lnSpc>
                <a:spcPct val="120000"/>
              </a:lnSpc>
            </a:pPr>
            <a:r>
              <a:rPr lang="en-IE" dirty="0">
                <a:latin typeface="Corbel" panose="020B0503020204020204" pitchFamily="34" charset="0"/>
              </a:rPr>
              <a:t>Mismatch between supply and demand of the workforce</a:t>
            </a:r>
          </a:p>
          <a:p>
            <a:pPr>
              <a:lnSpc>
                <a:spcPct val="120000"/>
              </a:lnSpc>
            </a:pPr>
            <a:r>
              <a:rPr lang="en-IE" dirty="0">
                <a:latin typeface="Corbel" panose="020B0503020204020204" pitchFamily="34" charset="0"/>
              </a:rPr>
              <a:t>Technological Advancements</a:t>
            </a:r>
          </a:p>
          <a:p>
            <a:pPr>
              <a:lnSpc>
                <a:spcPct val="120000"/>
              </a:lnSpc>
            </a:pPr>
            <a:r>
              <a:rPr lang="en-IE" dirty="0">
                <a:latin typeface="Corbel" panose="020B0503020204020204" pitchFamily="34" charset="0"/>
              </a:rPr>
              <a:t>Bringing healthcare to the home/service user</a:t>
            </a:r>
          </a:p>
          <a:p>
            <a:pPr>
              <a:lnSpc>
                <a:spcPct val="120000"/>
              </a:lnSpc>
            </a:pPr>
            <a:r>
              <a:rPr lang="en-IE" dirty="0">
                <a:latin typeface="Corbel" panose="020B0503020204020204" pitchFamily="34" charset="0"/>
              </a:rPr>
              <a:t>Increasing Regulation</a:t>
            </a:r>
          </a:p>
          <a:p>
            <a:pPr>
              <a:lnSpc>
                <a:spcPct val="120000"/>
              </a:lnSpc>
            </a:pPr>
            <a:r>
              <a:rPr lang="en-IE" dirty="0">
                <a:latin typeface="Corbel" panose="020B0503020204020204" pitchFamily="34" charset="0"/>
              </a:rPr>
              <a:t>Budgetary constraints</a:t>
            </a:r>
          </a:p>
          <a:p>
            <a:pPr>
              <a:lnSpc>
                <a:spcPct val="120000"/>
              </a:lnSpc>
            </a:pPr>
            <a:endParaRPr lang="en-IE" dirty="0">
              <a:latin typeface="Corbel" panose="020B0503020204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IE" b="1" dirty="0">
                <a:solidFill>
                  <a:srgbClr val="FF0000"/>
                </a:solidFill>
                <a:latin typeface="Corbel" panose="020B0503020204020204" pitchFamily="34" charset="0"/>
              </a:rPr>
              <a:t>And all this while aiming to maintain a high quality and safe service</a:t>
            </a:r>
            <a:r>
              <a:rPr lang="en-IE" b="1" dirty="0" smtClean="0">
                <a:solidFill>
                  <a:srgbClr val="FF0000"/>
                </a:solidFill>
                <a:latin typeface="Corbel" panose="020B0503020204020204" pitchFamily="34" charset="0"/>
              </a:rPr>
              <a:t>!</a:t>
            </a:r>
            <a:endParaRPr lang="en-IE" b="1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pic>
        <p:nvPicPr>
          <p:cNvPr id="6" name="Picture 5" descr="Image result for patient at the center of ca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9426" y="790752"/>
            <a:ext cx="2102993" cy="2203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 rot="20013704">
            <a:off x="2200314" y="2496353"/>
            <a:ext cx="7187954" cy="15696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12700">
                  <a:solidFill>
                    <a:srgbClr val="E29D3E">
                      <a:lumMod val="50000"/>
                    </a:srgbClr>
                  </a:solidFill>
                  <a:prstDash val="solid"/>
                </a:ln>
                <a:pattFill prst="narHorz">
                  <a:fgClr>
                    <a:srgbClr val="E29D3E"/>
                  </a:fgClr>
                  <a:bgClr>
                    <a:srgbClr val="E29D3E">
                      <a:lumMod val="40000"/>
                      <a:lumOff val="60000"/>
                    </a:srgbClr>
                  </a:bgClr>
                </a:pattFill>
                <a:effectLst>
                  <a:innerShdw blurRad="177800">
                    <a:srgbClr val="E29D3E">
                      <a:lumMod val="50000"/>
                    </a:srgbClr>
                  </a:innerShdw>
                </a:effectLst>
                <a:latin typeface="Corbel" panose="020B0503020204020204"/>
              </a:rPr>
              <a:t>Covid-19</a:t>
            </a:r>
            <a:endParaRPr lang="en-US" sz="9600" b="1" dirty="0">
              <a:ln w="12700">
                <a:solidFill>
                  <a:srgbClr val="E29D3E">
                    <a:lumMod val="50000"/>
                  </a:srgbClr>
                </a:solidFill>
                <a:prstDash val="solid"/>
              </a:ln>
              <a:pattFill prst="narHorz">
                <a:fgClr>
                  <a:srgbClr val="E29D3E"/>
                </a:fgClr>
                <a:bgClr>
                  <a:srgbClr val="E29D3E">
                    <a:lumMod val="40000"/>
                    <a:lumOff val="60000"/>
                  </a:srgbClr>
                </a:bgClr>
              </a:pattFill>
              <a:effectLst>
                <a:innerShdw blurRad="177800">
                  <a:srgbClr val="E29D3E">
                    <a:lumMod val="50000"/>
                  </a:srgbClr>
                </a:innerShdw>
              </a:effectLst>
              <a:latin typeface="Corbel" panose="020B050302020402020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0608" y="3615241"/>
            <a:ext cx="5391902" cy="229584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Clinical</a:t>
            </a:r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Engineers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5" name="Content Placeholder 5"/>
          <p:cNvSpPr>
            <a:spLocks noGrp="1"/>
          </p:cNvSpPr>
          <p:nvPr>
            <p:ph idx="1"/>
          </p:nvPr>
        </p:nvSpPr>
        <p:spPr>
          <a:xfrm>
            <a:off x="1918129" y="1924649"/>
            <a:ext cx="7514035" cy="4796444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en-IE" sz="2400" dirty="0"/>
              <a:t>“A Clinical Engineer is a professional who supports and advances patient care by applying 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en-IE" sz="2400" dirty="0">
                <a:solidFill>
                  <a:srgbClr val="FF0000"/>
                </a:solidFill>
              </a:rPr>
              <a:t>engineering and managerial skills </a:t>
            </a:r>
          </a:p>
          <a:p>
            <a:pPr marL="0" indent="0" algn="ctr">
              <a:buNone/>
            </a:pPr>
            <a:r>
              <a:rPr lang="en-IE" sz="2400" dirty="0"/>
              <a:t>to healthcare technology.” </a:t>
            </a:r>
            <a:endParaRPr lang="en-IE" sz="100" dirty="0"/>
          </a:p>
          <a:p>
            <a:pPr marL="0" indent="0" algn="ctr">
              <a:buNone/>
            </a:pPr>
            <a:r>
              <a:rPr lang="en-IE" sz="900" i="1" dirty="0"/>
              <a:t>ACCE definition, 1992</a:t>
            </a:r>
            <a:r>
              <a:rPr lang="en-IE" sz="900" i="1" dirty="0" smtClean="0"/>
              <a:t>.</a:t>
            </a:r>
          </a:p>
          <a:p>
            <a:pPr marL="0" indent="0" algn="ctr">
              <a:buNone/>
            </a:pPr>
            <a:endParaRPr lang="en-IE" sz="1000" i="1" dirty="0"/>
          </a:p>
          <a:p>
            <a:pPr marL="0" indent="0">
              <a:buNone/>
            </a:pPr>
            <a:r>
              <a:rPr lang="en-IE" sz="1400" b="1" dirty="0"/>
              <a:t>The Profession of Clinical Engineers:</a:t>
            </a:r>
          </a:p>
          <a:p>
            <a:pPr marL="514350" indent="-514350">
              <a:buFont typeface="+mj-lt"/>
              <a:buAutoNum type="arabicPeriod"/>
            </a:pPr>
            <a:r>
              <a:rPr lang="en-IE" sz="1400" dirty="0"/>
              <a:t>Know and respect the Clinical Environment.</a:t>
            </a:r>
          </a:p>
          <a:p>
            <a:pPr marL="514350" indent="-514350">
              <a:buFont typeface="+mj-lt"/>
              <a:buAutoNum type="arabicPeriod"/>
            </a:pPr>
            <a:r>
              <a:rPr lang="en-IE" sz="1400" dirty="0"/>
              <a:t>Understand the clinical aspects of healthcare and its terminology, demands and importance.</a:t>
            </a:r>
          </a:p>
          <a:p>
            <a:pPr marL="514350" indent="-514350">
              <a:buFont typeface="+mj-lt"/>
              <a:buAutoNum type="arabicPeriod"/>
            </a:pPr>
            <a:r>
              <a:rPr lang="en-IE" sz="1400" dirty="0"/>
              <a:t>Engineering practice and methodology as standard.</a:t>
            </a:r>
          </a:p>
          <a:p>
            <a:pPr marL="514350" indent="-514350">
              <a:buFont typeface="+mj-lt"/>
              <a:buAutoNum type="arabicPeriod"/>
            </a:pPr>
            <a:r>
              <a:rPr lang="en-IE" sz="1400" dirty="0"/>
              <a:t>Specialise in the role of applying and implementing medical technology to optimise healthcare delivery, through the application of specialist engineering, physics and scientific principles</a:t>
            </a:r>
            <a:r>
              <a:rPr lang="en-IE" sz="1400" dirty="0" smtClean="0"/>
              <a:t>.</a:t>
            </a:r>
            <a:endParaRPr lang="en-IE" sz="1400" dirty="0"/>
          </a:p>
        </p:txBody>
      </p:sp>
      <p:sp>
        <p:nvSpPr>
          <p:cNvPr id="6" name="Rectangle 5"/>
          <p:cNvSpPr/>
          <p:nvPr/>
        </p:nvSpPr>
        <p:spPr>
          <a:xfrm>
            <a:off x="1835001" y="1827934"/>
            <a:ext cx="7680290" cy="197913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4396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13234" y="1679331"/>
            <a:ext cx="9094635" cy="759069"/>
          </a:xfrm>
        </p:spPr>
        <p:txBody>
          <a:bodyPr>
            <a:noAutofit/>
          </a:bodyPr>
          <a:lstStyle/>
          <a:p>
            <a:pPr algn="ctr"/>
            <a:r>
              <a:rPr lang="en-IE" sz="2800" b="1" u="sng" dirty="0" smtClean="0">
                <a:latin typeface="Corbel" panose="020B0503020204020204" pitchFamily="34" charset="0"/>
              </a:rPr>
              <a:t>Organisational</a:t>
            </a:r>
            <a:endParaRPr lang="en-IE" sz="2800" b="1" u="sng" dirty="0">
              <a:latin typeface="Corbel" panose="020B050302020402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13233" y="2438400"/>
            <a:ext cx="9815605" cy="368690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IE" sz="2000" dirty="0" smtClean="0">
                <a:latin typeface="Corbel" panose="020B0503020204020204" pitchFamily="34" charset="0"/>
              </a:rPr>
              <a:t>Role as Chair of Covid-19 Oversight Group for acute hospital response.</a:t>
            </a:r>
          </a:p>
          <a:p>
            <a:pPr>
              <a:lnSpc>
                <a:spcPct val="100000"/>
              </a:lnSpc>
            </a:pPr>
            <a:r>
              <a:rPr lang="en-IE" sz="2000" dirty="0" smtClean="0">
                <a:latin typeface="Corbel" panose="020B0503020204020204" pitchFamily="34" charset="0"/>
              </a:rPr>
              <a:t>Bring </a:t>
            </a:r>
            <a:r>
              <a:rPr lang="en-IE" sz="2000" dirty="0" smtClean="0">
                <a:latin typeface="Corbel" panose="020B0503020204020204" pitchFamily="34" charset="0"/>
              </a:rPr>
              <a:t>people together – translate between clinical and technical language.</a:t>
            </a:r>
            <a:endParaRPr lang="en-IE" sz="2000" dirty="0">
              <a:latin typeface="Corbel" panose="020B0503020204020204" pitchFamily="34" charset="0"/>
            </a:endParaRPr>
          </a:p>
          <a:p>
            <a:pPr>
              <a:lnSpc>
                <a:spcPct val="100000"/>
              </a:lnSpc>
            </a:pPr>
            <a:r>
              <a:rPr lang="en-IE" sz="2000" dirty="0">
                <a:latin typeface="Corbel" panose="020B0503020204020204" pitchFamily="34" charset="0"/>
              </a:rPr>
              <a:t>Central to informed decision </a:t>
            </a:r>
            <a:r>
              <a:rPr lang="en-IE" sz="2000" dirty="0" smtClean="0">
                <a:latin typeface="Corbel" panose="020B0503020204020204" pitchFamily="34" charset="0"/>
              </a:rPr>
              <a:t>making in a methodical manner:</a:t>
            </a:r>
            <a:endParaRPr lang="en-IE" sz="2000" dirty="0">
              <a:latin typeface="Corbel" panose="020B0503020204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IE" sz="1800" dirty="0">
                <a:latin typeface="Corbel" panose="020B0503020204020204" pitchFamily="34" charset="0"/>
              </a:rPr>
              <a:t>Analysing business cases and providing advice on service decisions, based on facts and </a:t>
            </a:r>
            <a:r>
              <a:rPr lang="en-IE" sz="1800" dirty="0" smtClean="0">
                <a:latin typeface="Corbel" panose="020B0503020204020204" pitchFamily="34" charset="0"/>
              </a:rPr>
              <a:t>figures, in a scientific way.</a:t>
            </a:r>
            <a:endParaRPr lang="en-IE" sz="1800" dirty="0">
              <a:latin typeface="Corbel" panose="020B0503020204020204" pitchFamily="34" charset="0"/>
            </a:endParaRPr>
          </a:p>
          <a:p>
            <a:pPr>
              <a:lnSpc>
                <a:spcPct val="100000"/>
              </a:lnSpc>
            </a:pPr>
            <a:r>
              <a:rPr lang="en-IE" sz="2000" dirty="0" smtClean="0">
                <a:latin typeface="Corbel" panose="020B0503020204020204" pitchFamily="34" charset="0"/>
              </a:rPr>
              <a:t>Inform </a:t>
            </a:r>
            <a:r>
              <a:rPr lang="en-IE" sz="2000" dirty="0">
                <a:latin typeface="Corbel" panose="020B0503020204020204" pitchFamily="34" charset="0"/>
              </a:rPr>
              <a:t>and promote health technology management to non-HTM people.</a:t>
            </a:r>
          </a:p>
          <a:p>
            <a:pPr>
              <a:lnSpc>
                <a:spcPct val="100000"/>
              </a:lnSpc>
            </a:pPr>
            <a:r>
              <a:rPr lang="en-IE" sz="2000" dirty="0" smtClean="0">
                <a:latin typeface="Corbel" panose="020B0503020204020204" pitchFamily="34" charset="0"/>
              </a:rPr>
              <a:t>Improvement on Quality</a:t>
            </a:r>
            <a:r>
              <a:rPr lang="en-IE" sz="2000" dirty="0">
                <a:latin typeface="Corbel" panose="020B0503020204020204" pitchFamily="34" charset="0"/>
              </a:rPr>
              <a:t>, Risk and Patient Safety.</a:t>
            </a:r>
          </a:p>
          <a:p>
            <a:pPr>
              <a:lnSpc>
                <a:spcPct val="100000"/>
              </a:lnSpc>
            </a:pPr>
            <a:r>
              <a:rPr lang="en-IE" sz="2000" dirty="0" smtClean="0">
                <a:latin typeface="Corbel" panose="020B0503020204020204" pitchFamily="34" charset="0"/>
              </a:rPr>
              <a:t>Clinical user liaison – assessing what </a:t>
            </a:r>
            <a:r>
              <a:rPr lang="en-IE" sz="2000" dirty="0" smtClean="0">
                <a:latin typeface="Corbel" panose="020B0503020204020204" pitchFamily="34" charset="0"/>
              </a:rPr>
              <a:t>may </a:t>
            </a:r>
            <a:r>
              <a:rPr lang="en-IE" sz="2000" dirty="0" smtClean="0">
                <a:latin typeface="Corbel" panose="020B0503020204020204" pitchFamily="34" charset="0"/>
              </a:rPr>
              <a:t>work in a non-ideal environment.</a:t>
            </a:r>
            <a:endParaRPr lang="en-IE" sz="2000" dirty="0">
              <a:latin typeface="Corbel" panose="020B0503020204020204" pitchFamily="34" charset="0"/>
            </a:endParaRPr>
          </a:p>
          <a:p>
            <a:pPr>
              <a:lnSpc>
                <a:spcPct val="100000"/>
              </a:lnSpc>
            </a:pPr>
            <a:r>
              <a:rPr lang="en-IE" sz="2000" dirty="0">
                <a:latin typeface="Corbel" panose="020B0503020204020204" pitchFamily="34" charset="0"/>
              </a:rPr>
              <a:t>Key to Project &amp; Change Management</a:t>
            </a:r>
            <a:r>
              <a:rPr lang="en-IE" sz="2000" dirty="0" smtClean="0">
                <a:latin typeface="Corbel" panose="020B0503020204020204" pitchFamily="34" charset="0"/>
              </a:rPr>
              <a:t>.</a:t>
            </a:r>
            <a:endParaRPr lang="en-IE" sz="2000" dirty="0">
              <a:latin typeface="Corbel" panose="020B0503020204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A4AAC06-1394-8343-89B4-D59498E81D03}"/>
              </a:ext>
            </a:extLst>
          </p:cNvPr>
          <p:cNvSpPr txBox="1">
            <a:spLocks/>
          </p:cNvSpPr>
          <p:nvPr/>
        </p:nvSpPr>
        <p:spPr>
          <a:xfrm>
            <a:off x="231420" y="978276"/>
            <a:ext cx="10117667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Importance of Clinical Engineers during and post Covid-19</a:t>
            </a:r>
            <a:endParaRPr lang="es-MX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0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13234" y="1892676"/>
            <a:ext cx="9094635" cy="545724"/>
          </a:xfrm>
        </p:spPr>
        <p:txBody>
          <a:bodyPr>
            <a:noAutofit/>
          </a:bodyPr>
          <a:lstStyle/>
          <a:p>
            <a:pPr algn="ctr"/>
            <a:r>
              <a:rPr lang="en-IE" sz="2700" b="1" u="sng" dirty="0" smtClean="0">
                <a:ln w="3175" cmpd="sng">
                  <a:noFill/>
                </a:ln>
                <a:solidFill>
                  <a:prstClr val="black"/>
                </a:solidFill>
                <a:latin typeface="Corbel" panose="020B0503020204020204"/>
              </a:rPr>
              <a:t>Technical</a:t>
            </a:r>
            <a:endParaRPr lang="en-IE" sz="2800" b="1" u="sng" dirty="0">
              <a:latin typeface="Corbel" panose="020B050302020402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13233" y="2438400"/>
            <a:ext cx="9815605" cy="3686909"/>
          </a:xfrm>
        </p:spPr>
        <p:txBody>
          <a:bodyPr>
            <a:normAutofit fontScale="92500" lnSpcReduction="10000"/>
          </a:bodyPr>
          <a:lstStyle/>
          <a:p>
            <a:pPr marL="214313" indent="-214313" defTabSz="342900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IE" sz="1700" dirty="0">
                <a:solidFill>
                  <a:prstClr val="black"/>
                </a:solidFill>
                <a:latin typeface="Corbel" panose="020B0503020204020204"/>
              </a:rPr>
              <a:t>Management of Medical Device stock.</a:t>
            </a:r>
          </a:p>
          <a:p>
            <a:pPr marL="214313" lvl="0" indent="-214313" defTabSz="342900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IE" sz="1700" dirty="0" smtClean="0">
                <a:solidFill>
                  <a:prstClr val="black"/>
                </a:solidFill>
                <a:latin typeface="Corbel" panose="020B0503020204020204"/>
              </a:rPr>
              <a:t>Adapting </a:t>
            </a:r>
            <a:r>
              <a:rPr lang="en-IE" sz="1700" dirty="0">
                <a:solidFill>
                  <a:prstClr val="black"/>
                </a:solidFill>
                <a:latin typeface="Corbel" panose="020B0503020204020204"/>
              </a:rPr>
              <a:t>to new technologies in a short timeframe – new devices coming on stream with limited/no training or manufacturer </a:t>
            </a:r>
            <a:r>
              <a:rPr lang="en-IE" sz="1700" dirty="0" smtClean="0">
                <a:solidFill>
                  <a:prstClr val="black"/>
                </a:solidFill>
                <a:latin typeface="Corbel" panose="020B0503020204020204"/>
              </a:rPr>
              <a:t>support:</a:t>
            </a:r>
            <a:endParaRPr lang="en-IE" sz="1700" dirty="0">
              <a:solidFill>
                <a:prstClr val="black"/>
              </a:solidFill>
              <a:latin typeface="Corbel" panose="020B0503020204020204"/>
            </a:endParaRPr>
          </a:p>
          <a:p>
            <a:pPr marL="557213" lvl="1" indent="-214313" defTabSz="342900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IE" sz="1400" dirty="0">
                <a:solidFill>
                  <a:prstClr val="black"/>
                </a:solidFill>
                <a:latin typeface="Corbel" panose="020B0503020204020204"/>
              </a:rPr>
              <a:t>Need for a central repository of information/training material.</a:t>
            </a:r>
          </a:p>
          <a:p>
            <a:pPr marL="214313" lvl="0" indent="-214313" defTabSz="342900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IE" sz="1700" dirty="0">
                <a:solidFill>
                  <a:prstClr val="black"/>
                </a:solidFill>
                <a:latin typeface="Corbel" panose="020B0503020204020204"/>
              </a:rPr>
              <a:t>‘Pop-up Acute Beds’ for bringing </a:t>
            </a:r>
            <a:r>
              <a:rPr lang="en-IE" sz="1700" dirty="0" smtClean="0">
                <a:solidFill>
                  <a:prstClr val="black"/>
                </a:solidFill>
                <a:latin typeface="Corbel" panose="020B0503020204020204"/>
              </a:rPr>
              <a:t>on-stream </a:t>
            </a:r>
            <a:r>
              <a:rPr lang="en-IE" sz="1700" dirty="0">
                <a:solidFill>
                  <a:prstClr val="black"/>
                </a:solidFill>
                <a:latin typeface="Corbel" panose="020B0503020204020204"/>
              </a:rPr>
              <a:t>in a short timeframe.</a:t>
            </a:r>
          </a:p>
          <a:p>
            <a:pPr marL="214313" indent="-214313" defTabSz="342900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IE" sz="1700" dirty="0">
                <a:solidFill>
                  <a:prstClr val="black"/>
                </a:solidFill>
                <a:latin typeface="Corbel" panose="020B0503020204020204"/>
              </a:rPr>
              <a:t>Community / home device support – or lack of!</a:t>
            </a:r>
          </a:p>
          <a:p>
            <a:pPr marL="214313" lvl="0" indent="-214313" defTabSz="342900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IE" sz="1700" dirty="0" smtClean="0">
                <a:solidFill>
                  <a:prstClr val="black"/>
                </a:solidFill>
                <a:latin typeface="Corbel" panose="020B0503020204020204"/>
              </a:rPr>
              <a:t>Integration </a:t>
            </a:r>
            <a:r>
              <a:rPr lang="en-IE" sz="1700" dirty="0">
                <a:solidFill>
                  <a:prstClr val="black"/>
                </a:solidFill>
                <a:latin typeface="Corbel" panose="020B0503020204020204"/>
              </a:rPr>
              <a:t>with IT systems for monitoring patient wellbeing. Not </a:t>
            </a:r>
            <a:r>
              <a:rPr lang="en-IE" sz="1700" dirty="0" smtClean="0">
                <a:solidFill>
                  <a:prstClr val="black"/>
                </a:solidFill>
                <a:latin typeface="Corbel" panose="020B0503020204020204"/>
              </a:rPr>
              <a:t>just a </a:t>
            </a:r>
            <a:r>
              <a:rPr lang="en-IE" sz="1700" dirty="0">
                <a:solidFill>
                  <a:prstClr val="black"/>
                </a:solidFill>
                <a:latin typeface="Corbel" panose="020B0503020204020204"/>
              </a:rPr>
              <a:t>medical device – healthcare technology </a:t>
            </a:r>
            <a:r>
              <a:rPr lang="en-IE" sz="1700" dirty="0" smtClean="0">
                <a:solidFill>
                  <a:prstClr val="black"/>
                </a:solidFill>
                <a:latin typeface="Corbel" panose="020B0503020204020204"/>
              </a:rPr>
              <a:t>focused</a:t>
            </a:r>
            <a:r>
              <a:rPr lang="en-IE" sz="1700" dirty="0">
                <a:solidFill>
                  <a:prstClr val="black"/>
                </a:solidFill>
                <a:latin typeface="Corbel" panose="020B0503020204020204"/>
              </a:rPr>
              <a:t>:</a:t>
            </a:r>
          </a:p>
          <a:p>
            <a:pPr marL="557213" lvl="1" indent="-214313" defTabSz="342900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IE" sz="1400" dirty="0">
                <a:solidFill>
                  <a:prstClr val="black"/>
                </a:solidFill>
                <a:latin typeface="Corbel" panose="020B0503020204020204"/>
              </a:rPr>
              <a:t>Changing practice or aligning to some existing practices to use the technology.</a:t>
            </a:r>
          </a:p>
          <a:p>
            <a:pPr marL="557213" lvl="1" indent="-214313" defTabSz="342900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IE" sz="1400" dirty="0">
                <a:solidFill>
                  <a:prstClr val="black"/>
                </a:solidFill>
                <a:latin typeface="Corbel" panose="020B0503020204020204"/>
              </a:rPr>
              <a:t>Connecting with our ICT colleagues. </a:t>
            </a:r>
          </a:p>
          <a:p>
            <a:pPr marL="214313" lvl="0" indent="-214313" defTabSz="342900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IE" sz="1700" dirty="0">
                <a:solidFill>
                  <a:prstClr val="black"/>
                </a:solidFill>
                <a:latin typeface="Corbel" panose="020B0503020204020204"/>
              </a:rPr>
              <a:t>Management of medical </a:t>
            </a:r>
            <a:r>
              <a:rPr lang="en-IE" sz="1700" dirty="0" smtClean="0">
                <a:solidFill>
                  <a:prstClr val="black"/>
                </a:solidFill>
                <a:latin typeface="Corbel" panose="020B0503020204020204"/>
              </a:rPr>
              <a:t>oxygen and other gases.</a:t>
            </a:r>
            <a:endParaRPr lang="en-IE" sz="1700" dirty="0">
              <a:solidFill>
                <a:prstClr val="black"/>
              </a:solidFill>
              <a:latin typeface="Corbel" panose="020B0503020204020204"/>
            </a:endParaRPr>
          </a:p>
          <a:p>
            <a:pPr marL="214313" lvl="0" indent="-214313" defTabSz="342900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en-IE" sz="1700" dirty="0">
                <a:solidFill>
                  <a:prstClr val="black"/>
                </a:solidFill>
                <a:latin typeface="Corbel" panose="020B0503020204020204"/>
              </a:rPr>
              <a:t>Facilities support – air handling, filtration and air changes</a:t>
            </a:r>
            <a:r>
              <a:rPr lang="en-IE" sz="1700" dirty="0" smtClean="0">
                <a:solidFill>
                  <a:prstClr val="black"/>
                </a:solidFill>
                <a:latin typeface="Corbel" panose="020B0503020204020204"/>
              </a:rPr>
              <a:t>.</a:t>
            </a:r>
            <a:endParaRPr lang="en-IE" sz="1700" dirty="0">
              <a:solidFill>
                <a:prstClr val="black"/>
              </a:solidFill>
              <a:latin typeface="Corbel" panose="020B0503020204020204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A4AAC06-1394-8343-89B4-D59498E81D03}"/>
              </a:ext>
            </a:extLst>
          </p:cNvPr>
          <p:cNvSpPr txBox="1">
            <a:spLocks/>
          </p:cNvSpPr>
          <p:nvPr/>
        </p:nvSpPr>
        <p:spPr>
          <a:xfrm>
            <a:off x="231420" y="978276"/>
            <a:ext cx="10117667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Importance of Clinical Engineers during and post Covid-19</a:t>
            </a:r>
            <a:endParaRPr lang="es-MX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09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Lessons</a:t>
            </a:r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Learned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91202" y="2033962"/>
            <a:ext cx="9657885" cy="3830516"/>
          </a:xfrm>
        </p:spPr>
        <p:txBody>
          <a:bodyPr>
            <a:noAutofit/>
          </a:bodyPr>
          <a:lstStyle/>
          <a:p>
            <a:r>
              <a:rPr lang="en-IE" sz="2000" dirty="0">
                <a:latin typeface="Corbel" panose="020B0503020204020204" pitchFamily="34" charset="0"/>
              </a:rPr>
              <a:t>Clinical Engineers being involved at the top table – great expertise to be tapped into. </a:t>
            </a:r>
            <a:r>
              <a:rPr lang="en-IE" sz="2000" dirty="0" smtClean="0">
                <a:latin typeface="Corbel" panose="020B0503020204020204" pitchFamily="34" charset="0"/>
              </a:rPr>
              <a:t>Not just medical device related!</a:t>
            </a:r>
            <a:r>
              <a:rPr lang="en-IE" sz="2000" dirty="0">
                <a:latin typeface="Corbel" panose="020B0503020204020204" pitchFamily="34" charset="0"/>
              </a:rPr>
              <a:t> </a:t>
            </a:r>
            <a:endParaRPr lang="en-IE" sz="2000" dirty="0" smtClean="0">
              <a:latin typeface="Corbel" panose="020B0503020204020204" pitchFamily="34" charset="0"/>
            </a:endParaRPr>
          </a:p>
          <a:p>
            <a:pPr lvl="1"/>
            <a:r>
              <a:rPr lang="en-IE" sz="1800" dirty="0" smtClean="0">
                <a:latin typeface="Corbel" panose="020B0503020204020204" pitchFamily="34" charset="0"/>
              </a:rPr>
              <a:t>Being </a:t>
            </a:r>
            <a:r>
              <a:rPr lang="en-IE" sz="1800" dirty="0">
                <a:latin typeface="Corbel" panose="020B0503020204020204" pitchFamily="34" charset="0"/>
              </a:rPr>
              <a:t>at the table, influencing, making the best of what we have is better than sitting on the </a:t>
            </a:r>
            <a:r>
              <a:rPr lang="en-IE" sz="1800" dirty="0" err="1">
                <a:latin typeface="Corbel" panose="020B0503020204020204" pitchFamily="34" charset="0"/>
              </a:rPr>
              <a:t>sideline</a:t>
            </a:r>
            <a:r>
              <a:rPr lang="en-IE" sz="1800" dirty="0" smtClean="0">
                <a:latin typeface="Corbel" panose="020B0503020204020204" pitchFamily="34" charset="0"/>
              </a:rPr>
              <a:t>.</a:t>
            </a:r>
          </a:p>
          <a:p>
            <a:pPr marL="457200" lvl="1" indent="0">
              <a:buNone/>
            </a:pPr>
            <a:endParaRPr lang="en-IE" sz="1800" dirty="0">
              <a:latin typeface="Corbel" panose="020B0503020204020204" pitchFamily="34" charset="0"/>
            </a:endParaRPr>
          </a:p>
          <a:p>
            <a:r>
              <a:rPr lang="en-IE" sz="2000" dirty="0" smtClean="0">
                <a:latin typeface="Corbel" panose="020B0503020204020204" pitchFamily="34" charset="0"/>
              </a:rPr>
              <a:t>Not being perfect is </a:t>
            </a:r>
            <a:r>
              <a:rPr lang="en-IE" sz="2000" dirty="0" smtClean="0">
                <a:latin typeface="Corbel" panose="020B0503020204020204" pitchFamily="34" charset="0"/>
              </a:rPr>
              <a:t>ok!</a:t>
            </a:r>
            <a:endParaRPr lang="en-IE" sz="2000" dirty="0" smtClean="0">
              <a:latin typeface="Corbel" panose="020B0503020204020204" pitchFamily="34" charset="0"/>
            </a:endParaRPr>
          </a:p>
          <a:p>
            <a:pPr lvl="1"/>
            <a:r>
              <a:rPr lang="en-IE" sz="1800" dirty="0" smtClean="0">
                <a:latin typeface="Corbel" panose="020B0503020204020204" pitchFamily="34" charset="0"/>
              </a:rPr>
              <a:t>Being 90% ok and allowing technology to support patient care may be better than waiting for the 100% mark – depends on risk assessment and clinician input</a:t>
            </a:r>
            <a:r>
              <a:rPr lang="en-IE" sz="1800" dirty="0" smtClean="0">
                <a:latin typeface="Corbel" panose="020B0503020204020204" pitchFamily="34" charset="0"/>
              </a:rPr>
              <a:t>.</a:t>
            </a:r>
          </a:p>
          <a:p>
            <a:pPr marL="457200" lvl="1" indent="0">
              <a:buNone/>
            </a:pPr>
            <a:endParaRPr lang="en-IE" sz="1800" dirty="0">
              <a:latin typeface="Corbel" panose="020B0503020204020204" pitchFamily="34" charset="0"/>
            </a:endParaRPr>
          </a:p>
          <a:p>
            <a:r>
              <a:rPr lang="en-IE" sz="2000" dirty="0" smtClean="0">
                <a:latin typeface="Corbel" panose="020B0503020204020204" pitchFamily="34" charset="0"/>
              </a:rPr>
              <a:t>Fatigue post pandemic – ability to change, adapt, cope with ongoing healthcare challenges.</a:t>
            </a:r>
          </a:p>
          <a:p>
            <a:pPr lvl="1"/>
            <a:r>
              <a:rPr lang="en-IE" sz="1800" dirty="0" smtClean="0">
                <a:latin typeface="Corbel" panose="020B0503020204020204" pitchFamily="34" charset="0"/>
              </a:rPr>
              <a:t>E.g. Cyber-attack in Ireland (May 2021)</a:t>
            </a:r>
          </a:p>
        </p:txBody>
      </p:sp>
    </p:spTree>
    <p:extLst>
      <p:ext uri="{BB962C8B-B14F-4D97-AF65-F5344CB8AC3E}">
        <p14:creationId xmlns:p14="http://schemas.microsoft.com/office/powerpoint/2010/main" val="12626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645</Words>
  <Application>Microsoft Office PowerPoint</Application>
  <PresentationFormat>Widescreen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Corbel</vt:lpstr>
      <vt:lpstr>Poppins</vt:lpstr>
      <vt:lpstr>Poppins Light</vt:lpstr>
      <vt:lpstr>Poppins Medium</vt:lpstr>
      <vt:lpstr>Times New Roman</vt:lpstr>
      <vt:lpstr>Tema de Office</vt:lpstr>
      <vt:lpstr>Management of Covid-19 within an Acute Healthcare Setting in the Irish Health Service – a Hospital Manager and Clinical Engineers approach</vt:lpstr>
      <vt:lpstr>The Team / Workgroup</vt:lpstr>
      <vt:lpstr>Biomedical &amp; Clinical Engineering in Ireland</vt:lpstr>
      <vt:lpstr>Healthcare</vt:lpstr>
      <vt:lpstr>Healthcare Challenges</vt:lpstr>
      <vt:lpstr>Clinical Engineers</vt:lpstr>
      <vt:lpstr>Organisational</vt:lpstr>
      <vt:lpstr>Technical</vt:lpstr>
      <vt:lpstr>Lessons Learned</vt:lpstr>
      <vt:lpstr>Brian Kearney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Estefania Cajigas</dc:creator>
  <cp:lastModifiedBy>Brian Kearney</cp:lastModifiedBy>
  <cp:revision>19</cp:revision>
  <dcterms:created xsi:type="dcterms:W3CDTF">2021-09-01T19:24:00Z</dcterms:created>
  <dcterms:modified xsi:type="dcterms:W3CDTF">2021-10-07T10:16:47Z</dcterms:modified>
</cp:coreProperties>
</file>