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7" r:id="rId4"/>
    <p:sldId id="268" r:id="rId5"/>
    <p:sldId id="262" r:id="rId6"/>
    <p:sldId id="266" r:id="rId7"/>
    <p:sldId id="263" r:id="rId8"/>
    <p:sldId id="264" r:id="rId9"/>
    <p:sldId id="261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94" autoAdjust="0"/>
    <p:restoredTop sz="94718"/>
  </p:normalViewPr>
  <p:slideViewPr>
    <p:cSldViewPr snapToGrid="0" snapToObjects="1">
      <p:cViewPr varScale="1">
        <p:scale>
          <a:sx n="69" d="100"/>
          <a:sy n="69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9EA87-46E5-4A88-BA54-3881E37EA583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E0EED-1BCC-4F4D-9530-5D4DD1BEF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34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8B0ED1-768B-0C47-8169-E96E9DCEF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F1A172-18CD-BE4D-BD81-AEACD188C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A5C318-3091-6A43-8B9D-07DB1CFF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09/10/2021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0FC366-2E97-594D-ABB6-77A318335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98242A-B6D5-CE46-9354-6607AEB60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055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B12BC-05F4-2743-865B-A567C30AD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DE5064-9233-E945-BC86-54A956BD3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7379F0-76E8-394A-A7ED-7FA3A2854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09/10/2021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222A6B-83D9-AC4E-A42A-A53C690BE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F21101-8F6B-4A42-AF7E-9B3AA5056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986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2BF40B-B617-744F-A388-2A08555BBA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E98FCCC-680F-894C-96DB-2FA3A0D0C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19397A-43C4-6C4C-9C87-4FD3D72B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09/10/2021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B716AD-B236-BC40-BF4D-E35EFD65E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9F753A-F82A-764A-AB8E-989B9CCEA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008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9A25E2-BA5E-3843-B28B-5F67E27E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388914-D38D-1A4F-BDA1-4F15F66FA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097349-F444-D343-A15D-6C3679F2B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09/10/2021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2F0645-1916-2941-A4EF-78E4C9771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07AE25-3BB5-184C-9772-CBB819406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346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57110C-2C33-3B4D-B23F-6F61ADB4C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D5981E-38AD-5B49-A167-D8B23D10F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8D5648-F297-4546-A5E1-0E3DFEFC5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09/10/2021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0E0910-21CD-BE41-B51E-CB6241DC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6E9CED-7ACB-524E-8F02-BA31F1661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860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70347-1AD8-A14B-9028-3E1619BE6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9F9A90-C2C1-334B-82A3-5BCFBB825F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3B5CE7-ABBC-CE4B-8E81-2ED799808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B4A0C-1D3D-9A4B-BCB0-C67DB268E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09/10/2021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30B375-C8EA-E342-AAD5-E940A8F7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715118-9732-C246-BEA5-E3FDAF717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292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5DE75-C0FB-5540-9C80-5F32A473B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222D90-E245-964A-BAFF-89808BBB7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371311-608F-A04C-882E-6D5186B7D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CDB719-9889-904B-A01E-62C0C82ECE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4A7251-DBF5-7B40-8D0F-CE8223100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699418D-A2B5-CC4F-B23F-26E077B62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09/10/2021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B822598-5EFB-CC41-86D6-304FF9DE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D47ADA2-D615-3148-A23C-CC71FC52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3040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26CFB-4CCB-7844-8C5A-F8BE7EDA4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0657ABA-1D69-DE44-A76D-E763710A3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09/10/2021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7CAA2F0-8A6D-604A-93E9-701BFAD1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687990-F555-5942-BBDF-064E8D9E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681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CF33EA3-DD5A-D449-99A3-EF693C160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09/10/2021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8F21913-B779-D24C-B074-DC205490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CB19C8-5ED1-0A49-8D88-4CFEBC36A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854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E1BD53-EAB7-1E4B-A286-D106753A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DAE8FB-BE39-6C4C-B873-C92BD02C8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35DA41-1006-144E-A4C4-21C4C4783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07975B-558A-ED49-9C35-27406C103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09/10/2021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10C23C-8931-8E47-B9FD-28BB82E70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A3C1F6-37B5-E048-9C14-8B11A24E4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738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306654-0943-0945-A3DC-4ACEF0F00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01B6BE1-B19A-C148-BB49-BB355C751D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A05E66-9F51-2848-BC76-1F8916962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D15DF3-C1EA-634A-B0AE-50DB578F1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09/10/2021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F86AC9-2786-654D-99A7-27ED6F3DD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D1F359-7560-7643-ADA2-6A73F6EA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728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91E4233-B371-4D42-AF5D-91F49D956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78B424-05A9-D748-BF84-37490AF03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00299C-4C31-5348-A4E0-798C34A60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2D97F-1855-7940-BD30-9CA7CE069233}" type="datetimeFigureOut">
              <a:rPr lang="es-MX" smtClean="0"/>
              <a:t>09/10/2021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B3F8D8-6848-BB43-891B-F22F265DA1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17FABD-0405-C04A-B8B2-F62CD8E38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375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8C3199-293F-834B-85A8-F48E3D90A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267" y="3310992"/>
            <a:ext cx="11226800" cy="1556377"/>
          </a:xfrm>
        </p:spPr>
        <p:txBody>
          <a:bodyPr anchor="t">
            <a:normAutofit/>
          </a:bodyPr>
          <a:lstStyle/>
          <a:p>
            <a:r>
              <a:rPr lang="en-US" sz="4800" b="1" dirty="0">
                <a:latin typeface="+mn-lt"/>
              </a:rPr>
              <a:t>Managing Successful Medical device Warranty Period Maintenance</a:t>
            </a:r>
            <a:endParaRPr lang="es-MX" sz="4800" b="1" dirty="0">
              <a:solidFill>
                <a:srgbClr val="002060"/>
              </a:solidFill>
              <a:latin typeface="+mn-lt"/>
              <a:cs typeface="Poppins" pitchFamily="2" charset="77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1DB3D8-FADF-BC44-99E1-CF6CF3286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267" y="4867369"/>
            <a:ext cx="11226800" cy="761999"/>
          </a:xfrm>
        </p:spPr>
        <p:txBody>
          <a:bodyPr>
            <a:normAutofit/>
          </a:bodyPr>
          <a:lstStyle/>
          <a:p>
            <a:r>
              <a:rPr lang="es-MX" sz="2000" dirty="0" err="1" smtClean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Demereu</a:t>
            </a:r>
            <a:r>
              <a:rPr lang="es-MX" sz="2000" dirty="0" smtClean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 Yeshitla (</a:t>
            </a:r>
            <a:r>
              <a:rPr lang="es-MX" sz="2000" dirty="0" err="1" smtClean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BSc</a:t>
            </a:r>
            <a:r>
              <a:rPr lang="es-MX" sz="2000" dirty="0" smtClean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, MA), </a:t>
            </a:r>
            <a:endParaRPr lang="es-MX" sz="2000" dirty="0">
              <a:solidFill>
                <a:srgbClr val="0070C0"/>
              </a:solidFill>
              <a:latin typeface="Poppins Light" pitchFamily="2" charset="77"/>
              <a:cs typeface="Poppins Light" pitchFamily="2" charset="77"/>
            </a:endParaRPr>
          </a:p>
          <a:p>
            <a:r>
              <a:rPr lang="es-MX" sz="1600" dirty="0" smtClean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Personal</a:t>
            </a:r>
            <a:endParaRPr lang="es-MX" sz="1600" dirty="0">
              <a:solidFill>
                <a:srgbClr val="0070C0"/>
              </a:solidFill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5795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The Team / Workgroup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41" y="1892676"/>
            <a:ext cx="10702380" cy="425874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Author</a:t>
            </a:r>
          </a:p>
          <a:p>
            <a:pPr marL="0" indent="0">
              <a:buNone/>
            </a:pPr>
            <a:r>
              <a:rPr lang="en-US" dirty="0" smtClean="0"/>
              <a:t>Demeru Yeshitla </a:t>
            </a:r>
            <a:r>
              <a:rPr lang="en-US" dirty="0"/>
              <a:t>D</a:t>
            </a:r>
            <a:r>
              <a:rPr lang="en-US" dirty="0" smtClean="0"/>
              <a:t>esta, Chief Biomedical Engineer, working @ </a:t>
            </a:r>
            <a:r>
              <a:rPr lang="en-US" dirty="0" err="1" smtClean="0"/>
              <a:t>Jhpiego</a:t>
            </a:r>
            <a:r>
              <a:rPr lang="en-US" dirty="0" smtClean="0"/>
              <a:t> Ethiopia</a:t>
            </a:r>
          </a:p>
          <a:p>
            <a:pPr marL="0" indent="0">
              <a:buNone/>
            </a:pPr>
            <a:r>
              <a:rPr lang="en-US" b="1" dirty="0" smtClean="0"/>
              <a:t>Co-authors/ </a:t>
            </a:r>
            <a:r>
              <a:rPr lang="en-US" b="1" dirty="0" err="1" smtClean="0"/>
              <a:t>Reviwers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Sharon </a:t>
            </a:r>
            <a:r>
              <a:rPr lang="en-US" dirty="0" err="1"/>
              <a:t>Kibwana</a:t>
            </a:r>
            <a:r>
              <a:rPr lang="en-US" dirty="0"/>
              <a:t>, </a:t>
            </a:r>
            <a:r>
              <a:rPr lang="en-US" dirty="0" smtClean="0"/>
              <a:t>previously a project manager @ </a:t>
            </a:r>
            <a:r>
              <a:rPr lang="en-US" dirty="0" err="1" smtClean="0"/>
              <a:t>Jhpiego</a:t>
            </a:r>
            <a:r>
              <a:rPr lang="en-US" dirty="0" smtClean="0"/>
              <a:t> Ethiopia</a:t>
            </a:r>
          </a:p>
          <a:p>
            <a:pPr marL="0" indent="0">
              <a:buNone/>
            </a:pPr>
            <a:r>
              <a:rPr lang="en-US" dirty="0" smtClean="0"/>
              <a:t>Tegbar </a:t>
            </a:r>
            <a:r>
              <a:rPr lang="en-US" dirty="0"/>
              <a:t>Yigzaw, </a:t>
            </a:r>
            <a:r>
              <a:rPr lang="en-US" dirty="0" smtClean="0"/>
              <a:t>Chief of party @ </a:t>
            </a:r>
            <a:r>
              <a:rPr lang="en-US" dirty="0" err="1" smtClean="0"/>
              <a:t>Jhpiego</a:t>
            </a:r>
            <a:r>
              <a:rPr lang="en-US" dirty="0" smtClean="0"/>
              <a:t> Ethiopia </a:t>
            </a:r>
          </a:p>
          <a:p>
            <a:pPr marL="0" indent="0">
              <a:buNone/>
            </a:pPr>
            <a:r>
              <a:rPr lang="en-US" dirty="0" err="1" smtClean="0"/>
              <a:t>Mihreteab</a:t>
            </a:r>
            <a:r>
              <a:rPr lang="en-US" dirty="0" smtClean="0"/>
              <a:t> Teshome, Previously Team leader </a:t>
            </a:r>
            <a:r>
              <a:rPr lang="en-US" smtClean="0"/>
              <a:t>and Immediate </a:t>
            </a:r>
            <a:r>
              <a:rPr lang="en-US" dirty="0" smtClean="0"/>
              <a:t>supervisor for me</a:t>
            </a:r>
            <a:endParaRPr lang="es-MX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5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 txBox="1">
            <a:spLocks noGrp="1"/>
          </p:cNvSpPr>
          <p:nvPr>
            <p:ph type="title"/>
          </p:nvPr>
        </p:nvSpPr>
        <p:spPr>
          <a:xfrm>
            <a:off x="839788" y="1144747"/>
            <a:ext cx="3932237" cy="1692771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ct val="100000"/>
              </a:lnSpc>
            </a:pPr>
            <a:r>
              <a:rPr sz="2800" b="1" spc="-20" dirty="0">
                <a:latin typeface="Gill Sans MT"/>
                <a:cs typeface="Gill Sans MT"/>
              </a:rPr>
              <a:t>E</a:t>
            </a:r>
            <a:r>
              <a:rPr sz="2800" b="1" spc="-10" dirty="0">
                <a:latin typeface="Gill Sans MT"/>
                <a:cs typeface="Gill Sans MT"/>
              </a:rPr>
              <a:t>t</a:t>
            </a:r>
            <a:r>
              <a:rPr sz="2800" b="1" spc="-20" dirty="0">
                <a:latin typeface="Gill Sans MT"/>
                <a:cs typeface="Gill Sans MT"/>
              </a:rPr>
              <a:t>h</a:t>
            </a:r>
            <a:r>
              <a:rPr sz="2800" b="1" spc="-15" dirty="0">
                <a:latin typeface="Gill Sans MT"/>
                <a:cs typeface="Gill Sans MT"/>
              </a:rPr>
              <a:t>i</a:t>
            </a:r>
            <a:r>
              <a:rPr sz="2800" b="1" spc="-30" dirty="0">
                <a:latin typeface="Gill Sans MT"/>
                <a:cs typeface="Gill Sans MT"/>
              </a:rPr>
              <a:t>o</a:t>
            </a:r>
            <a:r>
              <a:rPr sz="2800" b="1" spc="-20" dirty="0">
                <a:latin typeface="Gill Sans MT"/>
                <a:cs typeface="Gill Sans MT"/>
              </a:rPr>
              <a:t>pia</a:t>
            </a:r>
            <a:endParaRPr sz="2800" dirty="0">
              <a:latin typeface="Gill Sans MT"/>
              <a:cs typeface="Gill Sans MT"/>
            </a:endParaRPr>
          </a:p>
          <a:p>
            <a:pPr marL="434340" indent="-342900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434975" algn="l"/>
              </a:tabLst>
            </a:pPr>
            <a:r>
              <a:rPr lang="en-US" sz="2400" dirty="0" smtClean="0">
                <a:latin typeface="Gill Sans MT"/>
                <a:cs typeface="Gill Sans MT"/>
              </a:rPr>
              <a:t>110 </a:t>
            </a:r>
            <a:r>
              <a:rPr sz="2400" spc="-25" dirty="0" smtClean="0">
                <a:latin typeface="Gill Sans MT"/>
                <a:cs typeface="Gill Sans MT"/>
              </a:rPr>
              <a:t>m</a:t>
            </a:r>
            <a:r>
              <a:rPr sz="2400" dirty="0" smtClean="0">
                <a:latin typeface="Gill Sans MT"/>
                <a:cs typeface="Gill Sans MT"/>
              </a:rPr>
              <a:t>illi</a:t>
            </a:r>
            <a:r>
              <a:rPr sz="2400" spc="-5" dirty="0" smtClean="0">
                <a:latin typeface="Gill Sans MT"/>
                <a:cs typeface="Gill Sans MT"/>
              </a:rPr>
              <a:t>o</a:t>
            </a:r>
            <a:r>
              <a:rPr sz="2400" dirty="0" smtClean="0">
                <a:latin typeface="Gill Sans MT"/>
                <a:cs typeface="Gill Sans MT"/>
              </a:rPr>
              <a:t>n</a:t>
            </a:r>
            <a:r>
              <a:rPr sz="2400" spc="-10" dirty="0" smtClean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p</a:t>
            </a:r>
            <a:r>
              <a:rPr sz="2400" spc="-20" dirty="0">
                <a:latin typeface="Gill Sans MT"/>
                <a:cs typeface="Gill Sans MT"/>
              </a:rPr>
              <a:t>o</a:t>
            </a:r>
            <a:r>
              <a:rPr sz="2400" dirty="0">
                <a:latin typeface="Gill Sans MT"/>
                <a:cs typeface="Gill Sans MT"/>
              </a:rPr>
              <a:t>pu</a:t>
            </a:r>
            <a:r>
              <a:rPr sz="2400" spc="-10" dirty="0">
                <a:latin typeface="Gill Sans MT"/>
                <a:cs typeface="Gill Sans MT"/>
              </a:rPr>
              <a:t>l</a:t>
            </a:r>
            <a:r>
              <a:rPr sz="2400" spc="-20" dirty="0">
                <a:latin typeface="Gill Sans MT"/>
                <a:cs typeface="Gill Sans MT"/>
              </a:rPr>
              <a:t>a</a:t>
            </a:r>
            <a:r>
              <a:rPr sz="2400" dirty="0">
                <a:latin typeface="Gill Sans MT"/>
                <a:cs typeface="Gill Sans MT"/>
              </a:rPr>
              <a:t>t</a:t>
            </a:r>
            <a:r>
              <a:rPr sz="2400" spc="-10" dirty="0">
                <a:latin typeface="Gill Sans MT"/>
                <a:cs typeface="Gill Sans MT"/>
              </a:rPr>
              <a:t>i</a:t>
            </a:r>
            <a:r>
              <a:rPr sz="2400" spc="-20" dirty="0">
                <a:latin typeface="Gill Sans MT"/>
                <a:cs typeface="Gill Sans MT"/>
              </a:rPr>
              <a:t>o</a:t>
            </a:r>
            <a:r>
              <a:rPr sz="2400" dirty="0">
                <a:latin typeface="Gill Sans MT"/>
                <a:cs typeface="Gill Sans MT"/>
              </a:rPr>
              <a:t>n</a:t>
            </a:r>
          </a:p>
          <a:p>
            <a:pPr marL="434340" indent="-34290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434975" algn="l"/>
              </a:tabLst>
            </a:pPr>
            <a:r>
              <a:rPr sz="2400" dirty="0">
                <a:latin typeface="Gill Sans MT"/>
                <a:cs typeface="Gill Sans MT"/>
              </a:rPr>
              <a:t>80</a:t>
            </a:r>
            <a:r>
              <a:rPr sz="2400" spc="-15" baseline="24305" dirty="0">
                <a:latin typeface="Gill Sans MT"/>
                <a:cs typeface="Gill Sans MT"/>
              </a:rPr>
              <a:t>+</a:t>
            </a:r>
            <a:r>
              <a:rPr sz="2400" spc="322" baseline="2430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ethni</a:t>
            </a:r>
            <a:r>
              <a:rPr sz="2400" spc="-15" dirty="0">
                <a:latin typeface="Gill Sans MT"/>
                <a:cs typeface="Gill Sans MT"/>
              </a:rPr>
              <a:t>c </a:t>
            </a:r>
            <a:r>
              <a:rPr sz="2400" spc="-20" dirty="0">
                <a:latin typeface="Gill Sans MT"/>
                <a:cs typeface="Gill Sans MT"/>
              </a:rPr>
              <a:t>g</a:t>
            </a:r>
            <a:r>
              <a:rPr sz="2400" spc="-75" dirty="0">
                <a:latin typeface="Gill Sans MT"/>
                <a:cs typeface="Gill Sans MT"/>
              </a:rPr>
              <a:t>r</a:t>
            </a:r>
            <a:r>
              <a:rPr sz="2400" spc="-20" dirty="0">
                <a:latin typeface="Gill Sans MT"/>
                <a:cs typeface="Gill Sans MT"/>
              </a:rPr>
              <a:t>o</a:t>
            </a:r>
            <a:r>
              <a:rPr sz="2400" dirty="0">
                <a:latin typeface="Gill Sans MT"/>
                <a:cs typeface="Gill Sans MT"/>
              </a:rPr>
              <a:t>up</a:t>
            </a:r>
          </a:p>
          <a:p>
            <a:pPr marL="434340" indent="-34290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434975" algn="l"/>
              </a:tabLst>
            </a:pPr>
            <a:r>
              <a:rPr lang="en-US" sz="2400" dirty="0" smtClean="0">
                <a:latin typeface="Gill Sans MT"/>
                <a:cs typeface="Gill Sans MT"/>
              </a:rPr>
              <a:t>11</a:t>
            </a:r>
            <a:r>
              <a:rPr sz="2400" spc="-10" dirty="0" smtClean="0">
                <a:latin typeface="Gill Sans MT"/>
                <a:cs typeface="Gill Sans MT"/>
              </a:rPr>
              <a:t> </a:t>
            </a:r>
            <a:r>
              <a:rPr sz="2400" spc="-65" dirty="0">
                <a:latin typeface="Gill Sans MT"/>
                <a:cs typeface="Gill Sans MT"/>
              </a:rPr>
              <a:t>r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spc="-20" dirty="0">
                <a:latin typeface="Gill Sans MT"/>
                <a:cs typeface="Gill Sans MT"/>
              </a:rPr>
              <a:t>g</a:t>
            </a:r>
            <a:r>
              <a:rPr sz="2400" dirty="0">
                <a:latin typeface="Gill Sans MT"/>
                <a:cs typeface="Gill Sans MT"/>
              </a:rPr>
              <a:t>i</a:t>
            </a:r>
            <a:r>
              <a:rPr sz="2400" spc="-20" dirty="0">
                <a:latin typeface="Gill Sans MT"/>
                <a:cs typeface="Gill Sans MT"/>
              </a:rPr>
              <a:t>o</a:t>
            </a:r>
            <a:r>
              <a:rPr sz="2400" spc="-15" dirty="0">
                <a:latin typeface="Gill Sans MT"/>
                <a:cs typeface="Gill Sans MT"/>
              </a:rPr>
              <a:t>ns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+</a:t>
            </a:r>
            <a:r>
              <a:rPr sz="2400" spc="-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2</a:t>
            </a:r>
            <a:r>
              <a:rPr sz="2400" spc="-10" dirty="0">
                <a:latin typeface="Gill Sans MT"/>
                <a:cs typeface="Gill Sans MT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c</a:t>
            </a:r>
            <a:r>
              <a:rPr sz="2400" dirty="0">
                <a:latin typeface="Gill Sans MT"/>
                <a:cs typeface="Gill Sans MT"/>
              </a:rPr>
              <a:t>it</a:t>
            </a:r>
            <a:r>
              <a:rPr sz="2400" spc="-15" dirty="0">
                <a:latin typeface="Gill Sans MT"/>
                <a:cs typeface="Gill Sans MT"/>
              </a:rPr>
              <a:t>y </a:t>
            </a:r>
            <a:r>
              <a:rPr sz="2400" spc="-20" dirty="0">
                <a:latin typeface="Gill Sans MT"/>
                <a:cs typeface="Gill Sans MT"/>
              </a:rPr>
              <a:t>a</a:t>
            </a:r>
            <a:r>
              <a:rPr sz="2400" spc="-15" dirty="0">
                <a:latin typeface="Gill Sans MT"/>
                <a:cs typeface="Gill Sans MT"/>
              </a:rPr>
              <a:t>d</a:t>
            </a:r>
            <a:r>
              <a:rPr sz="2400" spc="-25" dirty="0">
                <a:latin typeface="Gill Sans MT"/>
                <a:cs typeface="Gill Sans MT"/>
              </a:rPr>
              <a:t>m</a:t>
            </a:r>
            <a:r>
              <a:rPr sz="2400" dirty="0">
                <a:latin typeface="Gill Sans MT"/>
                <a:cs typeface="Gill Sans MT"/>
              </a:rPr>
              <a:t>in.</a:t>
            </a:r>
          </a:p>
        </p:txBody>
      </p:sp>
      <p:sp>
        <p:nvSpPr>
          <p:cNvPr id="7" name="object 4"/>
          <p:cNvSpPr txBox="1">
            <a:spLocks noGrp="1"/>
          </p:cNvSpPr>
          <p:nvPr>
            <p:ph type="body" sz="half" idx="2"/>
          </p:nvPr>
        </p:nvSpPr>
        <p:spPr>
          <a:xfrm>
            <a:off x="819943" y="2852165"/>
            <a:ext cx="3932237" cy="1467068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ct val="100000"/>
              </a:lnSpc>
            </a:pPr>
            <a:r>
              <a:rPr sz="2800" b="1" spc="-30" dirty="0">
                <a:latin typeface="Gill Sans MT"/>
                <a:cs typeface="Gill Sans MT"/>
              </a:rPr>
              <a:t>H</a:t>
            </a:r>
            <a:r>
              <a:rPr sz="2800" b="1" spc="-20" dirty="0">
                <a:latin typeface="Gill Sans MT"/>
                <a:cs typeface="Gill Sans MT"/>
              </a:rPr>
              <a:t>P</a:t>
            </a:r>
            <a:r>
              <a:rPr sz="2800" b="1" spc="5" dirty="0">
                <a:latin typeface="Gill Sans MT"/>
                <a:cs typeface="Gill Sans MT"/>
              </a:rPr>
              <a:t> </a:t>
            </a:r>
            <a:r>
              <a:rPr sz="2800" b="1" spc="-10" dirty="0">
                <a:latin typeface="Gill Sans MT"/>
                <a:cs typeface="Gill Sans MT"/>
              </a:rPr>
              <a:t>te</a:t>
            </a:r>
            <a:r>
              <a:rPr sz="2800" b="1" spc="-15" dirty="0">
                <a:latin typeface="Gill Sans MT"/>
                <a:cs typeface="Gill Sans MT"/>
              </a:rPr>
              <a:t>a</a:t>
            </a:r>
            <a:r>
              <a:rPr sz="2800" b="1" spc="-10" dirty="0">
                <a:latin typeface="Gill Sans MT"/>
                <a:cs typeface="Gill Sans MT"/>
              </a:rPr>
              <a:t>c</a:t>
            </a:r>
            <a:r>
              <a:rPr sz="2800" b="1" spc="-20" dirty="0">
                <a:latin typeface="Gill Sans MT"/>
                <a:cs typeface="Gill Sans MT"/>
              </a:rPr>
              <a:t>h</a:t>
            </a:r>
            <a:r>
              <a:rPr sz="2800" b="1" spc="-15" dirty="0">
                <a:latin typeface="Gill Sans MT"/>
                <a:cs typeface="Gill Sans MT"/>
              </a:rPr>
              <a:t>i</a:t>
            </a:r>
            <a:r>
              <a:rPr sz="2800" b="1" spc="-20" dirty="0">
                <a:latin typeface="Gill Sans MT"/>
                <a:cs typeface="Gill Sans MT"/>
              </a:rPr>
              <a:t>ng</a:t>
            </a:r>
            <a:r>
              <a:rPr sz="2800" b="1" spc="10" dirty="0">
                <a:latin typeface="Gill Sans MT"/>
                <a:cs typeface="Gill Sans MT"/>
              </a:rPr>
              <a:t> </a:t>
            </a:r>
            <a:r>
              <a:rPr sz="2800" b="1" spc="-30" dirty="0">
                <a:latin typeface="Gill Sans MT"/>
                <a:cs typeface="Gill Sans MT"/>
              </a:rPr>
              <a:t>H</a:t>
            </a:r>
            <a:r>
              <a:rPr sz="2800" b="1" spc="-15" dirty="0">
                <a:latin typeface="Gill Sans MT"/>
                <a:cs typeface="Gill Sans MT"/>
              </a:rPr>
              <a:t>EIs</a:t>
            </a:r>
            <a:endParaRPr sz="2800" dirty="0">
              <a:latin typeface="Gill Sans MT"/>
              <a:cs typeface="Gill Sans MT"/>
            </a:endParaRPr>
          </a:p>
          <a:p>
            <a:pPr marL="434340" indent="-342900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434975" algn="l"/>
              </a:tabLst>
            </a:pPr>
            <a:r>
              <a:rPr sz="2400" spc="-25" dirty="0">
                <a:latin typeface="Gill Sans MT"/>
                <a:cs typeface="Gill Sans MT"/>
              </a:rPr>
              <a:t>A</a:t>
            </a:r>
            <a:r>
              <a:rPr sz="2400" spc="-75" dirty="0">
                <a:latin typeface="Gill Sans MT"/>
                <a:cs typeface="Gill Sans MT"/>
              </a:rPr>
              <a:t>r</a:t>
            </a:r>
            <a:r>
              <a:rPr sz="2400" spc="-20" dirty="0">
                <a:latin typeface="Gill Sans MT"/>
                <a:cs typeface="Gill Sans MT"/>
              </a:rPr>
              <a:t>o</a:t>
            </a:r>
            <a:r>
              <a:rPr sz="2400" spc="-15" dirty="0">
                <a:latin typeface="Gill Sans MT"/>
                <a:cs typeface="Gill Sans MT"/>
              </a:rPr>
              <a:t>und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57</a:t>
            </a:r>
            <a:r>
              <a:rPr sz="2400" spc="-1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publi</a:t>
            </a:r>
            <a:r>
              <a:rPr sz="2400" spc="-15" dirty="0">
                <a:latin typeface="Gill Sans MT"/>
                <a:cs typeface="Gill Sans MT"/>
              </a:rPr>
              <a:t>c</a:t>
            </a:r>
            <a:endParaRPr sz="2400" dirty="0">
              <a:latin typeface="Gill Sans MT"/>
              <a:cs typeface="Gill Sans MT"/>
            </a:endParaRPr>
          </a:p>
          <a:p>
            <a:pPr marL="891540" lvl="1" indent="-3429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892175" algn="l"/>
              </a:tabLst>
            </a:pPr>
            <a:r>
              <a:rPr sz="200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+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 smtClean="0">
                <a:latin typeface="Calibri"/>
                <a:cs typeface="Calibri"/>
              </a:rPr>
              <a:t>U</a:t>
            </a:r>
            <a:r>
              <a:rPr sz="2000" dirty="0" smtClean="0">
                <a:latin typeface="Calibri"/>
                <a:cs typeface="Calibri"/>
              </a:rPr>
              <a:t>n</a:t>
            </a:r>
            <a:r>
              <a:rPr sz="2000" spc="-5" dirty="0" smtClean="0">
                <a:latin typeface="Calibri"/>
                <a:cs typeface="Calibri"/>
              </a:rPr>
              <a:t>i</a:t>
            </a:r>
            <a:r>
              <a:rPr sz="2000" spc="-30" dirty="0" smtClean="0">
                <a:latin typeface="Calibri"/>
                <a:cs typeface="Calibri"/>
              </a:rPr>
              <a:t>v</a:t>
            </a:r>
            <a:r>
              <a:rPr sz="2000" spc="-5" dirty="0" smtClean="0">
                <a:latin typeface="Calibri"/>
                <a:cs typeface="Calibri"/>
              </a:rPr>
              <a:t>e</a:t>
            </a:r>
            <a:r>
              <a:rPr sz="2000" spc="-40" dirty="0" smtClean="0">
                <a:latin typeface="Calibri"/>
                <a:cs typeface="Calibri"/>
              </a:rPr>
              <a:t>r</a:t>
            </a:r>
            <a:r>
              <a:rPr sz="2000" spc="-5" dirty="0" smtClean="0">
                <a:latin typeface="Calibri"/>
                <a:cs typeface="Calibri"/>
              </a:rPr>
              <a:t>si</a:t>
            </a:r>
            <a:r>
              <a:rPr sz="2000" dirty="0" smtClean="0">
                <a:latin typeface="Calibri"/>
                <a:cs typeface="Calibri"/>
              </a:rPr>
              <a:t>ty</a:t>
            </a:r>
            <a:endParaRPr lang="en-US" sz="2000" dirty="0" smtClean="0">
              <a:latin typeface="Calibri"/>
              <a:cs typeface="Calibri"/>
            </a:endParaRPr>
          </a:p>
          <a:p>
            <a:pPr marL="891540" lvl="1" indent="-3429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892175" algn="l"/>
              </a:tabLst>
            </a:pP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5"/>
          <p:cNvSpPr txBox="1"/>
          <p:nvPr/>
        </p:nvSpPr>
        <p:spPr>
          <a:xfrm>
            <a:off x="800100" y="4320025"/>
            <a:ext cx="3971925" cy="1808187"/>
          </a:xfrm>
          <a:prstGeom prst="rect">
            <a:avLst/>
          </a:prstGeom>
          <a:solidFill>
            <a:srgbClr val="9DC3E6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ct val="100000"/>
              </a:lnSpc>
            </a:pPr>
            <a:r>
              <a:rPr sz="2800" b="1" spc="-5" dirty="0">
                <a:latin typeface="Gill Sans MT"/>
                <a:cs typeface="Gill Sans MT"/>
              </a:rPr>
              <a:t>J</a:t>
            </a:r>
            <a:r>
              <a:rPr sz="2800" b="1" spc="-20" dirty="0">
                <a:latin typeface="Gill Sans MT"/>
                <a:cs typeface="Gill Sans MT"/>
              </a:rPr>
              <a:t>hp</a:t>
            </a:r>
            <a:r>
              <a:rPr sz="2800" b="1" spc="-15" dirty="0">
                <a:latin typeface="Gill Sans MT"/>
                <a:cs typeface="Gill Sans MT"/>
              </a:rPr>
              <a:t>ie</a:t>
            </a:r>
            <a:r>
              <a:rPr sz="2800" b="1" spc="-50" dirty="0">
                <a:latin typeface="Gill Sans MT"/>
                <a:cs typeface="Gill Sans MT"/>
              </a:rPr>
              <a:t>g</a:t>
            </a:r>
            <a:r>
              <a:rPr sz="2800" b="1" spc="-20" dirty="0">
                <a:latin typeface="Gill Sans MT"/>
                <a:cs typeface="Gill Sans MT"/>
              </a:rPr>
              <a:t>o</a:t>
            </a:r>
            <a:r>
              <a:rPr sz="2800" b="1" spc="20" dirty="0">
                <a:latin typeface="Gill Sans MT"/>
                <a:cs typeface="Gill Sans MT"/>
              </a:rPr>
              <a:t> </a:t>
            </a:r>
            <a:r>
              <a:rPr sz="2800" b="1" spc="-30" dirty="0">
                <a:latin typeface="Gill Sans MT"/>
                <a:cs typeface="Gill Sans MT"/>
              </a:rPr>
              <a:t>H</a:t>
            </a:r>
            <a:r>
              <a:rPr sz="2800" b="1" spc="-25" dirty="0">
                <a:latin typeface="Gill Sans MT"/>
                <a:cs typeface="Gill Sans MT"/>
              </a:rPr>
              <a:t>RH</a:t>
            </a:r>
            <a:r>
              <a:rPr sz="2800" b="1" spc="10" dirty="0">
                <a:latin typeface="Gill Sans MT"/>
                <a:cs typeface="Gill Sans MT"/>
              </a:rPr>
              <a:t> </a:t>
            </a:r>
            <a:r>
              <a:rPr sz="2800" b="1" spc="-20" dirty="0">
                <a:latin typeface="Gill Sans MT"/>
                <a:cs typeface="Gill Sans MT"/>
              </a:rPr>
              <a:t>P</a:t>
            </a:r>
            <a:r>
              <a:rPr sz="2800" b="1" spc="-95" dirty="0">
                <a:latin typeface="Gill Sans MT"/>
                <a:cs typeface="Gill Sans MT"/>
              </a:rPr>
              <a:t>r</a:t>
            </a:r>
            <a:r>
              <a:rPr sz="2800" b="1" spc="-30" dirty="0">
                <a:latin typeface="Gill Sans MT"/>
                <a:cs typeface="Gill Sans MT"/>
              </a:rPr>
              <a:t>o</a:t>
            </a:r>
            <a:r>
              <a:rPr sz="2800" b="1" spc="-15" dirty="0">
                <a:latin typeface="Gill Sans MT"/>
                <a:cs typeface="Gill Sans MT"/>
              </a:rPr>
              <a:t>j</a:t>
            </a:r>
            <a:r>
              <a:rPr sz="2800" b="1" spc="-10" dirty="0">
                <a:latin typeface="Gill Sans MT"/>
                <a:cs typeface="Gill Sans MT"/>
              </a:rPr>
              <a:t>ec</a:t>
            </a:r>
            <a:r>
              <a:rPr sz="2800" b="1" spc="-15" dirty="0">
                <a:latin typeface="Gill Sans MT"/>
                <a:cs typeface="Gill Sans MT"/>
              </a:rPr>
              <a:t>t</a:t>
            </a:r>
            <a:endParaRPr sz="2800" dirty="0">
              <a:latin typeface="Gill Sans MT"/>
              <a:cs typeface="Gill Sans MT"/>
            </a:endParaRPr>
          </a:p>
          <a:p>
            <a:pPr marL="434340" indent="-342900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434975" algn="l"/>
              </a:tabLst>
            </a:pPr>
            <a:r>
              <a:rPr sz="2400" spc="-20" dirty="0">
                <a:latin typeface="Gill Sans MT"/>
                <a:cs typeface="Gill Sans MT"/>
              </a:rPr>
              <a:t>Na</a:t>
            </a:r>
            <a:r>
              <a:rPr sz="2400" spc="-10" dirty="0">
                <a:latin typeface="Gill Sans MT"/>
                <a:cs typeface="Gill Sans MT"/>
              </a:rPr>
              <a:t>t</a:t>
            </a:r>
            <a:r>
              <a:rPr sz="2400" dirty="0">
                <a:latin typeface="Gill Sans MT"/>
                <a:cs typeface="Gill Sans MT"/>
              </a:rPr>
              <a:t>i</a:t>
            </a:r>
            <a:r>
              <a:rPr sz="2400" spc="-20" dirty="0">
                <a:latin typeface="Gill Sans MT"/>
                <a:cs typeface="Gill Sans MT"/>
              </a:rPr>
              <a:t>o</a:t>
            </a:r>
            <a:r>
              <a:rPr sz="2400" spc="-15" dirty="0">
                <a:latin typeface="Gill Sans MT"/>
                <a:cs typeface="Gill Sans MT"/>
              </a:rPr>
              <a:t>n</a:t>
            </a:r>
            <a:r>
              <a:rPr sz="2400" spc="-20" dirty="0">
                <a:latin typeface="Gill Sans MT"/>
                <a:cs typeface="Gill Sans MT"/>
              </a:rPr>
              <a:t>a</a:t>
            </a:r>
            <a:r>
              <a:rPr sz="2400" spc="-10" dirty="0">
                <a:latin typeface="Gill Sans MT"/>
                <a:cs typeface="Gill Sans MT"/>
              </a:rPr>
              <a:t>l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5</a:t>
            </a:r>
            <a:r>
              <a:rPr sz="2400" spc="-10" dirty="0">
                <a:latin typeface="Gill Sans MT"/>
                <a:cs typeface="Gill Sans MT"/>
              </a:rPr>
              <a:t> </a:t>
            </a:r>
            <a:r>
              <a:rPr sz="2400" spc="-60" dirty="0">
                <a:latin typeface="Gill Sans MT"/>
                <a:cs typeface="Gill Sans MT"/>
              </a:rPr>
              <a:t>y</a:t>
            </a:r>
            <a:r>
              <a:rPr sz="2400" dirty="0">
                <a:latin typeface="Gill Sans MT"/>
                <a:cs typeface="Gill Sans MT"/>
              </a:rPr>
              <a:t>e</a:t>
            </a:r>
            <a:r>
              <a:rPr sz="2400" spc="-15" dirty="0">
                <a:latin typeface="Gill Sans MT"/>
                <a:cs typeface="Gill Sans MT"/>
              </a:rPr>
              <a:t>ar</a:t>
            </a:r>
            <a:r>
              <a:rPr sz="2400" spc="-10" dirty="0">
                <a:latin typeface="Gill Sans MT"/>
                <a:cs typeface="Gill Sans MT"/>
              </a:rPr>
              <a:t>s</a:t>
            </a:r>
            <a:endParaRPr sz="2400" dirty="0">
              <a:latin typeface="Gill Sans MT"/>
              <a:cs typeface="Gill Sans MT"/>
            </a:endParaRPr>
          </a:p>
          <a:p>
            <a:pPr marL="434340" indent="-342900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434975" algn="l"/>
              </a:tabLst>
            </a:pPr>
            <a:r>
              <a:rPr sz="2400" dirty="0">
                <a:latin typeface="Gill Sans MT"/>
                <a:cs typeface="Gill Sans MT"/>
              </a:rPr>
              <a:t>4</a:t>
            </a:r>
            <a:r>
              <a:rPr sz="2400" spc="-10" dirty="0">
                <a:latin typeface="Gill Sans MT"/>
                <a:cs typeface="Gill Sans MT"/>
              </a:rPr>
              <a:t> </a:t>
            </a:r>
            <a:r>
              <a:rPr sz="2400" spc="-65" dirty="0">
                <a:latin typeface="Gill Sans MT"/>
                <a:cs typeface="Gill Sans MT"/>
              </a:rPr>
              <a:t>r</a:t>
            </a:r>
            <a:r>
              <a:rPr sz="2400" dirty="0">
                <a:latin typeface="Gill Sans MT"/>
                <a:cs typeface="Gill Sans MT"/>
              </a:rPr>
              <a:t>esult</a:t>
            </a:r>
            <a:r>
              <a:rPr sz="2400" spc="-5" dirty="0">
                <a:latin typeface="Gill Sans MT"/>
                <a:cs typeface="Gill Sans MT"/>
              </a:rPr>
              <a:t> </a:t>
            </a:r>
            <a:r>
              <a:rPr sz="2400" spc="-20" dirty="0" smtClean="0">
                <a:latin typeface="Gill Sans MT"/>
                <a:cs typeface="Gill Sans MT"/>
              </a:rPr>
              <a:t>a</a:t>
            </a:r>
            <a:r>
              <a:rPr sz="2400" spc="-65" dirty="0" smtClean="0">
                <a:latin typeface="Gill Sans MT"/>
                <a:cs typeface="Gill Sans MT"/>
              </a:rPr>
              <a:t>r</a:t>
            </a:r>
            <a:r>
              <a:rPr sz="2400" dirty="0" smtClean="0">
                <a:latin typeface="Gill Sans MT"/>
                <a:cs typeface="Gill Sans MT"/>
              </a:rPr>
              <a:t>e</a:t>
            </a:r>
            <a:r>
              <a:rPr sz="2400" spc="-15" dirty="0" smtClean="0">
                <a:latin typeface="Gill Sans MT"/>
                <a:cs typeface="Gill Sans MT"/>
              </a:rPr>
              <a:t>a</a:t>
            </a:r>
            <a:endParaRPr lang="en-US" sz="2400" spc="-15" dirty="0" smtClean="0">
              <a:latin typeface="Gill Sans MT"/>
              <a:cs typeface="Gill Sans MT"/>
            </a:endParaRPr>
          </a:p>
          <a:p>
            <a:pPr marL="91440">
              <a:lnSpc>
                <a:spcPct val="100000"/>
              </a:lnSpc>
              <a:spcBef>
                <a:spcPts val="705"/>
              </a:spcBef>
              <a:tabLst>
                <a:tab pos="434975" algn="l"/>
              </a:tabLst>
            </a:pPr>
            <a:endParaRPr sz="2400" dirty="0">
              <a:latin typeface="Gill Sans MT"/>
              <a:cs typeface="Gill Sans MT"/>
            </a:endParaRPr>
          </a:p>
        </p:txBody>
      </p:sp>
      <p:sp>
        <p:nvSpPr>
          <p:cNvPr id="9" name="object 6"/>
          <p:cNvSpPr/>
          <p:nvPr/>
        </p:nvSpPr>
        <p:spPr>
          <a:xfrm>
            <a:off x="5812258" y="1369175"/>
            <a:ext cx="5437633" cy="4738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3966047" y="708197"/>
            <a:ext cx="2878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590385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significant number of medical devices used in Ethiopian health facilities are imported. </a:t>
            </a:r>
          </a:p>
          <a:p>
            <a:r>
              <a:rPr lang="en-US" dirty="0"/>
              <a:t>The health sector faces challenges in ensuring that the devices are adequately maintained and serviced during the warranty period, affecting utility of the equipment and therefore service provision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n-US" dirty="0" err="1"/>
              <a:t>Jhpiego</a:t>
            </a:r>
            <a:r>
              <a:rPr lang="en-US" dirty="0"/>
              <a:t>-Ethiopia, under the USAID funded HRH Project procured 14 anesthesia machines from </a:t>
            </a:r>
            <a:r>
              <a:rPr lang="en-US" dirty="0" err="1"/>
              <a:t>Gradian</a:t>
            </a:r>
            <a:r>
              <a:rPr lang="en-US" dirty="0"/>
              <a:t> Health System, which were then donated to public hospitals in Ethiopia to deliver anesthesia services as well as for teaching purpose at anesthesia training schools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653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Description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41" y="1892676"/>
            <a:ext cx="10702380" cy="4258742"/>
          </a:xfrm>
        </p:spPr>
        <p:txBody>
          <a:bodyPr>
            <a:normAutofit/>
          </a:bodyPr>
          <a:lstStyle/>
          <a:p>
            <a:r>
              <a:rPr lang="en-US" sz="3200" dirty="0"/>
              <a:t>Through collaboration of </a:t>
            </a:r>
            <a:r>
              <a:rPr lang="en-US" sz="3200" dirty="0" err="1"/>
              <a:t>Jhpiego</a:t>
            </a:r>
            <a:r>
              <a:rPr lang="en-US" sz="3200" dirty="0"/>
              <a:t>, the supplier and the health facilities, a total of 55 biomedical engineers/technicians and anesthesia preceptors were trained. </a:t>
            </a:r>
            <a:endParaRPr lang="en-US" sz="3200" dirty="0" smtClean="0"/>
          </a:p>
          <a:p>
            <a:r>
              <a:rPr lang="en-US" sz="3200" dirty="0" smtClean="0"/>
              <a:t>Maintenance </a:t>
            </a:r>
            <a:r>
              <a:rPr lang="en-US" sz="3200" dirty="0"/>
              <a:t>visits for each machine was conducted twice a year and 2 batches of spare parts were supplied by the </a:t>
            </a:r>
            <a:r>
              <a:rPr lang="en-US" sz="3200" dirty="0" err="1"/>
              <a:t>Gradian</a:t>
            </a:r>
            <a:r>
              <a:rPr lang="en-US" sz="3200" dirty="0"/>
              <a:t> Health System for maintenance purpose.</a:t>
            </a:r>
            <a:endParaRPr lang="es-MX" sz="3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249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9" y="886690"/>
            <a:ext cx="9157855" cy="544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67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339598" cy="914400"/>
          </a:xfrm>
        </p:spPr>
        <p:txBody>
          <a:bodyPr anchor="t">
            <a:normAutofit fontScale="90000"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Goals of the project and final users</a:t>
            </a:r>
            <a:b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</a:br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that will benefit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41" y="2590800"/>
            <a:ext cx="10702380" cy="356061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aim of </a:t>
            </a:r>
            <a:r>
              <a:rPr lang="en-US" sz="3200" dirty="0"/>
              <a:t>this abstract is to share the program learning experience in management of medical devices warranty period </a:t>
            </a:r>
            <a:r>
              <a:rPr lang="en-US" sz="3200" dirty="0" smtClean="0"/>
              <a:t>maintenance</a:t>
            </a:r>
            <a:r>
              <a:rPr lang="en-US" sz="3200" dirty="0"/>
              <a:t>. </a:t>
            </a:r>
            <a:endParaRPr lang="en-US" sz="3200" dirty="0" smtClean="0"/>
          </a:p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The final users are University teaching hospitals, Regional and referral Hospitals </a:t>
            </a:r>
            <a:endParaRPr lang="es-MX" sz="3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83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Results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41" y="1892676"/>
            <a:ext cx="10946632" cy="4258742"/>
          </a:xfrm>
        </p:spPr>
        <p:txBody>
          <a:bodyPr>
            <a:normAutofit fontScale="92500"/>
          </a:bodyPr>
          <a:lstStyle/>
          <a:p>
            <a:r>
              <a:rPr lang="en-US" dirty="0"/>
              <a:t>The effective collaboration ensured continuous functionality of all the 14 anesthesia machines.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average running time of the machines was 501 hrs. </a:t>
            </a:r>
            <a:r>
              <a:rPr lang="en-US" dirty="0" smtClean="0"/>
              <a:t>about 501 </a:t>
            </a:r>
            <a:r>
              <a:rPr lang="en-US" dirty="0"/>
              <a:t>patients got surgical service.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total of 1,003 anesthesia students received hands on training. </a:t>
            </a:r>
            <a:endParaRPr lang="en-US" dirty="0" smtClean="0"/>
          </a:p>
          <a:p>
            <a:r>
              <a:rPr lang="en-US" dirty="0" smtClean="0"/>
              <a:t>Although </a:t>
            </a:r>
            <a:r>
              <a:rPr lang="en-US" dirty="0"/>
              <a:t>providing periodic maintenance support incurred extra cost and effort to </a:t>
            </a:r>
            <a:r>
              <a:rPr lang="en-US" dirty="0" err="1"/>
              <a:t>Jhpiego</a:t>
            </a:r>
            <a:r>
              <a:rPr lang="en-US" dirty="0"/>
              <a:t>, we have demonstrated the warranty period support for medical devices should not be the sole responsibility of the supplier.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possible to achieve better result through collaboration of all stakeholders</a:t>
            </a:r>
            <a:r>
              <a:rPr lang="en-US" sz="2000" dirty="0"/>
              <a:t>.</a:t>
            </a:r>
            <a:endParaRPr lang="es-MX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968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3FEF59B-EF14-654A-B961-582AAD39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54" y="2878020"/>
            <a:ext cx="10117667" cy="550980"/>
          </a:xfrm>
        </p:spPr>
        <p:txBody>
          <a:bodyPr anchor="t">
            <a:normAutofit/>
          </a:bodyPr>
          <a:lstStyle/>
          <a:p>
            <a:pPr algn="ctr"/>
            <a:r>
              <a:rPr lang="es-MX" sz="3200" i="1" dirty="0" err="1" smtClean="0">
                <a:solidFill>
                  <a:srgbClr val="0070C0"/>
                </a:solidFill>
                <a:latin typeface="Poppins Medium" pitchFamily="2" charset="77"/>
                <a:cs typeface="Poppins Medium" pitchFamily="2" charset="77"/>
              </a:rPr>
              <a:t>Demereu</a:t>
            </a:r>
            <a:r>
              <a:rPr lang="es-MX" sz="3200" i="1" dirty="0" smtClean="0">
                <a:solidFill>
                  <a:srgbClr val="0070C0"/>
                </a:solidFill>
                <a:latin typeface="Poppins Medium" pitchFamily="2" charset="77"/>
                <a:cs typeface="Poppins Medium" pitchFamily="2" charset="77"/>
              </a:rPr>
              <a:t> Yeshitla </a:t>
            </a:r>
            <a:r>
              <a:rPr lang="es-MX" sz="3200" i="1" dirty="0" err="1" smtClean="0">
                <a:solidFill>
                  <a:srgbClr val="0070C0"/>
                </a:solidFill>
                <a:latin typeface="Poppins Medium" pitchFamily="2" charset="77"/>
                <a:cs typeface="Poppins Medium" pitchFamily="2" charset="77"/>
              </a:rPr>
              <a:t>desta</a:t>
            </a:r>
            <a:endParaRPr lang="es-MX" sz="3200" i="1" dirty="0">
              <a:solidFill>
                <a:srgbClr val="0070C0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F1396C2-E5FC-884C-80FD-E888936DA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654" y="3761508"/>
            <a:ext cx="10117667" cy="2389909"/>
          </a:xfrm>
        </p:spPr>
        <p:txBody>
          <a:bodyPr/>
          <a:lstStyle/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it-IT" sz="2000" i="1" dirty="0" smtClean="0">
                <a:solidFill>
                  <a:srgbClr val="1F4A98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demex2008@gmail.com</a:t>
            </a:r>
            <a:endParaRPr lang="it-IT" sz="2000" i="1" dirty="0">
              <a:solidFill>
                <a:srgbClr val="1F4A98"/>
              </a:solidFill>
              <a:latin typeface="Poppins" pitchFamily="2" charset="77"/>
              <a:ea typeface="Calibri"/>
              <a:cs typeface="Poppins" pitchFamily="2" charset="77"/>
              <a:sym typeface="Calibri"/>
            </a:endParaRPr>
          </a:p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it-IT" sz="2000" i="1" dirty="0" smtClean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Jhpiego, Ethiopia</a:t>
            </a:r>
            <a:endParaRPr lang="it" sz="2000" i="1" dirty="0">
              <a:solidFill>
                <a:srgbClr val="1CA692"/>
              </a:solidFill>
              <a:latin typeface="Poppins" pitchFamily="2" charset="77"/>
              <a:ea typeface="Calibri"/>
              <a:cs typeface="Poppins" pitchFamily="2" charset="77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07211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371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Gill Sans MT</vt:lpstr>
      <vt:lpstr>Poppins</vt:lpstr>
      <vt:lpstr>Poppins Light</vt:lpstr>
      <vt:lpstr>Poppins Medium</vt:lpstr>
      <vt:lpstr>Tema de Office</vt:lpstr>
      <vt:lpstr>Managing Successful Medical device Warranty Period Maintenance</vt:lpstr>
      <vt:lpstr>The Team / Workgroup</vt:lpstr>
      <vt:lpstr>Ethiopia 110 million population 80+ ethnic group 11 regions + 2 city admin.</vt:lpstr>
      <vt:lpstr>Background</vt:lpstr>
      <vt:lpstr>Description</vt:lpstr>
      <vt:lpstr>PowerPoint Presentation</vt:lpstr>
      <vt:lpstr>Goals of the project and final users that will benefit</vt:lpstr>
      <vt:lpstr>Results</vt:lpstr>
      <vt:lpstr>Demereu Yeshitla desta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Estefania Cajigas</dc:creator>
  <cp:lastModifiedBy>Demeru Yeshitla Desta</cp:lastModifiedBy>
  <cp:revision>21</cp:revision>
  <dcterms:created xsi:type="dcterms:W3CDTF">2021-09-01T19:24:00Z</dcterms:created>
  <dcterms:modified xsi:type="dcterms:W3CDTF">2021-10-09T11:16:38Z</dcterms:modified>
</cp:coreProperties>
</file>