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83" r:id="rId4"/>
    <p:sldId id="291" r:id="rId5"/>
    <p:sldId id="263" r:id="rId6"/>
    <p:sldId id="275" r:id="rId7"/>
    <p:sldId id="264" r:id="rId8"/>
    <p:sldId id="277" r:id="rId9"/>
    <p:sldId id="294" r:id="rId10"/>
    <p:sldId id="261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9"/>
    <p:restoredTop sz="94718"/>
  </p:normalViewPr>
  <p:slideViewPr>
    <p:cSldViewPr snapToGrid="0" snapToObjects="1">
      <p:cViewPr varScale="1">
        <p:scale>
          <a:sx n="62" d="100"/>
          <a:sy n="62" d="100"/>
        </p:scale>
        <p:origin x="5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6B-9EA8-4EFC-AF05-084C55F6E0FA}" type="datetimeFigureOut">
              <a:rPr lang="ko-KR" altLang="en-US" smtClean="0"/>
              <a:t>2021-10-09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1E5A5-DB53-4965-AB27-368489D42D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633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09/10/2021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mailto:msyoon1962@yuhs.ac" TargetMode="External"/><Relationship Id="rId4" Type="http://schemas.openxmlformats.org/officeDocument/2006/relationships/hyperlink" Target="mailto:msyoon1962@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www.who.int/health-topics/medical-devices#tab=tab_1(accessed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785235"/>
            <a:ext cx="11226800" cy="1468436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Medical Device Education                             </a:t>
            </a:r>
            <a:r>
              <a:rPr lang="en-US" sz="32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(Good Management Practice) </a:t>
            </a:r>
            <a:r>
              <a:rPr lang="en-US" sz="40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for Tanzania</a:t>
            </a:r>
            <a:br>
              <a:rPr lang="en-US" sz="40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endParaRPr lang="es-MX" sz="40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4251259"/>
            <a:ext cx="11226800" cy="1142674"/>
          </a:xfrm>
        </p:spPr>
        <p:txBody>
          <a:bodyPr>
            <a:noAutofit/>
          </a:bodyPr>
          <a:lstStyle/>
          <a:p>
            <a:r>
              <a:rPr lang="es-MX" sz="1600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Moonsoo Yoon, </a:t>
            </a:r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Collaborator CED/IFMBE, South Korea</a:t>
            </a:r>
          </a:p>
          <a:p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Michael Cheng, PhD, </a:t>
            </a:r>
            <a:r>
              <a:rPr lang="en-US" altLang="ko-KR" sz="1600" b="1" dirty="0" err="1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PEng</a:t>
            </a:r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Collaborator, CED/IFMBE , Canada</a:t>
            </a:r>
          </a:p>
          <a:p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Bertha Francis </a:t>
            </a:r>
            <a:r>
              <a:rPr lang="en-US" altLang="ko-KR" sz="1600" b="1" dirty="0" err="1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Kavishe</a:t>
            </a:r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, </a:t>
            </a:r>
            <a:r>
              <a:rPr lang="en-US" altLang="ko-KR" sz="1600" b="1" dirty="0" err="1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Muhimbili</a:t>
            </a:r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 National Hospital (</a:t>
            </a:r>
            <a:r>
              <a:rPr lang="en-US" altLang="ko-KR" sz="1600" b="1" dirty="0" err="1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Mloganzila</a:t>
            </a:r>
            <a:r>
              <a:rPr lang="en-US" altLang="ko-KR" sz="1600" b="1" dirty="0">
                <a:solidFill>
                  <a:srgbClr val="00B0F0"/>
                </a:solidFill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), Tanzania</a:t>
            </a:r>
          </a:p>
          <a:p>
            <a:endParaRPr lang="en-US" altLang="ko-KR" sz="1600" b="1" dirty="0">
              <a:solidFill>
                <a:srgbClr val="00B0F0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es-MX" sz="1600" b="1" dirty="0">
              <a:solidFill>
                <a:srgbClr val="00B0F0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5" name="그림 4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D9DB6B7C-96A9-4E49-B20B-0E5EC4272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876" y="-118313"/>
            <a:ext cx="2314615" cy="2717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0893B21-C908-4586-B44B-5BC3DD1F9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7"/>
    </mc:Choice>
    <mc:Fallback>
      <p:transition spd="slow" advTm="2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Moonsoo Yoon</a:t>
            </a:r>
            <a:endParaRPr lang="es-MX" sz="3200" i="1" dirty="0">
              <a:solidFill>
                <a:srgbClr val="0070C0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>
                <a:solidFill>
                  <a:srgbClr val="0070C0"/>
                </a:solidFill>
                <a:ea typeface="Calibri"/>
                <a:cs typeface="Poppins" pitchFamily="2" charset="77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msyoon1962@</a:t>
            </a:r>
            <a:r>
              <a:rPr lang="it-IT" sz="2000">
                <a:solidFill>
                  <a:srgbClr val="0070C0"/>
                </a:solidFill>
                <a:ea typeface="Calibri"/>
                <a:cs typeface="Poppins" pitchFamily="2" charset="77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yuhs.ac</a:t>
            </a:r>
            <a:r>
              <a:rPr lang="it-IT" sz="2000">
                <a:solidFill>
                  <a:srgbClr val="0070C0"/>
                </a:solidFill>
                <a:ea typeface="Calibri"/>
                <a:cs typeface="Poppins" pitchFamily="2" charset="77"/>
                <a:sym typeface="Calibri"/>
              </a:rPr>
              <a:t> </a:t>
            </a:r>
            <a:endParaRPr lang="es-MX" altLang="ko-KR" sz="2000">
              <a:solidFill>
                <a:srgbClr val="0070C0"/>
              </a:solidFill>
              <a:cs typeface="Poppins Light" pitchFamily="2" charset="77"/>
            </a:endParaRPr>
          </a:p>
          <a:p>
            <a:pPr marL="0" indent="0" algn="ctr">
              <a:buNone/>
            </a:pPr>
            <a:r>
              <a:rPr lang="es-MX" altLang="ko-KR" sz="2000">
                <a:solidFill>
                  <a:srgbClr val="0070C0"/>
                </a:solidFill>
                <a:cs typeface="Poppins Light" pitchFamily="2" charset="77"/>
              </a:rPr>
              <a:t>Institute of Tropical Medicine, College of Medicine, Yonsei University</a:t>
            </a:r>
          </a:p>
          <a:p>
            <a:pPr marL="0" indent="0" algn="ctr">
              <a:buNone/>
            </a:pPr>
            <a:r>
              <a:rPr lang="es-MX" altLang="ko-KR" sz="2000">
                <a:solidFill>
                  <a:srgbClr val="0070C0"/>
                </a:solidFill>
                <a:cs typeface="Poppins Light" pitchFamily="2" charset="77"/>
              </a:rPr>
              <a:t>Republic of Korea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endParaRPr lang="it-IT" sz="2000" i="1" dirty="0">
              <a:solidFill>
                <a:srgbClr val="1F4A98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pic>
        <p:nvPicPr>
          <p:cNvPr id="6" name="그림 5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0FCF7C1A-7DBB-42A0-8E5B-A1694EDCB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912" y="1563591"/>
            <a:ext cx="1879322" cy="2206817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B63C68BC-9408-40C3-9D1F-2996E091B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9"/>
    </mc:Choice>
    <mc:Fallback>
      <p:transition spd="slow" advTm="2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1.</a:t>
            </a:r>
            <a:r>
              <a:rPr lang="es-MX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Introduction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F984F-E79C-490F-BE95-0640C933AB44}"/>
              </a:ext>
            </a:extLst>
          </p:cNvPr>
          <p:cNvSpPr txBox="1"/>
          <p:nvPr/>
        </p:nvSpPr>
        <p:spPr>
          <a:xfrm>
            <a:off x="513708" y="1916863"/>
            <a:ext cx="680662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ko-KR" sz="2000" b="1" i="0" dirty="0">
                <a:solidFill>
                  <a:srgbClr val="0070C0"/>
                </a:solidFill>
                <a:effectLst/>
              </a:rPr>
              <a:t>Access </a:t>
            </a:r>
            <a:r>
              <a:rPr lang="en-US" altLang="ko-KR" sz="2000" b="0" i="0" dirty="0">
                <a:solidFill>
                  <a:srgbClr val="0070C0"/>
                </a:solidFill>
                <a:effectLst/>
              </a:rPr>
              <a:t>to good quality, affordable, and appropriate health products is indispensable to advance Universal Health Coverage(UHC), address health emergencies, and promote healthier populations</a:t>
            </a:r>
            <a:r>
              <a:rPr lang="en-US" altLang="ko-KR" sz="2000" b="0" i="0" dirty="0">
                <a:effectLst/>
              </a:rPr>
              <a:t>. It appears that there are about </a:t>
            </a:r>
            <a:r>
              <a:rPr lang="en-US" altLang="ko-KR" sz="2000" i="0" dirty="0">
                <a:effectLst/>
              </a:rPr>
              <a:t>2 million different kinds of </a:t>
            </a:r>
            <a:r>
              <a:rPr lang="en-US" altLang="ko-KR" sz="2000" b="1" i="0" dirty="0">
                <a:effectLst/>
              </a:rPr>
              <a:t>medical devices </a:t>
            </a:r>
            <a:r>
              <a:rPr lang="en-US" altLang="ko-KR" sz="2000" i="0" dirty="0">
                <a:effectLst/>
              </a:rPr>
              <a:t>on the world market, categorized into over 7,000 generic devices groups.*</a:t>
            </a:r>
            <a:br>
              <a:rPr lang="en-US" altLang="ko-KR" sz="2000" i="0" dirty="0">
                <a:solidFill>
                  <a:srgbClr val="0070C0"/>
                </a:solidFill>
                <a:effectLst/>
              </a:rPr>
            </a:br>
            <a:endParaRPr lang="en-US" altLang="ko-KR" sz="2000" i="0" dirty="0">
              <a:solidFill>
                <a:srgbClr val="0070C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70C0"/>
                </a:solidFill>
              </a:rPr>
              <a:t>The safety and performance of medical devices require </a:t>
            </a:r>
            <a:r>
              <a:rPr lang="en-US" altLang="ko-KR" sz="2000" b="1" dirty="0">
                <a:solidFill>
                  <a:srgbClr val="0070C0"/>
                </a:solidFill>
              </a:rPr>
              <a:t>shared responsibility by all stakeholders</a:t>
            </a:r>
            <a:r>
              <a:rPr lang="en-US" altLang="ko-KR" sz="2000" dirty="0">
                <a:solidFill>
                  <a:srgbClr val="0070C0"/>
                </a:solidFill>
              </a:rPr>
              <a:t>. The diamond </a:t>
            </a:r>
            <a:r>
              <a:rPr lang="en-US" altLang="ko-KR" sz="2000" b="1" dirty="0">
                <a:solidFill>
                  <a:srgbClr val="0070C0"/>
                </a:solidFill>
              </a:rPr>
              <a:t>handshake symbolizes cooperation </a:t>
            </a:r>
            <a:r>
              <a:rPr lang="en-US" altLang="ko-KR" sz="2000" dirty="0">
                <a:solidFill>
                  <a:srgbClr val="0070C0"/>
                </a:solidFill>
              </a:rPr>
              <a:t>and two-way communication(2-way arrow), and the star highlights how the fundamental elements for cooperation function best when all stakeholders </a:t>
            </a:r>
            <a:r>
              <a:rPr lang="en-US" altLang="ko-KR" sz="2000" b="1" dirty="0">
                <a:solidFill>
                  <a:srgbClr val="0070C0"/>
                </a:solidFill>
              </a:rPr>
              <a:t>communicate </a:t>
            </a:r>
            <a:r>
              <a:rPr lang="en-US" altLang="ko-KR" sz="2000" dirty="0">
                <a:solidFill>
                  <a:srgbClr val="0070C0"/>
                </a:solidFill>
              </a:rPr>
              <a:t>with each other.**</a:t>
            </a:r>
            <a:endParaRPr lang="en-US" altLang="ko-KR" sz="2400" b="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154EE1-1C07-4E9D-B758-95F942748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324" y="2373330"/>
            <a:ext cx="3906047" cy="2668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78F6B-5B1D-4AD7-A1D1-F559EEDAAA59}"/>
              </a:ext>
            </a:extLst>
          </p:cNvPr>
          <p:cNvSpPr txBox="1"/>
          <p:nvPr/>
        </p:nvSpPr>
        <p:spPr>
          <a:xfrm>
            <a:off x="7320330" y="5041987"/>
            <a:ext cx="4489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ko-KR" sz="800" dirty="0"/>
          </a:p>
          <a:p>
            <a:pPr algn="l"/>
            <a:endParaRPr lang="en-US" altLang="ko-KR" sz="800" b="0" i="0" dirty="0">
              <a:effectLst/>
            </a:endParaRPr>
          </a:p>
          <a:p>
            <a:pPr algn="l"/>
            <a:endParaRPr lang="en-US" altLang="ko-KR" sz="800" b="0" i="0" dirty="0">
              <a:effectLst/>
            </a:endParaRPr>
          </a:p>
          <a:p>
            <a:pPr algn="l"/>
            <a:r>
              <a:rPr lang="en-US" altLang="ko-KR" sz="800" dirty="0"/>
              <a:t>*</a:t>
            </a:r>
            <a:r>
              <a:rPr lang="en-US" altLang="ko-KR" sz="800" b="0" i="0" dirty="0">
                <a:effectLst/>
              </a:rPr>
              <a:t> </a:t>
            </a:r>
            <a:r>
              <a:rPr lang="en-US" altLang="ko-KR" sz="800" b="0" i="0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https://www.who.int/health-topics/medical-devices#tab=tab_1 (accessed</a:t>
            </a:r>
            <a:r>
              <a:rPr lang="en-US" altLang="ko-KR" sz="800" b="0" i="0" dirty="0">
                <a:effectLst/>
              </a:rPr>
              <a:t> on </a:t>
            </a:r>
            <a:r>
              <a:rPr lang="en-US" altLang="ko-KR" sz="800" dirty="0"/>
              <a:t>9 October 2021)</a:t>
            </a:r>
          </a:p>
          <a:p>
            <a:pPr algn="l"/>
            <a:r>
              <a:rPr lang="en-US" altLang="ko-KR" sz="800" b="0" i="0" dirty="0">
                <a:effectLst/>
              </a:rPr>
              <a:t>** WHO, Medical device regulations : global overview and guiding principles, 2003.</a:t>
            </a:r>
          </a:p>
        </p:txBody>
      </p:sp>
      <p:pic>
        <p:nvPicPr>
          <p:cNvPr id="6" name="그림 5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1167C972-FEFE-42BB-8DD9-AB1DEFA53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EA5B5CE7-4485-4E7E-8ACE-3C221D9D4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9"/>
    </mc:Choice>
    <mc:Fallback>
      <p:transition spd="slow" advTm="5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64" y="1550488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oppins" pitchFamily="2" charset="77"/>
                <a:cs typeface="Poppins" pitchFamily="2" charset="77"/>
              </a:rPr>
              <a:t>*A National Hospital, TANZANIA</a:t>
            </a:r>
            <a:endParaRPr lang="es-MX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CD4859A-808A-4794-8B29-FDB31579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94" y="2477785"/>
            <a:ext cx="2603665" cy="20565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82671A2-7DA8-470F-A234-66E79E96C6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5" r="11630"/>
          <a:stretch/>
        </p:blipFill>
        <p:spPr>
          <a:xfrm>
            <a:off x="9009842" y="2477785"/>
            <a:ext cx="2151091" cy="2266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A0F22B-B25C-4602-902C-52BEDBAD800D}"/>
              </a:ext>
            </a:extLst>
          </p:cNvPr>
          <p:cNvSpPr txBox="1"/>
          <p:nvPr/>
        </p:nvSpPr>
        <p:spPr>
          <a:xfrm>
            <a:off x="648358" y="1980658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2015(preparation)</a:t>
            </a:r>
            <a:endParaRPr lang="ko-KR" alt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8C158-DD70-4476-9482-39F0E1142362}"/>
              </a:ext>
            </a:extLst>
          </p:cNvPr>
          <p:cNvSpPr txBox="1"/>
          <p:nvPr/>
        </p:nvSpPr>
        <p:spPr>
          <a:xfrm>
            <a:off x="8887303" y="1923586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2017-2018(operation)</a:t>
            </a:r>
            <a:endParaRPr lang="ko-KR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BF846-40D1-4ED3-8D3F-C5197F27450A}"/>
              </a:ext>
            </a:extLst>
          </p:cNvPr>
          <p:cNvSpPr txBox="1"/>
          <p:nvPr/>
        </p:nvSpPr>
        <p:spPr>
          <a:xfrm>
            <a:off x="4959320" y="1879435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2017(opening)</a:t>
            </a:r>
            <a:endParaRPr lang="ko-KR" altLang="en-US" sz="20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9E3D46A-198C-4C57-8A47-1B6E169E3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159" y="2437809"/>
            <a:ext cx="1743855" cy="2592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F5A44E-1D00-4026-AF08-290DC3C5D426}"/>
              </a:ext>
            </a:extLst>
          </p:cNvPr>
          <p:cNvSpPr txBox="1"/>
          <p:nvPr/>
        </p:nvSpPr>
        <p:spPr>
          <a:xfrm>
            <a:off x="1265487" y="5474499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MS Yoon</a:t>
            </a:r>
            <a:endParaRPr lang="ko-KR" alt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E25BE-3D21-4372-9DE1-3271B5EE9880}"/>
              </a:ext>
            </a:extLst>
          </p:cNvPr>
          <p:cNvSpPr txBox="1"/>
          <p:nvPr/>
        </p:nvSpPr>
        <p:spPr>
          <a:xfrm>
            <a:off x="3714077" y="5554291"/>
            <a:ext cx="476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/>
              <a:t>(the principal authorship Dr. Michael Cheng)</a:t>
            </a:r>
            <a:endParaRPr lang="ko-KR" alt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33A46-A1B9-46F7-9AD6-E9158500A8A1}"/>
              </a:ext>
            </a:extLst>
          </p:cNvPr>
          <p:cNvSpPr txBox="1"/>
          <p:nvPr/>
        </p:nvSpPr>
        <p:spPr>
          <a:xfrm>
            <a:off x="8792844" y="5529841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B. F. </a:t>
            </a:r>
            <a:r>
              <a:rPr lang="en-US" altLang="ko-KR" sz="2000" dirty="0" err="1"/>
              <a:t>Kavishe</a:t>
            </a:r>
            <a:r>
              <a:rPr lang="en-US" altLang="ko-KR" sz="2000" dirty="0"/>
              <a:t> &amp; MS Yoon</a:t>
            </a:r>
            <a:endParaRPr lang="ko-KR" altLang="en-US" sz="20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FFEE7C8-F57F-4970-B27A-C5643DD8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6933" y="2602766"/>
            <a:ext cx="1845349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36AE67F-FAD6-4B81-8744-7107926E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2282" y="2784110"/>
            <a:ext cx="2015765" cy="25064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BBA5B86-2504-446C-9F6E-C2D1B11E9FA1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0117667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2. Research background</a:t>
            </a:r>
            <a:r>
              <a:rPr lang="es-MX" sz="36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19" name="그림 18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EB609CEA-DAB6-4225-8862-7F35E0017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D32C912C-CF88-4098-A6A0-98A72D2F2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5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72"/>
    </mc:Choice>
    <mc:Fallback>
      <p:transition spd="slow" advTm="8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3. Research probelm 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67F5F9-113C-4BD2-875E-A55399B85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44" y="1726051"/>
            <a:ext cx="10515600" cy="435133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In drugs “Good Manufacturing Practices (GMP)” is the key tool mandatory by regulators for manufacturers to ensure the safety, efficacy and quality of producing drugs; similarly, for medical device GMP now incorporated in a comprehensive quality management system (QMS) is mandatory by regulators.</a:t>
            </a:r>
          </a:p>
          <a:p>
            <a:r>
              <a:rPr lang="en-US" sz="2000" dirty="0">
                <a:solidFill>
                  <a:srgbClr val="0070C0"/>
                </a:solidFill>
                <a:latin typeface="+mn-lt"/>
              </a:rPr>
              <a:t>Unlike drugs which is metabolized by the body after being taken, the majority of medical devices are durable items that required management for repeated use. </a:t>
            </a:r>
          </a:p>
          <a:p>
            <a:r>
              <a:rPr lang="en-US" sz="2000" dirty="0">
                <a:latin typeface="+mn-lt"/>
              </a:rPr>
              <a:t>The question arises that “since QMS is mandatory for manufacturers, and the outcomes of medical devices rely critically on how the device is managed and used, </a:t>
            </a:r>
            <a:r>
              <a:rPr lang="en-US" sz="2000" b="1" dirty="0">
                <a:latin typeface="+mn-lt"/>
              </a:rPr>
              <a:t>why QMS providing Good Management Practices(</a:t>
            </a:r>
            <a:r>
              <a:rPr lang="en-US" sz="2000" b="1" dirty="0" err="1">
                <a:latin typeface="+mn-lt"/>
              </a:rPr>
              <a:t>GMtP</a:t>
            </a:r>
            <a:r>
              <a:rPr lang="en-US" sz="2000" b="1" dirty="0">
                <a:latin typeface="+mn-lt"/>
              </a:rPr>
              <a:t>) is not mandatory for users of medical devices? </a:t>
            </a:r>
          </a:p>
          <a:p>
            <a:r>
              <a:rPr lang="en-US" sz="2000" dirty="0">
                <a:solidFill>
                  <a:srgbClr val="0070C0"/>
                </a:solidFill>
                <a:latin typeface="+mn-lt"/>
              </a:rPr>
              <a:t>This presentation describes 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a 10 </a:t>
            </a: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essential management elements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based on the ISO9000 </a:t>
            </a:r>
            <a:r>
              <a:rPr lang="en-US" sz="2000" dirty="0">
                <a:solidFill>
                  <a:srgbClr val="0070C0"/>
                </a:solidFill>
              </a:rPr>
              <a:t>Q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MS concepts as a generic scheme that can universally apply to a one-person clinical engineering workshop or an entire regional shared clinical engineering services.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The qualitative study has been conducted at the A </a:t>
            </a:r>
            <a:r>
              <a:rPr lang="en-US" sz="2000" b="1" dirty="0">
                <a:solidFill>
                  <a:srgbClr val="0070C0"/>
                </a:solidFill>
              </a:rPr>
              <a:t>National Hospital </a:t>
            </a:r>
            <a:r>
              <a:rPr lang="en-US" sz="2000" dirty="0">
                <a:solidFill>
                  <a:srgbClr val="0070C0"/>
                </a:solidFill>
              </a:rPr>
              <a:t>that applied the </a:t>
            </a:r>
            <a:r>
              <a:rPr lang="en-US" sz="2000" dirty="0" err="1">
                <a:solidFill>
                  <a:srgbClr val="0070C0"/>
                </a:solidFill>
              </a:rPr>
              <a:t>GMtP</a:t>
            </a:r>
            <a:r>
              <a:rPr lang="en-US" sz="2000" dirty="0">
                <a:solidFill>
                  <a:srgbClr val="0070C0"/>
                </a:solidFill>
              </a:rPr>
              <a:t> principles(2017-2018)  in Tanzania. 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그림 3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AAF57DE1-AFE5-4507-8A0F-3AB816132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ABF5658-B4D8-4A3F-A414-435AA047A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9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72"/>
    </mc:Choice>
    <mc:Fallback>
      <p:transition spd="slow" advTm="5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1768796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4. Research purpose and Method 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F74B37-DA80-4B74-A5D0-C0B7C8F2DDB2}"/>
              </a:ext>
            </a:extLst>
          </p:cNvPr>
          <p:cNvSpPr txBox="1">
            <a:spLocks/>
          </p:cNvSpPr>
          <p:nvPr/>
        </p:nvSpPr>
        <p:spPr>
          <a:xfrm>
            <a:off x="735458" y="16746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Purpose :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bring quality management practices to medical devices in parallel with mandatory 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QMS requirement for manufactures ;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compose a generic scheme based on the ISO9000 QMS concepts to guide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“Good Management Practices(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GMtP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)”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medical devices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understand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kinds of medical device education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provided to the A National Hospital?; and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 kinds of experiences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officials obtained?;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is the meaning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stakeholder’s experiences?</a:t>
            </a: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Method: Qualitative study</a:t>
            </a:r>
            <a:endParaRPr lang="en-US" altLang="ko-KR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Case: “the </a:t>
            </a:r>
            <a:r>
              <a:rPr lang="en-US" altLang="ko-KR" sz="2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GMtP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program that provided for the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en-US" altLang="ko-K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07000"/>
              </a:lnSpc>
              <a:buFont typeface="+mj-lt"/>
              <a:buAutoNum type="arabicParenR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Interview, survey analysis and workshop &amp; consulting issues’ analysis were conducted</a:t>
            </a:r>
          </a:p>
          <a:p>
            <a:pPr marL="514350" indent="-514350">
              <a:lnSpc>
                <a:spcPct val="107000"/>
              </a:lnSpc>
              <a:buFont typeface="+mj-lt"/>
              <a:buAutoNum type="arabicParenR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Stakeholders &amp; Beneficiaries are clinical engineering communities and Healthcare services that use medical devices 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그림 4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92EFD13A-4DC7-425A-AF2B-C5FB65DE2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8FC3015-191D-4B6C-BDE6-2006564B0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9"/>
    </mc:Choice>
    <mc:Fallback>
      <p:transition spd="slow" advTm="4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45403F7-154D-4AEF-8641-9CC32CADF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15" y="1818526"/>
            <a:ext cx="9077177" cy="44677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B3FD32F-3BB8-4CCA-95D3-A2540E2CA90D}"/>
              </a:ext>
            </a:extLst>
          </p:cNvPr>
          <p:cNvSpPr/>
          <p:nvPr/>
        </p:nvSpPr>
        <p:spPr>
          <a:xfrm>
            <a:off x="508561" y="6183575"/>
            <a:ext cx="115635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*MS Yoon et all, A Qualitative Study on Medical Device Education Provided to the Official Development Assistance(ODA) Hospital in Tanzania, Korean Society of Global Health Conference Poster Presentation, 2018.</a:t>
            </a:r>
            <a:endParaRPr lang="ko-KR" altLang="en-US" sz="1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5540CC-9C6A-488A-AE9D-580C3B13386F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0117667" cy="9144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lang="en-US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Research results: </a:t>
            </a: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Findings from a survey of stakeholders on medical </a:t>
            </a:r>
            <a:r>
              <a:rPr lang="es-MX" sz="39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devices*</a:t>
            </a: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7" name="그림 6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6065FD70-4CD2-4D3B-8E1B-6B938B934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BC65CAF7-D9B3-41B6-9271-9C7514CAD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5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1"/>
    </mc:Choice>
    <mc:Fallback>
      <p:transition spd="slow" advTm="7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3" y="1010195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lang="en-US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Research 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47743-5C44-4E20-BBEE-5A0BCCA8C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15" y="1825624"/>
            <a:ext cx="5831173" cy="406550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The earlier versions of this scheme was used by Cheng in the policy and procedure manual at the Ottawa General Hospital (Canada) in 1980’s. Subsequently, recommended in a WHO/WPRO mission to Mongolia in 1996; adopted as national medical equipment policy Vanuatu (1998) and Laos (2000).  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Recently, the progressively updated scheme (see diagram right) has been used by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Moonsoo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 Yoon in South Korea and in outreach assistance programs in Tanzania, Ethiopia,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Vietnam, Uzbekistan and other countries in the education and establishment of medical device managements departments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.  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GMtP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concept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has been reflected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 the Standard Operating Procedure(SOP) of the Department of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BioMedical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Engineering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, “A Tanzania National Hospital”.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932A865-2826-437C-91ED-87BBB01F0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47" y="1825624"/>
            <a:ext cx="5569538" cy="3898891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BA43653-F9C8-4AE3-B3C7-7C6F4390F5CE}"/>
              </a:ext>
            </a:extLst>
          </p:cNvPr>
          <p:cNvSpPr/>
          <p:nvPr/>
        </p:nvSpPr>
        <p:spPr>
          <a:xfrm>
            <a:off x="6714152" y="5625814"/>
            <a:ext cx="4268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* Joseph </a:t>
            </a:r>
            <a:r>
              <a:rPr lang="en-US" altLang="ko-KR" sz="1000" dirty="0" err="1"/>
              <a:t>Dyro</a:t>
            </a:r>
            <a:r>
              <a:rPr lang="en-US" altLang="ko-KR" sz="1000" dirty="0"/>
              <a:t> et al, Clinical Engineering Handbook, Elsevier, 2004.</a:t>
            </a:r>
            <a:endParaRPr lang="ko-KR" altLang="en-US" sz="1000" dirty="0"/>
          </a:p>
        </p:txBody>
      </p:sp>
      <p:pic>
        <p:nvPicPr>
          <p:cNvPr id="7" name="그림 6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3DE514DF-85F4-40E9-BA6B-F8E45F301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96CEAED-160D-4490-8362-1331B6695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35"/>
    </mc:Choice>
    <mc:Fallback>
      <p:transition spd="slow" advTm="8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BFC4E4-06D9-4098-8F67-119D1DF0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71" y="1715513"/>
            <a:ext cx="3064115" cy="439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9317844-E997-4652-8F8A-2E74BAC80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975" y="1565921"/>
            <a:ext cx="3630360" cy="487395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E96CAAE-E825-4E82-946C-AD0E33E95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335" y="1422515"/>
            <a:ext cx="3432413" cy="485465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BE97515-0E76-4E18-AD9E-BB9F29B44CBE}"/>
              </a:ext>
            </a:extLst>
          </p:cNvPr>
          <p:cNvSpPr txBox="1">
            <a:spLocks/>
          </p:cNvSpPr>
          <p:nvPr/>
        </p:nvSpPr>
        <p:spPr>
          <a:xfrm>
            <a:off x="385532" y="893612"/>
            <a:ext cx="10117667" cy="914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lang="en-US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Research 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7" name="그림 6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EF53172D-F546-467E-82DF-36DC38B4F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5D55504E-2497-4C16-9F77-971485E4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88"/>
    </mc:Choice>
    <mc:Fallback>
      <p:transition spd="slow" advTm="5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BC94F4F-4C42-4D48-A322-C4569637C057}"/>
              </a:ext>
            </a:extLst>
          </p:cNvPr>
          <p:cNvSpPr txBox="1">
            <a:spLocks/>
          </p:cNvSpPr>
          <p:nvPr/>
        </p:nvSpPr>
        <p:spPr>
          <a:xfrm>
            <a:off x="375258" y="907037"/>
            <a:ext cx="10117667" cy="914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5. </a:t>
            </a:r>
            <a:r>
              <a:rPr lang="en-US" altLang="ko-K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Research results</a:t>
            </a:r>
            <a:r>
              <a:rPr lang="en-US" altLang="ko-KR" sz="24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(summary)</a:t>
            </a:r>
            <a:endParaRPr lang="es-MX" sz="24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BD9B8D-4C16-488F-90AD-CA9E7DF2E674}"/>
              </a:ext>
            </a:extLst>
          </p:cNvPr>
          <p:cNvSpPr txBox="1">
            <a:spLocks/>
          </p:cNvSpPr>
          <p:nvPr/>
        </p:nvSpPr>
        <p:spPr>
          <a:xfrm>
            <a:off x="671020" y="1674833"/>
            <a:ext cx="10322327" cy="4065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ea"/>
              <a:buAutoNum type="circleNumDbPlain"/>
            </a:pPr>
            <a:r>
              <a:rPr lang="ko-KR" altLang="en-US" sz="1600" b="1" dirty="0">
                <a:solidFill>
                  <a:srgbClr val="0070C0"/>
                </a:solidFill>
              </a:rPr>
              <a:t>The </a:t>
            </a:r>
            <a:r>
              <a:rPr lang="ko-KR" altLang="en-US" sz="1600" b="1" dirty="0" err="1">
                <a:solidFill>
                  <a:srgbClr val="0070C0"/>
                </a:solidFill>
              </a:rPr>
              <a:t>medical</a:t>
            </a:r>
            <a:r>
              <a:rPr lang="ko-KR" altLang="en-US" sz="1600" b="1" dirty="0">
                <a:solidFill>
                  <a:srgbClr val="0070C0"/>
                </a:solidFill>
              </a:rPr>
              <a:t> </a:t>
            </a:r>
            <a:r>
              <a:rPr lang="ko-KR" altLang="en-US" sz="1600" b="1" dirty="0" err="1">
                <a:solidFill>
                  <a:srgbClr val="0070C0"/>
                </a:solidFill>
              </a:rPr>
              <a:t>device</a:t>
            </a:r>
            <a:r>
              <a:rPr lang="ko-KR" altLang="en-US" sz="1600" b="1" dirty="0">
                <a:solidFill>
                  <a:srgbClr val="0070C0"/>
                </a:solidFill>
              </a:rPr>
              <a:t> </a:t>
            </a:r>
            <a:r>
              <a:rPr lang="ko-KR" altLang="en-US" sz="1600" b="1" dirty="0" err="1">
                <a:solidFill>
                  <a:srgbClr val="0070C0"/>
                </a:solidFill>
              </a:rPr>
              <a:t>education</a:t>
            </a:r>
            <a:r>
              <a:rPr lang="ko-KR" altLang="en-US" sz="1600" b="1" dirty="0">
                <a:solidFill>
                  <a:srgbClr val="0070C0"/>
                </a:solidFill>
              </a:rPr>
              <a:t> </a:t>
            </a:r>
            <a:r>
              <a:rPr lang="ko-KR" altLang="en-US" sz="1600" b="1" dirty="0" err="1">
                <a:solidFill>
                  <a:srgbClr val="0070C0"/>
                </a:solidFill>
              </a:rPr>
              <a:t>program</a:t>
            </a:r>
            <a:r>
              <a:rPr lang="ko-KR" altLang="en-US" sz="1600" b="1" dirty="0">
                <a:solidFill>
                  <a:srgbClr val="0070C0"/>
                </a:solidFill>
              </a:rPr>
              <a:t>(MDEP) </a:t>
            </a:r>
            <a:r>
              <a:rPr lang="ko-KR" altLang="en-US" sz="1600" dirty="0" err="1">
                <a:solidFill>
                  <a:srgbClr val="0070C0"/>
                </a:solidFill>
              </a:rPr>
              <a:t>has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contributed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to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capacity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building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for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Biomedical</a:t>
            </a:r>
            <a:r>
              <a:rPr lang="ko-KR" altLang="en-US" sz="1600" dirty="0">
                <a:solidFill>
                  <a:srgbClr val="0070C0"/>
                </a:solidFill>
              </a:rPr>
              <a:t> Engineering(BME) </a:t>
            </a:r>
            <a:r>
              <a:rPr lang="ko-KR" altLang="en-US" sz="1600" dirty="0" err="1">
                <a:solidFill>
                  <a:srgbClr val="0070C0"/>
                </a:solidFill>
              </a:rPr>
              <a:t>team</a:t>
            </a:r>
            <a:r>
              <a:rPr lang="ko-KR" altLang="en-US" sz="1600" dirty="0">
                <a:solidFill>
                  <a:srgbClr val="0070C0"/>
                </a:solidFill>
              </a:rPr>
              <a:t> of </a:t>
            </a:r>
            <a:r>
              <a:rPr lang="en-US" altLang="ko-KR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</a:t>
            </a:r>
            <a:r>
              <a:rPr lang="ko-KR" altLang="en-US" sz="1600" dirty="0">
                <a:solidFill>
                  <a:srgbClr val="0070C0"/>
                </a:solidFill>
              </a:rPr>
              <a:t>. The </a:t>
            </a:r>
            <a:r>
              <a:rPr lang="ko-KR" altLang="en-US" sz="1600" dirty="0" err="1">
                <a:solidFill>
                  <a:srgbClr val="0070C0"/>
                </a:solidFill>
              </a:rPr>
              <a:t>number</a:t>
            </a:r>
            <a:r>
              <a:rPr lang="ko-KR" altLang="en-US" sz="1600" dirty="0">
                <a:solidFill>
                  <a:srgbClr val="0070C0"/>
                </a:solidFill>
              </a:rPr>
              <a:t> of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BME </a:t>
            </a:r>
            <a:r>
              <a:rPr lang="ko-KR" altLang="en-US" sz="1600" dirty="0" err="1">
                <a:solidFill>
                  <a:srgbClr val="0070C0"/>
                </a:solidFill>
              </a:rPr>
              <a:t>team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technicians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in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en-US" altLang="ko-KR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ko-KR" altLang="en-US" sz="1600" dirty="0" err="1">
                <a:solidFill>
                  <a:srgbClr val="0070C0"/>
                </a:solidFill>
              </a:rPr>
              <a:t>were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increased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from</a:t>
            </a:r>
            <a:r>
              <a:rPr lang="ko-KR" altLang="en-US" sz="1600" dirty="0">
                <a:solidFill>
                  <a:srgbClr val="0070C0"/>
                </a:solidFill>
              </a:rPr>
              <a:t> 3 </a:t>
            </a:r>
            <a:r>
              <a:rPr lang="ko-KR" altLang="en-US" sz="1600" dirty="0" err="1">
                <a:solidFill>
                  <a:srgbClr val="0070C0"/>
                </a:solidFill>
              </a:rPr>
              <a:t>to</a:t>
            </a:r>
            <a:r>
              <a:rPr lang="ko-KR" altLang="en-US" sz="1600" dirty="0">
                <a:solidFill>
                  <a:srgbClr val="0070C0"/>
                </a:solidFill>
              </a:rPr>
              <a:t> 8 </a:t>
            </a:r>
            <a:r>
              <a:rPr lang="ko-KR" altLang="en-US" sz="1600" dirty="0" err="1">
                <a:solidFill>
                  <a:srgbClr val="0070C0"/>
                </a:solidFill>
              </a:rPr>
              <a:t>as</a:t>
            </a:r>
            <a:r>
              <a:rPr lang="ko-KR" altLang="en-US" sz="1600" dirty="0">
                <a:solidFill>
                  <a:srgbClr val="0070C0"/>
                </a:solidFill>
              </a:rPr>
              <a:t> of 1 </a:t>
            </a:r>
            <a:r>
              <a:rPr lang="ko-KR" altLang="en-US" sz="1600" dirty="0" err="1">
                <a:solidFill>
                  <a:srgbClr val="0070C0"/>
                </a:solidFill>
              </a:rPr>
              <a:t>Dec</a:t>
            </a:r>
            <a:r>
              <a:rPr lang="ko-KR" altLang="en-US" sz="1600" dirty="0">
                <a:solidFill>
                  <a:srgbClr val="0070C0"/>
                </a:solidFill>
              </a:rPr>
              <a:t>. 2017 </a:t>
            </a:r>
            <a:r>
              <a:rPr lang="ko-KR" altLang="en-US" sz="1600" dirty="0" err="1">
                <a:solidFill>
                  <a:srgbClr val="0070C0"/>
                </a:solidFill>
              </a:rPr>
              <a:t>due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to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medical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device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education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program</a:t>
            </a:r>
            <a:r>
              <a:rPr lang="ko-KR" altLang="en-US" sz="1600" dirty="0">
                <a:solidFill>
                  <a:srgbClr val="0070C0"/>
                </a:solidFill>
              </a:rPr>
              <a:t>. </a:t>
            </a:r>
            <a:endParaRPr lang="en-US" altLang="ko-KR" sz="1600" dirty="0">
              <a:solidFill>
                <a:srgbClr val="0070C0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solidFill>
                  <a:srgbClr val="0070C0"/>
                </a:solidFill>
              </a:rPr>
              <a:t>The MDEP </a:t>
            </a:r>
            <a:r>
              <a:rPr lang="ko-KR" altLang="en-US" sz="1600" dirty="0" err="1">
                <a:solidFill>
                  <a:srgbClr val="0070C0"/>
                </a:solidFill>
              </a:rPr>
              <a:t>caused</a:t>
            </a:r>
            <a:r>
              <a:rPr lang="ko-KR" altLang="en-US" sz="1600" dirty="0">
                <a:solidFill>
                  <a:srgbClr val="0070C0"/>
                </a:solidFill>
              </a:rPr>
              <a:t> BME </a:t>
            </a:r>
            <a:r>
              <a:rPr lang="ko-KR" altLang="en-US" sz="1600" dirty="0" err="1">
                <a:solidFill>
                  <a:srgbClr val="0070C0"/>
                </a:solidFill>
              </a:rPr>
              <a:t>team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members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to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understand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b="1" dirty="0" err="1">
                <a:solidFill>
                  <a:srgbClr val="0070C0"/>
                </a:solidFill>
              </a:rPr>
              <a:t>Good</a:t>
            </a:r>
            <a:r>
              <a:rPr lang="ko-KR" altLang="en-US" sz="1600" b="1" dirty="0">
                <a:solidFill>
                  <a:srgbClr val="0070C0"/>
                </a:solidFill>
              </a:rPr>
              <a:t> Management </a:t>
            </a:r>
            <a:r>
              <a:rPr lang="ko-KR" altLang="en-US" sz="1600" b="1" dirty="0" err="1">
                <a:solidFill>
                  <a:srgbClr val="0070C0"/>
                </a:solidFill>
              </a:rPr>
              <a:t>Practice</a:t>
            </a:r>
            <a:r>
              <a:rPr lang="ko-KR" altLang="en-US" sz="1600" b="1" dirty="0">
                <a:solidFill>
                  <a:srgbClr val="0070C0"/>
                </a:solidFill>
              </a:rPr>
              <a:t>(GM</a:t>
            </a:r>
            <a:r>
              <a:rPr lang="en-US" altLang="ko-KR" sz="1600" b="1" dirty="0">
                <a:solidFill>
                  <a:srgbClr val="0070C0"/>
                </a:solidFill>
              </a:rPr>
              <a:t>t</a:t>
            </a:r>
            <a:r>
              <a:rPr lang="ko-KR" altLang="en-US" sz="1600" b="1" dirty="0" err="1">
                <a:solidFill>
                  <a:srgbClr val="0070C0"/>
                </a:solidFill>
              </a:rPr>
              <a:t>P</a:t>
            </a:r>
            <a:r>
              <a:rPr lang="ko-KR" altLang="en-US" sz="1600" b="1" dirty="0">
                <a:solidFill>
                  <a:srgbClr val="0070C0"/>
                </a:solidFill>
              </a:rPr>
              <a:t>) </a:t>
            </a:r>
            <a:r>
              <a:rPr lang="ko-KR" altLang="en-US" sz="1600" dirty="0">
                <a:solidFill>
                  <a:srgbClr val="0070C0"/>
                </a:solidFill>
              </a:rPr>
              <a:t>and </a:t>
            </a:r>
            <a:r>
              <a:rPr lang="ko-KR" altLang="en-US" sz="1600" dirty="0" err="1">
                <a:solidFill>
                  <a:srgbClr val="0070C0"/>
                </a:solidFill>
              </a:rPr>
              <a:t>to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let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them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realize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the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importance</a:t>
            </a:r>
            <a:r>
              <a:rPr lang="ko-KR" altLang="en-US" sz="1600" dirty="0">
                <a:solidFill>
                  <a:srgbClr val="0070C0"/>
                </a:solidFill>
              </a:rPr>
              <a:t> of Life </a:t>
            </a:r>
            <a:r>
              <a:rPr lang="ko-KR" altLang="en-US" sz="1600" dirty="0" err="1">
                <a:solidFill>
                  <a:srgbClr val="0070C0"/>
                </a:solidFill>
              </a:rPr>
              <a:t>Cycle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medical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ko-KR" altLang="en-US" sz="1600" dirty="0" err="1">
                <a:solidFill>
                  <a:srgbClr val="0070C0"/>
                </a:solidFill>
              </a:rPr>
              <a:t>device</a:t>
            </a:r>
            <a:r>
              <a:rPr lang="ko-KR" altLang="en-US" sz="1600" dirty="0">
                <a:solidFill>
                  <a:srgbClr val="0070C0"/>
                </a:solidFill>
              </a:rPr>
              <a:t> </a:t>
            </a:r>
            <a:r>
              <a:rPr lang="en-US" altLang="ko-KR" sz="1600" dirty="0">
                <a:solidFill>
                  <a:srgbClr val="0070C0"/>
                </a:solidFill>
              </a:rPr>
              <a:t>management program.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en-US" altLang="ko-KR" sz="1600" dirty="0">
                <a:solidFill>
                  <a:srgbClr val="0070C0"/>
                </a:solidFill>
              </a:rPr>
              <a:t>has become </a:t>
            </a:r>
            <a:r>
              <a:rPr lang="en-US" altLang="ko-KR" sz="1600" b="1" dirty="0">
                <a:solidFill>
                  <a:srgbClr val="0070C0"/>
                </a:solidFill>
              </a:rPr>
              <a:t>a platform of the medical device education program</a:t>
            </a:r>
            <a:r>
              <a:rPr lang="en-US" altLang="ko-KR" sz="1600" dirty="0">
                <a:solidFill>
                  <a:srgbClr val="0070C0"/>
                </a:solidFill>
              </a:rPr>
              <a:t>, so that the Tanzania Ministry of Health used </a:t>
            </a:r>
            <a:r>
              <a:rPr lang="en-US" altLang="ko-KR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en-US" altLang="ko-KR" sz="1600" dirty="0">
                <a:solidFill>
                  <a:srgbClr val="0070C0"/>
                </a:solidFill>
              </a:rPr>
              <a:t>(830 items in 33 departments) as the venue of training for 30 Biomedical Engineers from all of Tanzania in 2017.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dirty="0"/>
              <a:t>The BME team members of </a:t>
            </a:r>
            <a:r>
              <a:rPr lang="en-US" altLang="ko-K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National Hospital </a:t>
            </a:r>
            <a:r>
              <a:rPr lang="en-US" altLang="ko-KR" sz="1600" b="1" dirty="0"/>
              <a:t>opened their mind and had the awareness about maintenance </a:t>
            </a:r>
            <a:r>
              <a:rPr lang="en-US" altLang="ko-KR" sz="1600" dirty="0"/>
              <a:t>program after warranty period which they had not known before.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dirty="0"/>
              <a:t>The heads of departments participated in the MDEP realized the </a:t>
            </a:r>
            <a:r>
              <a:rPr lang="en-US" altLang="ko-KR" sz="1600" b="1" dirty="0"/>
              <a:t>hidden costs of medical devices </a:t>
            </a:r>
            <a:r>
              <a:rPr lang="en-US" altLang="ko-KR" sz="1600" dirty="0"/>
              <a:t>and requested that the GMP education.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dirty="0"/>
              <a:t>The participants of the Biomedical Engineer workshop suggested </a:t>
            </a:r>
            <a:r>
              <a:rPr lang="en-US" altLang="ko-KR" sz="1600" b="1" dirty="0"/>
              <a:t>the necessity of the medical device standardization, the training by the Vendor a</a:t>
            </a:r>
            <a:r>
              <a:rPr lang="en-US" altLang="ko-KR" sz="1600" dirty="0"/>
              <a:t>nd the implementation of the license and certificate system for the qualified Biomedical Engineers.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b="1" dirty="0">
                <a:solidFill>
                  <a:srgbClr val="0070C0"/>
                </a:solidFill>
              </a:rPr>
              <a:t>The </a:t>
            </a:r>
            <a:r>
              <a:rPr lang="en-US" altLang="ko-KR" sz="1600" b="1" dirty="0" err="1">
                <a:solidFill>
                  <a:srgbClr val="0070C0"/>
                </a:solidFill>
              </a:rPr>
              <a:t>GMtP</a:t>
            </a:r>
            <a:r>
              <a:rPr lang="en-US" altLang="ko-KR" sz="1600" b="1" dirty="0">
                <a:solidFill>
                  <a:srgbClr val="0070C0"/>
                </a:solidFill>
              </a:rPr>
              <a:t> principles has been used and adopted during the MDEP in A National Hospital in Tanzania.</a:t>
            </a:r>
            <a:endParaRPr lang="ko-KR" altLang="en-US" sz="16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그림 3" descr="사람, 남자, 넥타이, 정장이(가) 표시된 사진&#10;&#10;자동 생성된 설명">
            <a:extLst>
              <a:ext uri="{FF2B5EF4-FFF2-40B4-BE49-F238E27FC236}">
                <a16:creationId xmlns:a16="http://schemas.microsoft.com/office/drawing/2014/main" id="{88924FCF-983E-4E69-B0DD-07352FC8A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217" y="251183"/>
            <a:ext cx="1560075" cy="1831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29F65074-08BC-4FDD-A1EF-C8EDDDFCD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7"/>
    </mc:Choice>
    <mc:Fallback>
      <p:transition spd="slow" advTm="8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1025</Words>
  <Application>Microsoft Office PowerPoint</Application>
  <PresentationFormat>와이드스크린</PresentationFormat>
  <Paragraphs>54</Paragraphs>
  <Slides>10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맑은 고딕</vt:lpstr>
      <vt:lpstr>Arial</vt:lpstr>
      <vt:lpstr>Calibri</vt:lpstr>
      <vt:lpstr>Calibri Light</vt:lpstr>
      <vt:lpstr>Poppins</vt:lpstr>
      <vt:lpstr>Poppins Light</vt:lpstr>
      <vt:lpstr>Poppins Medium</vt:lpstr>
      <vt:lpstr>Tema de Office</vt:lpstr>
      <vt:lpstr>Medical Device Education                             (Good Management Practice) for Tanzania </vt:lpstr>
      <vt:lpstr>1. Introduction</vt:lpstr>
      <vt:lpstr>*A National Hospital, TANZANIA</vt:lpstr>
      <vt:lpstr>3. Research probelm </vt:lpstr>
      <vt:lpstr>4. Research purpose and Method </vt:lpstr>
      <vt:lpstr>PowerPoint 프레젠테이션</vt:lpstr>
      <vt:lpstr>5. Research results</vt:lpstr>
      <vt:lpstr>PowerPoint 프레젠테이션</vt:lpstr>
      <vt:lpstr>PowerPoint 프레젠테이션</vt:lpstr>
      <vt:lpstr>Moonsoo Yoon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윤 문수</cp:lastModifiedBy>
  <cp:revision>42</cp:revision>
  <dcterms:created xsi:type="dcterms:W3CDTF">2021-09-01T19:24:00Z</dcterms:created>
  <dcterms:modified xsi:type="dcterms:W3CDTF">2021-10-09T01:51:50Z</dcterms:modified>
</cp:coreProperties>
</file>