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47" r:id="rId3"/>
    <p:sldId id="2861" r:id="rId4"/>
    <p:sldId id="2862" r:id="rId5"/>
    <p:sldId id="2863" r:id="rId6"/>
    <p:sldId id="2865" r:id="rId7"/>
    <p:sldId id="2864" r:id="rId8"/>
    <p:sldId id="2852" r:id="rId9"/>
    <p:sldId id="2870" r:id="rId10"/>
    <p:sldId id="2868" r:id="rId11"/>
    <p:sldId id="274" r:id="rId12"/>
    <p:sldId id="269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78876" autoAdjust="0"/>
  </p:normalViewPr>
  <p:slideViewPr>
    <p:cSldViewPr snapToGrid="0" snapToObjects="1">
      <p:cViewPr varScale="1">
        <p:scale>
          <a:sx n="45" d="100"/>
          <a:sy n="45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B8DA-ED8C-4F75-AF17-A22AFD24C7B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76E8-1322-449D-8EAE-973729BCB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do the right 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 sentinel events and do an RCA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the patient gets an infection in the hospital, we won’t pay for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have a better scanner, why don’t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Let’s hire a lawyer.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TJC Nat Pat Safety Goal is getting leadership buy-in on Patient Safety, because so many say “Yes, Patient Safety, but no resources, no campaign, no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Taking steps to fix it – change the policy on “Time Out” before a surgical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TJC NPSG</a:t>
            </a:r>
          </a:p>
          <a:p>
            <a:r>
              <a:rPr lang="en-US" dirty="0"/>
              <a:t>NFPA 99 – Healthcare Facilities</a:t>
            </a:r>
          </a:p>
          <a:p>
            <a:r>
              <a:rPr lang="en-US" dirty="0"/>
              <a:t>NFPA 99 - Electrical safety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Safer, Faster, Better – buy this new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Electronic medical records – Fed Govt paid hospital to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Penn, Mass, Texas, Ohio   /   Anesthesia PS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Federally funded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All promote Patient Safety, not the same but </a:t>
            </a:r>
            <a:r>
              <a:rPr lang="en-US" sz="2400" b="1" dirty="0"/>
              <a:t>just as effective </a:t>
            </a:r>
            <a:r>
              <a:rPr lang="en-US" sz="2400" dirty="0"/>
              <a:t>is </a:t>
            </a:r>
            <a:r>
              <a:rPr lang="en-US" sz="2400" b="1" dirty="0"/>
              <a:t>the press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2060"/>
                </a:solidFill>
              </a:rPr>
              <a:t>If the issue is interesting, the press can be a powerful mouthpiece.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all this information is mostly well known</a:t>
            </a:r>
          </a:p>
          <a:p>
            <a:r>
              <a:rPr lang="en-US" dirty="0"/>
              <a:t>Now we will get to the main point of the presentation</a:t>
            </a:r>
          </a:p>
          <a:p>
            <a:r>
              <a:rPr lang="en-US" dirty="0"/>
              <a:t>Lawyers have a bad reputation</a:t>
            </a:r>
          </a:p>
          <a:p>
            <a:r>
              <a:rPr lang="en-US" b="1" dirty="0"/>
              <a:t>But Seriously</a:t>
            </a:r>
            <a:r>
              <a:rPr lang="en-US" dirty="0"/>
              <a:t>,  most lawyers are very good and very helpful.</a:t>
            </a:r>
          </a:p>
          <a:p>
            <a:r>
              <a:rPr lang="en-US" dirty="0"/>
              <a:t>The legal system is a means to get compensation when you are injured.</a:t>
            </a:r>
          </a:p>
          <a:p>
            <a:r>
              <a:rPr lang="en-US" dirty="0"/>
              <a:t>It generally provides a valuable and needed service.</a:t>
            </a:r>
          </a:p>
          <a:p>
            <a:r>
              <a:rPr lang="en-US" dirty="0"/>
              <a:t>INCLUDING INCREASING PATIENT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 Physicians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happens often for repeat offenders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Manufacturers fear the legal system.  They don’t mind paying compensation but losing a case and damaging their reputation is what they really fear.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D76E8-1322-449D-8EAE-973729BCB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D8D-0D49-4597-8DE5-1D638C51C2B4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CA1A-3EF6-4366-A140-D895CBAF034F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0CC-5C1E-4D95-9E2D-E5423AE1C7E6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1AC-3C0D-438B-A016-C3BAABD31111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7012-3F83-4332-B9A5-707D1C17CB20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C3-E491-4F1B-BF9D-F130F1C5E638}" type="datetime1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A81-45F7-450D-A717-0DBC8BB7BF31}" type="datetime1">
              <a:rPr lang="es-MX" smtClean="0"/>
              <a:t>15/10/2021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04BF-0CA1-43F3-A687-BF479D6D25E3}" type="datetime1">
              <a:rPr lang="es-MX" smtClean="0"/>
              <a:t>15/10/2021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1D64-28AB-4A77-9EA9-C75FFA12FB4B}" type="datetime1">
              <a:rPr lang="es-MX" smtClean="0"/>
              <a:t>15/10/2021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F25-E117-422B-9912-FE0911F990CF}" type="datetime1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AAFA-36DD-4956-B4F1-AF236F43A139}" type="datetime1">
              <a:rPr lang="es-MX" smtClean="0"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D9F4-6EB5-44C3-8897-EF9DBF51DE8C}" type="datetime1">
              <a:rPr lang="es-MX" smtClean="0"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556" y="5901531"/>
            <a:ext cx="121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letters-220426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995" y="3581216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Medical Device Litigation in the US:</a:t>
            </a:r>
            <a:br>
              <a:rPr lang="en-US" sz="5400" b="1" dirty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a Tool for Patient Safety Improvement</a:t>
            </a: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208032"/>
            <a:ext cx="11226800" cy="9955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Frank R. Painter, MS, CC</a:t>
            </a:r>
            <a:r>
              <a:rPr lang="en-US" sz="2000" b="1" dirty="0">
                <a:solidFill>
                  <a:srgbClr val="0070C0"/>
                </a:solidFill>
              </a:rPr>
              <a:t>E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University of Connecticut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59A4A-5CC1-486C-B4B1-5F431AB4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Legal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Most cases are settled (so little information is available).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Some cases go to court &amp; get a verdict.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The trial exposes the truth to the public, customers &amp; regulators.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Class action lawsuits are very high profile and usually result in problem awareness on a national scale.  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Sometimes </a:t>
            </a:r>
            <a:r>
              <a:rPr lang="en-US" sz="3200" u="sng" dirty="0"/>
              <a:t>healthcare system changes</a:t>
            </a:r>
            <a:r>
              <a:rPr lang="en-US" sz="3200" dirty="0"/>
              <a:t>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2E2F-A3F9-4B0D-B8BB-B4E6A8EE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17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C0A7-ECEB-4404-B2EE-2D94D553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188"/>
            <a:ext cx="10515600" cy="7225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Legal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A81F-065F-48DE-BDF4-017EF8BD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9978"/>
            <a:ext cx="11192435" cy="45487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cost of making changes once a product is in the marketplace is very expensive, so manufacturer’s resist unless forced.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However, the court system is a powerful tool in the US</a:t>
            </a:r>
          </a:p>
          <a:p>
            <a:pPr lvl="1"/>
            <a:r>
              <a:rPr lang="en-US" sz="2800" dirty="0"/>
              <a:t>based on large financial settlements</a:t>
            </a:r>
          </a:p>
          <a:p>
            <a:pPr lvl="1"/>
            <a:r>
              <a:rPr lang="en-US" sz="2800" dirty="0"/>
              <a:t>based on the ‘culture of blame’ and ‘exposing the truth’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Going to court makes the private issue a more public issue.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If the manufacturer loses the legal case, it’s expensive, embarrassing and tarnishes their image.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Sometimes </a:t>
            </a:r>
            <a:r>
              <a:rPr lang="en-US" sz="3200" u="sng" dirty="0"/>
              <a:t>manufacturer changes</a:t>
            </a:r>
            <a:r>
              <a:rPr lang="en-US" sz="3200" dirty="0"/>
              <a:t> are the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5C4A-5DE6-432C-83E9-1F3ACF38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65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75E6-58D0-4475-9DA5-2F6393A0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57" y="2697308"/>
            <a:ext cx="9809085" cy="3025776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Frank R. Painter, MS, CCE</a:t>
            </a:r>
            <a:endParaRPr lang="it" sz="4000" b="1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800"/>
              </a:spcBef>
              <a:buClr>
                <a:schemeClr val="dk1"/>
              </a:buClr>
              <a:buSzPct val="25000"/>
              <a:buNone/>
            </a:pPr>
            <a:r>
              <a:rPr lang="it-IT" sz="2800" i="1" dirty="0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frpainter@gmail.com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800" i="1" dirty="0">
                <a:solidFill>
                  <a:srgbClr val="1CA692"/>
                </a:solidFill>
                <a:latin typeface="Calibri"/>
                <a:ea typeface="Calibri"/>
                <a:cs typeface="Calibri"/>
                <a:sym typeface="Calibri"/>
              </a:rPr>
              <a:t>University of Connecticut, United States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1600" b="0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Presentation #10947</a:t>
            </a:r>
            <a:endParaRPr lang="it" sz="1600" b="0" i="1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942D8-BD09-41BB-B8AC-E0A263EC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12</a:t>
            </a:fld>
            <a:endParaRPr lang="es-MX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FADFB94D-7266-4111-A592-E8CEF47E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21135">
            <a:off x="-99497" y="239485"/>
            <a:ext cx="3754550" cy="37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1753-BB90-41EA-A9B2-4ED09332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70" y="950260"/>
            <a:ext cx="6713831" cy="79652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Frank R. Painter, MS, CCE, FACCE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3884-3512-44D0-85B2-26D6F66B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1818498"/>
            <a:ext cx="7104530" cy="454656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over forty years of clinical engineering and biomedical equipment service management experience.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directed in-house programs at three large metropolitan teaching hospitals and managed two successful regional independent medical equipment service organizations.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faculty member and past Clinical Engineering Program Director in the Biomedical Engineering Graduate Program at the University of Connecticut.  </a:t>
            </a:r>
          </a:p>
          <a:p>
            <a:pPr marL="285750" indent="-28575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actively involved in the American College of Clinical Engineering and the New England Society of Clinical Engineering.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014B1-F4CD-43A0-A710-FD8B37D8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"/>
          <a:stretch/>
        </p:blipFill>
        <p:spPr>
          <a:xfrm>
            <a:off x="266884" y="861625"/>
            <a:ext cx="3663402" cy="5485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61F8E-C17B-4D81-8A6E-29007537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0" y="1034107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4262"/>
            <a:ext cx="10515600" cy="37327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Individual Hospital’s local Commitment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Regulatory Requirements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Financial Incentives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Public Pressure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Legal System</a:t>
            </a:r>
          </a:p>
          <a:p>
            <a:pPr>
              <a:spcBef>
                <a:spcPts val="1800"/>
              </a:spcBef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4C7D7-5AB2-446B-8E22-0750B690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33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Individual Hospital’s “Mission to Improve”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If administration is committed to Patient Safety, then progress can be made &amp; the culture changed.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If hospitals learn of a problem, they may take steps to fix it.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Most HC systems quietly make changes without much publicity.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These well-intentioned changes just have a positive effect locally.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3500" dirty="0"/>
              <a:t>Systemic changes are needed to make a real difference.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2053-9811-41D5-9A44-6AB78A67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65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Regulatory Requirements 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Laws are enacted by governments</a:t>
            </a:r>
          </a:p>
          <a:p>
            <a:pPr lvl="1">
              <a:spcBef>
                <a:spcPts val="1800"/>
              </a:spcBef>
            </a:pPr>
            <a:r>
              <a:rPr lang="en-US" sz="3000" dirty="0"/>
              <a:t>FDA - Med Dev Reporting (MDR), Qual Syst Regs (QSR), Recalls</a:t>
            </a:r>
          </a:p>
          <a:p>
            <a:pPr lvl="1">
              <a:spcBef>
                <a:spcPts val="1800"/>
              </a:spcBef>
            </a:pPr>
            <a:r>
              <a:rPr lang="en-US" sz="3000" dirty="0"/>
              <a:t>Center for Medicare and Medicaid Services (CMS)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Accrediting agencies - changes in standards (TJC, JCI, DNV)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IEC &amp; NFPA codes are adopted by an “Authority Having Jurisdiction” (CMS, TJC, local states)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CA7E1-FD3E-4052-93AB-8112B9D4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62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Financial Incentives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Technology improvements – by manufacturers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Administrative changes – because of financial incentives 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Improvements cost money – money helps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To avoid future court costs</a:t>
            </a:r>
          </a:p>
          <a:p>
            <a:pPr>
              <a:spcBef>
                <a:spcPts val="1800"/>
              </a:spcBef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EC80B-15B7-4A9B-9FED-DB952DC5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43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Public pressure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Patient Safety Organizations </a:t>
            </a:r>
            <a:r>
              <a:rPr lang="en-US" dirty="0"/>
              <a:t>(state based, profession based)</a:t>
            </a:r>
            <a:endParaRPr lang="en-US" sz="3600" dirty="0"/>
          </a:p>
          <a:p>
            <a:pPr>
              <a:spcBef>
                <a:spcPts val="1800"/>
              </a:spcBef>
            </a:pPr>
            <a:r>
              <a:rPr lang="en-US" sz="3600" dirty="0"/>
              <a:t>VA’s National Center for Patient Safety </a:t>
            </a:r>
            <a:r>
              <a:rPr lang="en-US" dirty="0"/>
              <a:t>(NCPS)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Agency for Healthcare Research and Quality (AHRQ)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Publicity – power of a vigilant press</a:t>
            </a:r>
          </a:p>
          <a:p>
            <a:pPr>
              <a:spcBef>
                <a:spcPts val="1800"/>
              </a:spcBef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E16D6-85D7-4F3D-AB58-22EF5057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2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dars Newspaper Fire Article">
            <a:extLst>
              <a:ext uri="{FF2B5EF4-FFF2-40B4-BE49-F238E27FC236}">
                <a16:creationId xmlns:a16="http://schemas.microsoft.com/office/drawing/2014/main" id="{35522CF9-80D9-4EAE-B86E-EC7BAA00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07" y="1496423"/>
            <a:ext cx="6135387" cy="3730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US News fires Article 2003">
            <a:extLst>
              <a:ext uri="{FF2B5EF4-FFF2-40B4-BE49-F238E27FC236}">
                <a16:creationId xmlns:a16="http://schemas.microsoft.com/office/drawing/2014/main" id="{41F6F536-D22F-4DB2-9137-2948573A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3" t="74008" r="27539" b="14972"/>
          <a:stretch>
            <a:fillRect/>
          </a:stretch>
        </p:blipFill>
        <p:spPr bwMode="auto">
          <a:xfrm>
            <a:off x="727720" y="2786752"/>
            <a:ext cx="1642260" cy="19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1D229A5-A31C-475C-99F4-087ECE71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1" y="1696109"/>
            <a:ext cx="4310815" cy="1039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US News header 2003">
            <a:extLst>
              <a:ext uri="{FF2B5EF4-FFF2-40B4-BE49-F238E27FC236}">
                <a16:creationId xmlns:a16="http://schemas.microsoft.com/office/drawing/2014/main" id="{A9B941BE-E3F2-4F29-9B88-9CD5FA67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4100" r="15237" b="5434"/>
          <a:stretch>
            <a:fillRect/>
          </a:stretch>
        </p:blipFill>
        <p:spPr bwMode="auto">
          <a:xfrm>
            <a:off x="741205" y="1113160"/>
            <a:ext cx="1228725" cy="22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A061A5A1-269A-4779-910A-1CA626EA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30" y="1356047"/>
            <a:ext cx="2235848" cy="30777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</a:rPr>
              <a:t>August 18-25, 2003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EC44990-54D4-4F59-952D-F8C0579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507" y="1212939"/>
            <a:ext cx="2554102" cy="276999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L.A. Times October 7, 1988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4DD9C-7590-405B-8E1F-D992CB9079D6}"/>
              </a:ext>
            </a:extLst>
          </p:cNvPr>
          <p:cNvSpPr txBox="1"/>
          <p:nvPr/>
        </p:nvSpPr>
        <p:spPr>
          <a:xfrm>
            <a:off x="541175" y="5561045"/>
            <a:ext cx="11234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If the issue is interesting, the press can be a powerful mouthpiece.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82EB6-02F9-4175-AD2F-6F7E530B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80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EAA7-E5BF-4CF9-AD4A-AAE53DA3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753"/>
            <a:ext cx="10515600" cy="10096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Improving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35A7-CEFA-47A1-98FC-3C56B49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881"/>
            <a:ext cx="10515600" cy="411508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The Legal System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Culls out the poorly performing physicians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Too many lawsuits increases malpractice insurance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Malpractice suits sometimes result in lose of license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Manufacturers are exposed</a:t>
            </a:r>
          </a:p>
          <a:p>
            <a:pPr lvl="1">
              <a:spcBef>
                <a:spcPts val="1800"/>
              </a:spcBef>
            </a:pPr>
            <a:r>
              <a:rPr lang="en-US" sz="3200" dirty="0"/>
              <a:t>Product liability suits expose poorly designed products or ill-intentioned manufacturers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50DB-88A8-440F-918A-E3CE0F98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887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857</Words>
  <Application>Microsoft Office PowerPoint</Application>
  <PresentationFormat>Widescreen</PresentationFormat>
  <Paragraphs>114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Tema de Office</vt:lpstr>
      <vt:lpstr>Medical Device Litigation in the US: a Tool for Patient Safety Improvement</vt:lpstr>
      <vt:lpstr>Frank R. Painter, MS, CCE, FACCE</vt:lpstr>
      <vt:lpstr>Improving Patient Safety</vt:lpstr>
      <vt:lpstr>Improving Patient Safety</vt:lpstr>
      <vt:lpstr>Improving Patient Safety</vt:lpstr>
      <vt:lpstr>Improving Patient Safety</vt:lpstr>
      <vt:lpstr>Improving Patient Safety</vt:lpstr>
      <vt:lpstr>PowerPoint Presentation</vt:lpstr>
      <vt:lpstr>Improving Patient Safety</vt:lpstr>
      <vt:lpstr>The Legal System</vt:lpstr>
      <vt:lpstr>The Legal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Painter, Frank</cp:lastModifiedBy>
  <cp:revision>20</cp:revision>
  <cp:lastPrinted>2021-10-15T03:08:51Z</cp:lastPrinted>
  <dcterms:created xsi:type="dcterms:W3CDTF">2021-09-01T19:24:00Z</dcterms:created>
  <dcterms:modified xsi:type="dcterms:W3CDTF">2021-10-15T15:46:14Z</dcterms:modified>
</cp:coreProperties>
</file>