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59" r:id="rId4"/>
    <p:sldId id="276" r:id="rId5"/>
    <p:sldId id="267" r:id="rId6"/>
    <p:sldId id="271" r:id="rId7"/>
    <p:sldId id="274" r:id="rId8"/>
    <p:sldId id="278" r:id="rId9"/>
    <p:sldId id="272" r:id="rId10"/>
    <p:sldId id="260" r:id="rId11"/>
    <p:sldId id="261" r:id="rId12"/>
    <p:sldId id="263" r:id="rId13"/>
    <p:sldId id="281" r:id="rId14"/>
    <p:sldId id="283" r:id="rId15"/>
    <p:sldId id="262" r:id="rId16"/>
    <p:sldId id="268" r:id="rId17"/>
    <p:sldId id="269" r:id="rId18"/>
    <p:sldId id="279" r:id="rId19"/>
    <p:sldId id="28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4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7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4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5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8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2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3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9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8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6F71-991B-426A-BBF4-E68AA760F107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53C9D-FE8E-4ABE-ABE6-5177D81B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945CE3-CFB3-9BF1-6DA6-61118391D5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406" y="132644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8312" y="416624"/>
            <a:ext cx="8358188" cy="216645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wrap="square" lIns="0" tIns="11906" rIns="0" bIns="0" rtlCol="0" anchor="ctr">
            <a:spAutoFit/>
          </a:bodyPr>
          <a:lstStyle/>
          <a:p>
            <a:pPr marL="11906" algn="ctr">
              <a:lnSpc>
                <a:spcPct val="100000"/>
              </a:lnSpc>
              <a:spcBef>
                <a:spcPts val="94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ENHANCING HEALTHCARE: MAKERERE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BIOMEDICAL ENGINEERING-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WORLD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(MAKBME- EWH)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UGANDA.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dirty="0">
              <a:ln w="0"/>
              <a:solidFill>
                <a:srgbClr val="011D4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BE49C8-B32D-290A-B525-1BCE13E8F7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850" y="5703824"/>
            <a:ext cx="3127975" cy="958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9A400D-20C7-1F0B-6BA9-D841A1C2CC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825" y="5273370"/>
            <a:ext cx="1859592" cy="1389350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2426329" y="3082820"/>
            <a:ext cx="7134130" cy="58320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1906" marR="4763" indent="482203" algn="ctr">
              <a:lnSpc>
                <a:spcPct val="115799"/>
              </a:lnSpc>
              <a:spcBef>
                <a:spcPts val="94"/>
              </a:spcBef>
            </a:pPr>
            <a:r>
              <a:rPr lang="en-US" sz="1600" b="1" spc="-3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Authors: </a:t>
            </a:r>
            <a:r>
              <a:rPr lang="en-US" sz="1600" b="1" spc="-3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Nakuya Elizabeth, Elizabeth Shirley </a:t>
            </a:r>
            <a:r>
              <a:rPr lang="en-US" sz="1600" b="1" spc="-33" dirty="0" err="1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600" b="1" spc="-33" dirty="0" err="1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babazi</a:t>
            </a:r>
            <a:r>
              <a:rPr lang="en-US" sz="1600" b="1" spc="-3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Benedict </a:t>
            </a:r>
            <a:r>
              <a:rPr lang="en-US" sz="1600" b="1" spc="-33" dirty="0" err="1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Mulidwa</a:t>
            </a:r>
            <a:r>
              <a:rPr lang="en-US" sz="1600" b="1" spc="-3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Brian </a:t>
            </a:r>
            <a:r>
              <a:rPr lang="en-US" sz="1600" b="1" spc="-33" dirty="0" err="1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Matovu</a:t>
            </a:r>
            <a:r>
              <a:rPr lang="en-US" sz="1600" b="1" spc="-33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Dr</a:t>
            </a:r>
            <a:r>
              <a:rPr lang="en-US" sz="1600" b="1" spc="-3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Robert </a:t>
            </a:r>
            <a:r>
              <a:rPr lang="en-US" sz="1600" b="1" spc="-33" dirty="0" err="1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600" b="1" spc="-33" dirty="0" err="1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sekitoleko</a:t>
            </a:r>
            <a:r>
              <a:rPr lang="en-US" sz="1600" b="1" spc="-3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600" b="1" spc="-18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spc="-150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sz="1600" b="1" spc="52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sz="1600" b="1" spc="-230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sz="1600" b="1" spc="-103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sz="1600" b="1" spc="-38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sz="1600" b="1" spc="42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sz="1600" b="1" spc="-98" dirty="0" smtClean="0">
                <a:solidFill>
                  <a:srgbClr val="011D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808" y="5703824"/>
            <a:ext cx="2438611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11" y="0"/>
            <a:ext cx="10515600" cy="872197"/>
          </a:xfrm>
        </p:spPr>
        <p:txBody>
          <a:bodyPr/>
          <a:lstStyle/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EWH Summer And Winter Institute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67" y="929687"/>
            <a:ext cx="4436225" cy="2666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67" y="3840822"/>
            <a:ext cx="4487725" cy="2867796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272" y="929686"/>
            <a:ext cx="4526700" cy="2720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272" y="3840822"/>
            <a:ext cx="4525418" cy="2960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87690" y="4652175"/>
            <a:ext cx="212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of equipment worked on over the years (2023 SI)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and Secondary Projects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50 projects in health facilities across Uganda</a:t>
            </a:r>
          </a:p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482056"/>
            <a:ext cx="5181600" cy="3038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914399" y="5664081"/>
            <a:ext cx="518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Designs done at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katalemwa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rehabilitation center (2017 SI)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4153" y="5657671"/>
            <a:ext cx="5034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prototype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 device that assists children with pelvic and lower limb disabilities to walk and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 at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katalemwa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rehabilitation center  (2018 SI)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175" y="2482056"/>
            <a:ext cx="5076436" cy="30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4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and Secondary projects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15" y="1490387"/>
            <a:ext cx="5760938" cy="25875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648915" y="4318503"/>
            <a:ext cx="614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Electrical wiring of the new workshop at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asaka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egional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eferral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ospital (2018 JI)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385" y="1490387"/>
            <a:ext cx="4374416" cy="2577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979383" y="4318504"/>
            <a:ext cx="437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renovated ramp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connecting the entrance of the outpatient department (OPD) for improved disability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at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Kamuli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General Hospital (2019 SI)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and secondary projects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4419600" cy="333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024438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navigation system for both patients and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 at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Mbarara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Regional Referral Hospital (2020 JI)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0182" y="5024438"/>
            <a:ext cx="283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Replacing 100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outside light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bulbs around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Mukono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general hospital (2023 SI)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182" y="1736824"/>
            <a:ext cx="2831236" cy="32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7108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and secondary projects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Renovation of the female ward at </a:t>
            </a:r>
            <a:r>
              <a:rPr 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Iganga</a:t>
            </a:r>
            <a:r>
              <a:rPr 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general hospital (2019 JI)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11166"/>
            <a:ext cx="5183188" cy="993909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Soldering and Repair Workshop at </a:t>
            </a:r>
            <a:r>
              <a:rPr lang="en-US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Nakaseke</a:t>
            </a: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Christian Secondary </a:t>
            </a:r>
            <a:r>
              <a:rPr 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(2024 SI)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11" y="2855865"/>
            <a:ext cx="4339005" cy="1720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2" y="4624284"/>
            <a:ext cx="4339006" cy="16259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5616" y="3497947"/>
            <a:ext cx="91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75616" y="5314384"/>
            <a:ext cx="82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602" y="2580238"/>
            <a:ext cx="2978019" cy="4008580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2" idx="2"/>
          </p:cNvCxnSpPr>
          <p:nvPr/>
        </p:nvCxnSpPr>
        <p:spPr>
          <a:xfrm flipH="1" flipV="1">
            <a:off x="6097588" y="1696648"/>
            <a:ext cx="74612" cy="516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98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MAKBME- EWH CHAPTER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Makerere University's Biomedical Engineering Freshman's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</a:t>
            </a:r>
          </a:p>
          <a:p>
            <a:pPr algn="just">
              <a:lnSpc>
                <a:spcPct val="170000"/>
              </a:lnSpc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Makerere University Biomedical Engineering Students’ Association (MUBESA) and the Makerere EWH Chapter in Uganda jointly host the Freshman's Challenge each year. </a:t>
            </a:r>
          </a:p>
          <a:p>
            <a:pPr algn="just">
              <a:lnSpc>
                <a:spcPct val="17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is designed to welcome new students of the Biomedical Engineering program. The challenge encourages first-year students to collaborate, explore a specific healthcare issue, and develop innovative solutions to address it.</a:t>
            </a:r>
          </a:p>
        </p:txBody>
      </p:sp>
    </p:spTree>
    <p:extLst>
      <p:ext uri="{BB962C8B-B14F-4D97-AF65-F5344CB8AC3E}">
        <p14:creationId xmlns:p14="http://schemas.microsoft.com/office/powerpoint/2010/main" val="33718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FRESHMAN’S CHALLENGE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93975"/>
            <a:ext cx="4762500" cy="3571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87453" y="267857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Annual Freshman’s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which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focused on the theme, “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 health technologies to impact maternal and infant health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 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Incubox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Team Presenting Their Design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Makerere University EWH Chapter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 reaches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Makerere University EWH Chapter Reaches Out to Hospitals in Uganda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282" y="2805113"/>
            <a:ext cx="4495800" cy="337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992" y="2805113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6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World Health aims not only to improve hospital services but also to shape volunteers into skilled engineers and responsible global citizens. Through hands-on experience, innovative projects, and outreach, the Makerere University EWH Chapter has positively impacted healthcare in Uganda, with patients receiving better care due to improved medical equipment maintenance and functionality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APPRECIATION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838201" y="1739137"/>
            <a:ext cx="971993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Gratitude to Dr. Robert T.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Ssekitoleko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leadership in EWH Summer and Winter Institutes.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Acknowledgment of MAK BME volunteers and staff for ensuring smooth program execution.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Special thanks to on-the-ground coordinators like Megan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Lavery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Will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Lewin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Catherine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Namayega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Claire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Atim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their key logistical roles.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Over 2,000 medical equipment repairs across Uganda since 2017 by dedicated international volunteers.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Recognition of Ugandan hospital staff for their cooperation, enabling successful equipment repair and healthcare improvements.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Appreciation for program partners: Duke University, </a:t>
            </a:r>
            <a:r>
              <a:rPr lang="en-US" sz="1400" dirty="0"/>
              <a:t>University of New South </a:t>
            </a:r>
            <a:r>
              <a:rPr lang="en-US" sz="1400" dirty="0" smtClean="0"/>
              <a:t>Wales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EWH leadership for technical and international support.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89" y="1739137"/>
            <a:ext cx="4776776" cy="492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 THE TEAM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Robert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Ssekitoleko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Ewh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Local Lead/ Lecturer/ Head, Biomedical Engineering, College Of Health Sciences, Makerere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University,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 entire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Makerere Biomedical Engineering(MAKBME) Team.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0"/>
            <a:ext cx="9144000" cy="6858000"/>
            <a:chOff x="0" y="0"/>
            <a:chExt cx="9753600" cy="7315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753599" cy="73151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0726" y="1389454"/>
              <a:ext cx="6829424" cy="4533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612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world health Impact in Uganda.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lnSpc>
                <a:spcPct val="160000"/>
              </a:lnSpc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Makerere Biomedical engineering - engineering world health chapter- 2015 to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world health summer and winter institute in Uganda – 2017 to date  namely :-  June – august summer Institute 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-  December – January Institute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than 30 facilities visited over the years. For instance, In 2024, 23 facilities were visited where repair, maintenance, installation, user training and  calibration of medical equipment was done.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55836AD-0ADD-C81A-5AF9-A3EBA30B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1103724"/>
            <a:ext cx="4890068" cy="851685"/>
          </a:xfrm>
        </p:spPr>
        <p:txBody>
          <a:bodyPr>
            <a:normAutofit/>
          </a:bodyPr>
          <a:lstStyle/>
          <a:p>
            <a:pPr algn="just"/>
            <a:r>
              <a:rPr lang="en-GB" sz="262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institutes are carried out for 2 consecutive months </a:t>
            </a:r>
            <a:endParaRPr lang="en-GB" sz="262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AA2DC1-602B-873C-E527-C6B469E32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5007" y="2091720"/>
            <a:ext cx="4119011" cy="38618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3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month one </a:t>
            </a:r>
          </a:p>
          <a:p>
            <a:pPr marL="267891" indent="-26789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Fellows  receive training on how different medical equipment work and how to troubleshoot. These include lecture and practical sessions that take place at Makerere University.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7891" indent="-26789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visits are  then done in different facilities around Kampala city. 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7891" indent="-26789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200 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Equipment were fixed in a </a:t>
            </a: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or 3 day clinical visit over the years.</a:t>
            </a:r>
            <a:endParaRPr lang="en-GB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="" xmlns:a16="http://schemas.microsoft.com/office/drawing/2014/main" id="{03DE87E7-9808-2E4F-E4A9-742CB01CE968}"/>
              </a:ext>
            </a:extLst>
          </p:cNvPr>
          <p:cNvSpPr txBox="1">
            <a:spLocks/>
          </p:cNvSpPr>
          <p:nvPr/>
        </p:nvSpPr>
        <p:spPr>
          <a:xfrm>
            <a:off x="1862739" y="122558"/>
            <a:ext cx="8032031" cy="981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en-US" sz="3188" kern="0" dirty="0" smtClean="0"/>
              <a:t> Engineering World Health Summer and winter Institutes  </a:t>
            </a:r>
            <a:endParaRPr lang="en-GB" sz="3188" kern="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B573700-D6D2-5B0E-C6CD-E47D49FF8E2D}"/>
              </a:ext>
            </a:extLst>
          </p:cNvPr>
          <p:cNvSpPr txBox="1"/>
          <p:nvPr/>
        </p:nvSpPr>
        <p:spPr>
          <a:xfrm>
            <a:off x="3524251" y="5589817"/>
            <a:ext cx="5301514" cy="87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88" dirty="0">
                <a:latin typeface="Arial Black" panose="020B0A04020102020204" pitchFamily="34" charset="0"/>
              </a:rPr>
              <a:t>Patients are receiving better healthcare services at these clinical sites – </a:t>
            </a:r>
            <a:r>
              <a:rPr lang="en-US" sz="1688" dirty="0" err="1">
                <a:latin typeface="Arial Black" panose="020B0A04020102020204" pitchFamily="34" charset="0"/>
              </a:rPr>
              <a:t>MakBME</a:t>
            </a:r>
            <a:r>
              <a:rPr lang="en-US" sz="1688" dirty="0">
                <a:latin typeface="Arial Black" panose="020B0A04020102020204" pitchFamily="34" charset="0"/>
              </a:rPr>
              <a:t> EWH Fellows</a:t>
            </a:r>
            <a:endParaRPr lang="en-GB" sz="1688" dirty="0">
              <a:latin typeface="Arial Black" panose="020B0A04020102020204" pitchFamily="34" charset="0"/>
            </a:endParaRPr>
          </a:p>
        </p:txBody>
      </p:sp>
      <p:pic>
        <p:nvPicPr>
          <p:cNvPr id="10" name="Graphic 9" descr="Clapping hands with solid fill">
            <a:extLst>
              <a:ext uri="{FF2B5EF4-FFF2-40B4-BE49-F238E27FC236}">
                <a16:creationId xmlns="" xmlns:a16="http://schemas.microsoft.com/office/drawing/2014/main" id="{2B2F4E76-2481-642A-1D2F-CD8C76028F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7766" y="5500687"/>
            <a:ext cx="1199297" cy="1199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668B32B-5D4A-CD49-9E97-A5C7223DE5E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74" y="1376885"/>
            <a:ext cx="4298432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A26C624C-963C-4795-B05B-6565DB5AB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FA089C-0FC0-57CC-24B6-BC28AADA3D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6701" y="-15896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7B0094-EF50-EA5A-D210-B29FD4EA3E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7CA09A-38E8-056A-32ED-BBC8E6C754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83" y="4181472"/>
            <a:ext cx="5127619" cy="2560310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24600" y="4181473"/>
            <a:ext cx="4086498" cy="1471336"/>
          </a:xfrm>
          <a:prstGeom prst="rect">
            <a:avLst/>
          </a:prstGeom>
        </p:spPr>
        <p:txBody>
          <a:bodyPr vert="horz" lIns="85725" tIns="42863" rIns="85725" bIns="42863" rtlCol="0" anchor="b">
            <a:normAutofit/>
          </a:bodyPr>
          <a:lstStyle/>
          <a:p>
            <a:pPr marL="11906"/>
            <a:r>
              <a:rPr lang="en-US" sz="3844" spc="-7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3844" spc="-4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844" spc="-10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844" spc="-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inin</a:t>
            </a:r>
            <a:r>
              <a:rPr lang="en-US" sz="3844" spc="-2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844" spc="-18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44" spc="-7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3844" spc="-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3844" spc="-6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</a:t>
            </a:r>
            <a:r>
              <a:rPr lang="en-US" sz="3844" spc="-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3844" spc="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3844" spc="-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844" spc="-6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pic>
        <p:nvPicPr>
          <p:cNvPr id="14" name="object 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83" y="-15896"/>
            <a:ext cx="4337257" cy="41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64EEF0D6-2D1F-491D-AC56-0F0F95A316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4060" y="643467"/>
            <a:ext cx="2834640" cy="3569242"/>
          </a:xfrm>
          <a:prstGeom prst="rect">
            <a:avLst/>
          </a:prstGeom>
        </p:spPr>
        <p:txBody>
          <a:bodyPr vert="horz" lIns="85725" tIns="42863" rIns="85725" bIns="42863" rtlCol="0" anchor="b">
            <a:normAutofit/>
          </a:bodyPr>
          <a:lstStyle/>
          <a:p>
            <a:pPr marL="11906"/>
            <a:r>
              <a:rPr lang="en-US" sz="5719" spc="-164" dirty="0"/>
              <a:t>H</a:t>
            </a:r>
            <a:r>
              <a:rPr lang="en-US" sz="5719" spc="-202" dirty="0"/>
              <a:t>o</a:t>
            </a:r>
            <a:r>
              <a:rPr lang="en-US" sz="5719" spc="-314" dirty="0"/>
              <a:t>s</a:t>
            </a:r>
            <a:r>
              <a:rPr lang="en-US" sz="5719" spc="-178" dirty="0"/>
              <a:t>p</a:t>
            </a:r>
            <a:r>
              <a:rPr lang="en-US" sz="5719" spc="-169" dirty="0"/>
              <a:t>i</a:t>
            </a:r>
            <a:r>
              <a:rPr lang="en-US" sz="5719" spc="-127" dirty="0"/>
              <a:t>t</a:t>
            </a:r>
            <a:r>
              <a:rPr lang="en-US" sz="5719" spc="-328" dirty="0"/>
              <a:t>a</a:t>
            </a:r>
            <a:r>
              <a:rPr lang="en-US" sz="5719" spc="-103" dirty="0"/>
              <a:t>l</a:t>
            </a:r>
            <a:r>
              <a:rPr lang="en-US" sz="5719" spc="-342" dirty="0"/>
              <a:t> </a:t>
            </a:r>
            <a:r>
              <a:rPr lang="en-US" sz="5719" spc="-281" dirty="0"/>
              <a:t>V</a:t>
            </a:r>
            <a:r>
              <a:rPr lang="en-US" sz="5719" spc="-169" dirty="0"/>
              <a:t>i</a:t>
            </a:r>
            <a:r>
              <a:rPr lang="en-US" sz="5719" spc="-314" dirty="0"/>
              <a:t>s</a:t>
            </a:r>
            <a:r>
              <a:rPr lang="en-US" sz="5719" spc="-169" dirty="0"/>
              <a:t>i</a:t>
            </a:r>
            <a:r>
              <a:rPr lang="en-US" sz="5719" spc="-127" dirty="0"/>
              <a:t>t</a:t>
            </a:r>
            <a:r>
              <a:rPr lang="en-US" sz="5719" spc="-309" dirty="0"/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A52C0B-AF1F-B68F-DEE6-DA0243F6ED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371" y="-1"/>
            <a:ext cx="2464284" cy="6857999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</p:spPr>
      </p:pic>
      <p:sp>
        <p:nvSpPr>
          <p:cNvPr id="22" name="sketch line">
            <a:extLst>
              <a:ext uri="{FF2B5EF4-FFF2-40B4-BE49-F238E27FC236}">
                <a16:creationId xmlns=""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004060" y="4409267"/>
            <a:ext cx="2537460" cy="18288"/>
          </a:xfrm>
          <a:custGeom>
            <a:avLst/>
            <a:gdLst>
              <a:gd name="connsiteX0" fmla="*/ 0 w 2706624"/>
              <a:gd name="connsiteY0" fmla="*/ 0 h 19507"/>
              <a:gd name="connsiteX1" fmla="*/ 649590 w 2706624"/>
              <a:gd name="connsiteY1" fmla="*/ 0 h 19507"/>
              <a:gd name="connsiteX2" fmla="*/ 1272113 w 2706624"/>
              <a:gd name="connsiteY2" fmla="*/ 0 h 19507"/>
              <a:gd name="connsiteX3" fmla="*/ 1894637 w 2706624"/>
              <a:gd name="connsiteY3" fmla="*/ 0 h 19507"/>
              <a:gd name="connsiteX4" fmla="*/ 2706624 w 2706624"/>
              <a:gd name="connsiteY4" fmla="*/ 0 h 19507"/>
              <a:gd name="connsiteX5" fmla="*/ 2706624 w 2706624"/>
              <a:gd name="connsiteY5" fmla="*/ 19507 h 19507"/>
              <a:gd name="connsiteX6" fmla="*/ 1975836 w 2706624"/>
              <a:gd name="connsiteY6" fmla="*/ 19507 h 19507"/>
              <a:gd name="connsiteX7" fmla="*/ 1326246 w 2706624"/>
              <a:gd name="connsiteY7" fmla="*/ 19507 h 19507"/>
              <a:gd name="connsiteX8" fmla="*/ 703722 w 2706624"/>
              <a:gd name="connsiteY8" fmla="*/ 19507 h 19507"/>
              <a:gd name="connsiteX9" fmla="*/ 0 w 2706624"/>
              <a:gd name="connsiteY9" fmla="*/ 19507 h 19507"/>
              <a:gd name="connsiteX10" fmla="*/ 0 w 2706624"/>
              <a:gd name="connsiteY10" fmla="*/ 0 h 1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6624" h="19507" fill="none" extrusionOk="0">
                <a:moveTo>
                  <a:pt x="0" y="0"/>
                </a:moveTo>
                <a:cubicBezTo>
                  <a:pt x="231588" y="-32108"/>
                  <a:pt x="361294" y="27132"/>
                  <a:pt x="649590" y="0"/>
                </a:cubicBezTo>
                <a:cubicBezTo>
                  <a:pt x="937886" y="-27132"/>
                  <a:pt x="1030457" y="-14911"/>
                  <a:pt x="1272113" y="0"/>
                </a:cubicBezTo>
                <a:cubicBezTo>
                  <a:pt x="1513769" y="14911"/>
                  <a:pt x="1684143" y="1319"/>
                  <a:pt x="1894637" y="0"/>
                </a:cubicBezTo>
                <a:cubicBezTo>
                  <a:pt x="2105131" y="-1319"/>
                  <a:pt x="2447192" y="15483"/>
                  <a:pt x="2706624" y="0"/>
                </a:cubicBezTo>
                <a:cubicBezTo>
                  <a:pt x="2706962" y="4540"/>
                  <a:pt x="2706720" y="13110"/>
                  <a:pt x="2706624" y="19507"/>
                </a:cubicBezTo>
                <a:cubicBezTo>
                  <a:pt x="2352653" y="11104"/>
                  <a:pt x="2320927" y="-15869"/>
                  <a:pt x="1975836" y="19507"/>
                </a:cubicBezTo>
                <a:cubicBezTo>
                  <a:pt x="1630745" y="54883"/>
                  <a:pt x="1514935" y="4019"/>
                  <a:pt x="1326246" y="19507"/>
                </a:cubicBezTo>
                <a:cubicBezTo>
                  <a:pt x="1137557" y="34996"/>
                  <a:pt x="889422" y="34129"/>
                  <a:pt x="703722" y="19507"/>
                </a:cubicBezTo>
                <a:cubicBezTo>
                  <a:pt x="518022" y="4885"/>
                  <a:pt x="142281" y="47781"/>
                  <a:pt x="0" y="19507"/>
                </a:cubicBezTo>
                <a:cubicBezTo>
                  <a:pt x="392" y="12789"/>
                  <a:pt x="334" y="9101"/>
                  <a:pt x="0" y="0"/>
                </a:cubicBezTo>
                <a:close/>
              </a:path>
              <a:path w="2706624" h="19507" stroke="0" extrusionOk="0">
                <a:moveTo>
                  <a:pt x="0" y="0"/>
                </a:moveTo>
                <a:cubicBezTo>
                  <a:pt x="181528" y="-16392"/>
                  <a:pt x="416381" y="-21569"/>
                  <a:pt x="622524" y="0"/>
                </a:cubicBezTo>
                <a:cubicBezTo>
                  <a:pt x="828667" y="21569"/>
                  <a:pt x="1054720" y="29561"/>
                  <a:pt x="1353312" y="0"/>
                </a:cubicBezTo>
                <a:cubicBezTo>
                  <a:pt x="1651904" y="-29561"/>
                  <a:pt x="1732921" y="17769"/>
                  <a:pt x="1948769" y="0"/>
                </a:cubicBezTo>
                <a:cubicBezTo>
                  <a:pt x="2164617" y="-17769"/>
                  <a:pt x="2461314" y="-20481"/>
                  <a:pt x="2706624" y="0"/>
                </a:cubicBezTo>
                <a:cubicBezTo>
                  <a:pt x="2707201" y="6724"/>
                  <a:pt x="2705921" y="14049"/>
                  <a:pt x="2706624" y="19507"/>
                </a:cubicBezTo>
                <a:cubicBezTo>
                  <a:pt x="2475588" y="27214"/>
                  <a:pt x="2193219" y="-119"/>
                  <a:pt x="2057034" y="19507"/>
                </a:cubicBezTo>
                <a:cubicBezTo>
                  <a:pt x="1920849" y="39133"/>
                  <a:pt x="1671508" y="2281"/>
                  <a:pt x="1326246" y="19507"/>
                </a:cubicBezTo>
                <a:cubicBezTo>
                  <a:pt x="980984" y="36733"/>
                  <a:pt x="922866" y="15841"/>
                  <a:pt x="676656" y="19507"/>
                </a:cubicBezTo>
                <a:cubicBezTo>
                  <a:pt x="430446" y="23174"/>
                  <a:pt x="298049" y="11274"/>
                  <a:pt x="0" y="19507"/>
                </a:cubicBezTo>
                <a:cubicBezTo>
                  <a:pt x="-58" y="15182"/>
                  <a:pt x="-407" y="634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1C70DA-6299-E46B-A135-EFE381CDEE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662350" y="4362937"/>
            <a:ext cx="3006924" cy="2495063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</p:spPr>
      </p:pic>
      <p:pic>
        <p:nvPicPr>
          <p:cNvPr id="9" name="object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490" y="-1"/>
            <a:ext cx="3161059" cy="410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23403"/>
            <a:ext cx="9143999" cy="45094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722192"/>
            <a:ext cx="4527351" cy="21358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648" y="4722192"/>
            <a:ext cx="4527351" cy="21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096EE-E5ED-57C9-4C6B-12628929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967" y="500063"/>
            <a:ext cx="3266449" cy="500218"/>
          </a:xfrm>
        </p:spPr>
        <p:txBody>
          <a:bodyPr anchor="b">
            <a:normAutofit/>
          </a:bodyPr>
          <a:lstStyle/>
          <a:p>
            <a:r>
              <a:rPr lang="en-US" sz="281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13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281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month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A5CF68-8406-23A1-E4CF-00C6E044D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60967" y="1449101"/>
            <a:ext cx="3266449" cy="4408774"/>
          </a:xfrm>
        </p:spPr>
        <p:txBody>
          <a:bodyPr anchor="t">
            <a:noAutofit/>
          </a:bodyPr>
          <a:lstStyle/>
          <a:p>
            <a:pPr algn="just">
              <a:lnSpc>
                <a:spcPct val="150000"/>
              </a:lnSpc>
              <a:spcAft>
                <a:spcPts val="563"/>
              </a:spcAft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month two , students are placed sat different facilities in groups of 2 to 4 to put all the attained skills in month one into practice.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7891" indent="-267891" algn="just">
              <a:lnSpc>
                <a:spcPct val="150000"/>
              </a:lnSpc>
              <a:spcAft>
                <a:spcPts val="563"/>
              </a:spcAft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Approx.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equipment fixed in 4 weeks across all the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hospitals over the years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7891" indent="-267891" algn="just">
              <a:lnSpc>
                <a:spcPct val="150000"/>
              </a:lnSpc>
              <a:spcAft>
                <a:spcPts val="563"/>
              </a:spcAft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or Secondary projects are  developed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 each of the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placement. 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7891" indent="-267891" algn="just">
              <a:lnSpc>
                <a:spcPct val="150000"/>
              </a:lnSpc>
              <a:spcAft>
                <a:spcPts val="563"/>
              </a:spcAft>
              <a:buFont typeface="Wingdings" panose="05000000000000000000" pitchFamily="2" charset="2"/>
              <a:buChar char="q"/>
            </a:pP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Aft>
                <a:spcPts val="563"/>
              </a:spcAft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Two men holding bags on a brick surface&#10;&#10;Description automatically generated">
            <a:extLst>
              <a:ext uri="{FF2B5EF4-FFF2-40B4-BE49-F238E27FC236}">
                <a16:creationId xmlns="" xmlns:a16="http://schemas.microsoft.com/office/drawing/2014/main" id="{A9995153-C03B-66FB-A81C-10425E1F37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0"/>
            <a:ext cx="4571999" cy="68542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E3A741D-C19B-960A-5803-1C5887147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606135" y="3792161"/>
            <a:ext cx="1559464" cy="4579734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C3A50E9-9119-7BC3-083B-2D84CCC78E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035580" y="-3759"/>
            <a:ext cx="1632418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C39DE25-0E4E-0AA7-0932-1D78C2372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6096001" y="5502302"/>
            <a:ext cx="4579735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688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D6EA299-0840-6DEA-E670-C49AEBC87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8294169" y="2939627"/>
            <a:ext cx="2372182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15790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B4E5C7-EFB6-0F92-3E48-819D600E6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19" y="10"/>
            <a:ext cx="541153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9951FE-3F65-FD5A-C9A0-435ACD0C1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675" y="9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31372E3-7E85-C5BB-9909-9201F1BAE3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508" y="3887893"/>
            <a:ext cx="6007493" cy="2970107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482CF73-1505-28A4-4376-309E5584FB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19" y="3106464"/>
            <a:ext cx="4657147" cy="3751537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90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742</Words>
  <Application>Microsoft Office PowerPoint</Application>
  <PresentationFormat>Widescreen</PresentationFormat>
  <Paragraphs>64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Tahoma</vt:lpstr>
      <vt:lpstr>Wingdings</vt:lpstr>
      <vt:lpstr>Office Theme</vt:lpstr>
      <vt:lpstr>ENHANCING HEALTHCARE: MAKERERE BIOMEDICAL ENGINEERING- ENGINEERING WORLD HEALTH (MAKBME- EWH) IN UGANDA. </vt:lpstr>
      <vt:lpstr>MEET THE TEAM </vt:lpstr>
      <vt:lpstr>Engineering world health Impact in Uganda.</vt:lpstr>
      <vt:lpstr>These institutes are carried out for 2 consecutive months </vt:lpstr>
      <vt:lpstr>Training Sessions</vt:lpstr>
      <vt:lpstr>Hospital Visits</vt:lpstr>
      <vt:lpstr>PowerPoint Presentation</vt:lpstr>
      <vt:lpstr>2nd month  </vt:lpstr>
      <vt:lpstr>PowerPoint Presentation</vt:lpstr>
      <vt:lpstr>EWH Summer And Winter Institute </vt:lpstr>
      <vt:lpstr>Design and Secondary Projects </vt:lpstr>
      <vt:lpstr>Design and Secondary projects </vt:lpstr>
      <vt:lpstr>Design and secondary projects </vt:lpstr>
      <vt:lpstr>Design and secondary projects </vt:lpstr>
      <vt:lpstr>MAKBME- EWH CHAPTER </vt:lpstr>
      <vt:lpstr>FRESHMAN’S CHALLENGE </vt:lpstr>
      <vt:lpstr>Makerere University EWH Chapter out reaches </vt:lpstr>
      <vt:lpstr>Conclusion </vt:lpstr>
      <vt:lpstr>APPRECIATION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MAKBME EWH</dc:title>
  <dc:creator>Microsoft account</dc:creator>
  <cp:lastModifiedBy>Microsoft account</cp:lastModifiedBy>
  <cp:revision>54</cp:revision>
  <dcterms:created xsi:type="dcterms:W3CDTF">2024-09-04T16:20:47Z</dcterms:created>
  <dcterms:modified xsi:type="dcterms:W3CDTF">2024-09-26T12:40:16Z</dcterms:modified>
</cp:coreProperties>
</file>