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FD3"/>
    <a:srgbClr val="91A6CC"/>
    <a:srgbClr val="2F5597"/>
    <a:srgbClr val="017EB8"/>
    <a:srgbClr val="BCC7E5"/>
    <a:srgbClr val="2F929A"/>
    <a:srgbClr val="04910C"/>
    <a:srgbClr val="0082C1"/>
    <a:srgbClr val="A6A6A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1081" autoAdjust="0"/>
  </p:normalViewPr>
  <p:slideViewPr>
    <p:cSldViewPr snapToGrid="0" snapToObjects="1">
      <p:cViewPr varScale="1">
        <p:scale>
          <a:sx n="92" d="100"/>
          <a:sy n="92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i.anna\Desktop\PERSONALE\WWE\QUESTIONARIO%20GLOBAL\questionario%20al%2024.01.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efani\Desktop\PERSONALE\WWE\QUESTIONARIO%20GLOBAL\Risposte%20al%207.01.20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efani\Desktop\PERSONALE\WWE\QUESTIONARIO%20GLOBAL\Risposte%20al%207.01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efani\Desktop\PERSONALE\WWE\QUESTIONARIO%20GLOBAL\Risposte%20al%207.01.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tefani.anna\Desktop\PERSONALE\WWE\QUESTIONARIO%20GLOBAL\Risposte%20al%207.01.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[questionario al 24.01.21.xlsx]Foglio1!Tabella pivot1</c:name>
    <c:fmtId val="-1"/>
  </c:pivotSource>
  <c:chart>
    <c:autoTitleDeleted val="1"/>
    <c:pivotFmts>
      <c:pivotFmt>
        <c:idx val="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0555555555555556"/>
              <c:y val="0.10185185185185185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7499999999999999"/>
              <c:y val="-0.10185185185185187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-0.13055555555555556"/>
              <c:y val="-1.8518518518518517E-2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0555555555555556"/>
              <c:y val="0.10185185185185185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-0.13055555555555556"/>
              <c:y val="-1.8518518518518517E-2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7499999999999999"/>
              <c:y val="-0.10185185185185187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  <c:pivotFmt>
        <c:idx val="9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0555555555555556"/>
              <c:y val="0.10185185185185185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-0.13055555555555556"/>
              <c:y val="-1.8518518518518517E-2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dLbl>
          <c:idx val="0"/>
          <c:layout>
            <c:manualLayout>
              <c:x val="0.17499999999999999"/>
              <c:y val="-0.10185185185185187"/>
            </c:manualLayout>
          </c:layout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Foglio1!$D$6</c:f>
              <c:strCache>
                <c:ptCount val="1"/>
                <c:pt idx="0">
                  <c:v>Totale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58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294-413B-A389-030FE218356E}"/>
              </c:ext>
            </c:extLst>
          </c:dPt>
          <c:dPt>
            <c:idx val="1"/>
            <c:bubble3D val="0"/>
            <c:spPr>
              <a:solidFill>
                <a:srgbClr val="91A6CC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shade val="86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294-413B-A389-030FE218356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6">
                    <a:tint val="86000"/>
                  </a:schemeClr>
                </a:fgClr>
                <a:bgClr>
                  <a:schemeClr val="accent6">
                    <a:tint val="8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86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294-413B-A389-030FE218356E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6">
                    <a:tint val="58000"/>
                  </a:schemeClr>
                </a:fgClr>
                <a:bgClr>
                  <a:schemeClr val="accent6">
                    <a:tint val="5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tint val="58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294-413B-A389-030FE218356E}"/>
              </c:ext>
            </c:extLst>
          </c:dPt>
          <c:dLbls>
            <c:dLbl>
              <c:idx val="0"/>
              <c:layout>
                <c:manualLayout>
                  <c:x val="0.15920800403122357"/>
                  <c:y val="-0.370114609908167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oppins Light" panose="00000400000000000000" pitchFamily="2" charset="0"/>
                        <a:ea typeface="+mn-ea"/>
                        <a:cs typeface="Poppins Light" panose="00000400000000000000" pitchFamily="2" charset="0"/>
                      </a:defRPr>
                    </a:pPr>
                    <a:r>
                      <a:rPr lang="en-US" sz="900" dirty="0"/>
                      <a:t>Female</a:t>
                    </a:r>
                    <a:r>
                      <a:rPr lang="en-US" sz="900" baseline="0" dirty="0"/>
                      <a:t>
</a:t>
                    </a:r>
                    <a:fld id="{05DB26F8-1B0C-4D36-BB5F-3A0ADC0A570D}" type="PERCENTAGE">
                      <a:rPr lang="en-US" sz="900" baseline="0"/>
                      <a:pPr>
                        <a:defRPr sz="900">
                          <a:latin typeface="Poppins Light" panose="00000400000000000000" pitchFamily="2" charset="0"/>
                          <a:cs typeface="Poppins Light" panose="00000400000000000000" pitchFamily="2" charset="0"/>
                        </a:defRPr>
                      </a:pPr>
                      <a:t>[PERCENTUALE]</a:t>
                    </a:fld>
                    <a:endParaRPr lang="en-US" sz="90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76019971209389"/>
                      <c:h val="0.359736237174854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94-413B-A389-030FE218356E}"/>
                </c:ext>
              </c:extLst>
            </c:dLbl>
            <c:dLbl>
              <c:idx val="1"/>
              <c:layout>
                <c:manualLayout>
                  <c:x val="-0.16397353785916241"/>
                  <c:y val="-0.105195961603474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Poppins Light" panose="00000400000000000000" pitchFamily="2" charset="0"/>
                        <a:ea typeface="+mn-ea"/>
                        <a:cs typeface="Poppins Light" panose="00000400000000000000" pitchFamily="2" charset="0"/>
                      </a:defRPr>
                    </a:pPr>
                    <a:r>
                      <a:rPr lang="en-US" sz="900" dirty="0"/>
                      <a:t>Male</a:t>
                    </a:r>
                    <a:r>
                      <a:rPr lang="en-US" sz="900" baseline="0" dirty="0"/>
                      <a:t>
</a:t>
                    </a:r>
                    <a:fld id="{1A24B3D1-870D-4A70-984D-41132457D577}" type="PERCENTAGE">
                      <a:rPr lang="en-US" sz="900" baseline="0"/>
                      <a:pPr>
                        <a:defRPr sz="900">
                          <a:latin typeface="Poppins Light" panose="00000400000000000000" pitchFamily="2" charset="0"/>
                          <a:cs typeface="Poppins Light" panose="00000400000000000000" pitchFamily="2" charset="0"/>
                        </a:defRPr>
                      </a:pPr>
                      <a:t>[PERCENTUALE]</a:t>
                    </a:fld>
                    <a:endParaRPr lang="en-US" sz="90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35393985003951"/>
                      <c:h val="0.297319186478496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94-413B-A389-030FE21835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94-413B-A389-030FE218356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Foglio1!$C$7:$C$11</c:f>
              <c:strCache>
                <c:ptCount val="4"/>
                <c:pt idx="0">
                  <c:v>Femmina</c:v>
                </c:pt>
                <c:pt idx="1">
                  <c:v>Maschio</c:v>
                </c:pt>
                <c:pt idx="2">
                  <c:v>Non voglio identificarmi</c:v>
                </c:pt>
                <c:pt idx="3">
                  <c:v>(vuoto)</c:v>
                </c:pt>
              </c:strCache>
            </c:strRef>
          </c:cat>
          <c:val>
            <c:numRef>
              <c:f>Foglio1!$D$7:$D$11</c:f>
              <c:numCache>
                <c:formatCode>General</c:formatCode>
                <c:ptCount val="4"/>
                <c:pt idx="0">
                  <c:v>557</c:v>
                </c:pt>
                <c:pt idx="1">
                  <c:v>238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94-413B-A389-030FE2183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8247665136689"/>
          <c:y val="0.14229817063487984"/>
          <c:w val="0.45886407096187865"/>
          <c:h val="0.548552490429334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2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5-4EA7-9FA0-343D149088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5-4EA7-9FA0-343D149088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5-4EA7-9FA0-343D149088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C5-4EA7-9FA0-343D149088A5}"/>
              </c:ext>
            </c:extLst>
          </c:dPt>
          <c:dPt>
            <c:idx val="4"/>
            <c:bubble3D val="0"/>
            <c:spPr>
              <a:solidFill>
                <a:srgbClr val="2F92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C5-4EA7-9FA0-343D149088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C5-4EA7-9FA0-343D149088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4C5-4EA7-9FA0-343D149088A5}"/>
              </c:ext>
            </c:extLst>
          </c:dPt>
          <c:dPt>
            <c:idx val="7"/>
            <c:bubble3D val="0"/>
            <c:spPr>
              <a:solidFill>
                <a:srgbClr val="0491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C5-4EA7-9FA0-343D149088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4C5-4EA7-9FA0-343D149088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4C5-4EA7-9FA0-343D149088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4C5-4EA7-9FA0-343D149088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4C5-4EA7-9FA0-343D149088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4C5-4EA7-9FA0-343D149088A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C5-4EA7-9FA0-343D149088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C5-4EA7-9FA0-343D149088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C5-4EA7-9FA0-343D149088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C5-4EA7-9FA0-343D149088A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C5-4EA7-9FA0-343D149088A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C5-4EA7-9FA0-343D149088A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4C5-4EA7-9FA0-343D14908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A6A6A6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'tipo di laurea'!$F$14:$F$26</c:f>
              <c:strCache>
                <c:ptCount val="13"/>
                <c:pt idx="0">
                  <c:v>Triennale in Ingegneria Biomedica</c:v>
                </c:pt>
                <c:pt idx="1">
                  <c:v>Triennale in Ingegneria Clinica</c:v>
                </c:pt>
                <c:pt idx="2">
                  <c:v>Ingegneria elettronica indirizzo Biomedico (vecchio ordin.)</c:v>
                </c:pt>
                <c:pt idx="4">
                  <c:v>Triennale ingegneria NON biomedica</c:v>
                </c:pt>
                <c:pt idx="6">
                  <c:v>Specialistica/Magistrale Ingegneria Biomedica</c:v>
                </c:pt>
                <c:pt idx="7">
                  <c:v>Specialistica/Magistrale Ingegneria Clinica</c:v>
                </c:pt>
                <c:pt idx="9">
                  <c:v>Specialistica/Magistrale NON biomedica</c:v>
                </c:pt>
                <c:pt idx="11">
                  <c:v>Phd/Dottorato ad indirizzo biomedico</c:v>
                </c:pt>
                <c:pt idx="12">
                  <c:v>Phd/Dottorato ad indirizzo NON biomedico</c:v>
                </c:pt>
              </c:strCache>
            </c:strRef>
          </c:cat>
          <c:val>
            <c:numRef>
              <c:f>'tipo di laurea'!$G$14:$G$26</c:f>
              <c:numCache>
                <c:formatCode>General</c:formatCode>
                <c:ptCount val="13"/>
                <c:pt idx="0">
                  <c:v>278</c:v>
                </c:pt>
                <c:pt idx="1">
                  <c:v>8</c:v>
                </c:pt>
                <c:pt idx="2">
                  <c:v>11</c:v>
                </c:pt>
                <c:pt idx="4">
                  <c:v>34</c:v>
                </c:pt>
                <c:pt idx="6">
                  <c:v>537</c:v>
                </c:pt>
                <c:pt idx="7">
                  <c:v>42</c:v>
                </c:pt>
                <c:pt idx="9">
                  <c:v>7</c:v>
                </c:pt>
                <c:pt idx="11">
                  <c:v>31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4C5-4EA7-9FA0-343D149088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82C1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4541325536605"/>
          <c:y val="0.40274748856468423"/>
          <c:w val="0.30115258609737938"/>
          <c:h val="0.343311331295924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>
                    <a:shade val="42000"/>
                  </a:schemeClr>
                </a:fgClr>
                <a:bgClr>
                  <a:schemeClr val="accent1">
                    <a:shade val="42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shade val="42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CFC-4C6B-9FD3-640964A86E7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1">
                    <a:shade val="55000"/>
                  </a:schemeClr>
                </a:fgClr>
                <a:bgClr>
                  <a:schemeClr val="accent1">
                    <a:shade val="55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shade val="5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CFC-4C6B-9FD3-640964A86E7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1">
                    <a:shade val="68000"/>
                  </a:schemeClr>
                </a:fgClr>
                <a:bgClr>
                  <a:schemeClr val="accent1">
                    <a:shade val="68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shade val="68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CFC-4C6B-9FD3-640964A86E7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>
                    <a:shade val="80000"/>
                  </a:schemeClr>
                </a:fgClr>
                <a:bgClr>
                  <a:schemeClr val="accent1">
                    <a:shade val="8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shade val="8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CFC-4C6B-9FD3-640964A86E70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1">
                    <a:shade val="93000"/>
                  </a:schemeClr>
                </a:fgClr>
                <a:bgClr>
                  <a:schemeClr val="accent1">
                    <a:shade val="93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shade val="93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6CFC-4C6B-9FD3-640964A86E70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1">
                    <a:tint val="94000"/>
                  </a:schemeClr>
                </a:fgClr>
                <a:bgClr>
                  <a:schemeClr val="accent1">
                    <a:tint val="94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94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6CFC-4C6B-9FD3-640964A86E70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tint val="81000"/>
                  </a:schemeClr>
                </a:fgClr>
                <a:bgClr>
                  <a:schemeClr val="accent1">
                    <a:tint val="81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81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6CFC-4C6B-9FD3-640964A86E70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1">
                    <a:tint val="69000"/>
                  </a:schemeClr>
                </a:fgClr>
                <a:bgClr>
                  <a:schemeClr val="accent1">
                    <a:tint val="69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69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6CFC-4C6B-9FD3-640964A86E70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1">
                    <a:tint val="56000"/>
                  </a:schemeClr>
                </a:fgClr>
                <a:bgClr>
                  <a:schemeClr val="accent1">
                    <a:tint val="5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56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6CFC-4C6B-9FD3-640964A86E70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1">
                    <a:tint val="43000"/>
                  </a:schemeClr>
                </a:fgClr>
                <a:bgClr>
                  <a:schemeClr val="accent1">
                    <a:tint val="43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43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6CFC-4C6B-9FD3-640964A86E70}"/>
              </c:ext>
            </c:extLst>
          </c:dPt>
          <c:dPt>
            <c:idx val="10"/>
            <c:bubble3D val="0"/>
            <c:spPr>
              <a:pattFill prst="ltUpDiag">
                <a:fgClr>
                  <a:schemeClr val="accent1">
                    <a:tint val="30000"/>
                  </a:schemeClr>
                </a:fgClr>
                <a:bgClr>
                  <a:schemeClr val="accent1">
                    <a:tint val="3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tint val="3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6CFC-4C6B-9FD3-640964A86E70}"/>
              </c:ext>
            </c:extLst>
          </c:dPt>
          <c:dLbls>
            <c:dLbl>
              <c:idx val="0"/>
              <c:layout>
                <c:manualLayout>
                  <c:x val="0.10919713228832975"/>
                  <c:y val="0.13902907376849016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3240858080428"/>
                      <c:h val="0.22368133128535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FC-4C6B-9FD3-640964A86E70}"/>
                </c:ext>
              </c:extLst>
            </c:dLbl>
            <c:dLbl>
              <c:idx val="1"/>
              <c:layout>
                <c:manualLayout>
                  <c:x val="0.14558238689400393"/>
                  <c:y val="5.4792219874355563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90383739371643"/>
                      <c:h val="0.20371719003186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FC-4C6B-9FD3-640964A86E70}"/>
                </c:ext>
              </c:extLst>
            </c:dLbl>
            <c:dLbl>
              <c:idx val="2"/>
              <c:layout>
                <c:manualLayout>
                  <c:x val="0.15255739229858026"/>
                  <c:y val="3.2255439326244029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84066383323601"/>
                      <c:h val="0.15961902635129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FC-4C6B-9FD3-640964A86E70}"/>
                </c:ext>
              </c:extLst>
            </c:dLbl>
            <c:dLbl>
              <c:idx val="3"/>
              <c:layout>
                <c:manualLayout>
                  <c:x val="5.2374798401872279E-2"/>
                  <c:y val="4.3210473192358309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CFC-4C6B-9FD3-640964A86E70}"/>
                </c:ext>
              </c:extLst>
            </c:dLbl>
            <c:dLbl>
              <c:idx val="4"/>
              <c:layout>
                <c:manualLayout>
                  <c:x val="-4.2022053948392112E-2"/>
                  <c:y val="3.8140094907571358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Poppins Light" panose="00000400000000000000" pitchFamily="2" charset="0"/>
                      <a:ea typeface="+mn-ea"/>
                      <a:cs typeface="Poppins Light" panose="00000400000000000000" pitchFamily="2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270720838744011"/>
                      <c:h val="0.23680671400645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CFC-4C6B-9FD3-640964A86E70}"/>
                </c:ext>
              </c:extLst>
            </c:dLbl>
            <c:dLbl>
              <c:idx val="5"/>
              <c:layout>
                <c:manualLayout>
                  <c:x val="-9.16666666666666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FC-4C6B-9FD3-640964A86E70}"/>
                </c:ext>
              </c:extLst>
            </c:dLbl>
            <c:dLbl>
              <c:idx val="6"/>
              <c:layout>
                <c:manualLayout>
                  <c:x val="-8.0555555555555561E-2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FC-4C6B-9FD3-640964A86E70}"/>
                </c:ext>
              </c:extLst>
            </c:dLbl>
            <c:dLbl>
              <c:idx val="7"/>
              <c:layout>
                <c:manualLayout>
                  <c:x val="-5.3477929944680563E-2"/>
                  <c:y val="-9.32549965920017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4360574088242"/>
                      <c:h val="0.2140189548027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CFC-4C6B-9FD3-640964A86E70}"/>
                </c:ext>
              </c:extLst>
            </c:dLbl>
            <c:dLbl>
              <c:idx val="8"/>
              <c:layout>
                <c:manualLayout>
                  <c:x val="3.2930368593466569E-2"/>
                  <c:y val="-6.15081183683604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FC-4C6B-9FD3-640964A86E70}"/>
                </c:ext>
              </c:extLst>
            </c:dLbl>
            <c:dLbl>
              <c:idx val="9"/>
              <c:layout>
                <c:manualLayout>
                  <c:x val="0.21853272966858633"/>
                  <c:y val="-1.9670565727703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0548332537397"/>
                      <c:h val="0.24799255850952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CFC-4C6B-9FD3-640964A86E70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'che lavoro fai'!$L$10:$L$19</c:f>
              <c:strCache>
                <c:ptCount val="10"/>
                <c:pt idx="0">
                  <c:v>Technical sales specialist</c:v>
                </c:pt>
                <c:pt idx="1">
                  <c:v>Clinical engineer</c:v>
                </c:pt>
                <c:pt idx="2">
                  <c:v>Researcher </c:v>
                </c:pt>
                <c:pt idx="3">
                  <c:v>R&amp;D engineer</c:v>
                </c:pt>
                <c:pt idx="4">
                  <c:v>Quality and Regulatory engineer</c:v>
                </c:pt>
                <c:pt idx="5">
                  <c:v>Consultant</c:v>
                </c:pt>
                <c:pt idx="6">
                  <c:v>Other</c:v>
                </c:pt>
                <c:pt idx="7">
                  <c:v>Marketing specialist</c:v>
                </c:pt>
                <c:pt idx="8">
                  <c:v>Data scientist</c:v>
                </c:pt>
                <c:pt idx="9">
                  <c:v>Test and Validation engineer</c:v>
                </c:pt>
              </c:strCache>
            </c:strRef>
          </c:cat>
          <c:val>
            <c:numRef>
              <c:f>'che lavoro fai'!$M$10:$M$19</c:f>
              <c:numCache>
                <c:formatCode>General</c:formatCode>
                <c:ptCount val="10"/>
                <c:pt idx="0">
                  <c:v>145</c:v>
                </c:pt>
                <c:pt idx="1">
                  <c:v>94</c:v>
                </c:pt>
                <c:pt idx="2">
                  <c:v>63</c:v>
                </c:pt>
                <c:pt idx="3">
                  <c:v>60</c:v>
                </c:pt>
                <c:pt idx="4">
                  <c:v>43</c:v>
                </c:pt>
                <c:pt idx="5">
                  <c:v>41</c:v>
                </c:pt>
                <c:pt idx="6">
                  <c:v>34</c:v>
                </c:pt>
                <c:pt idx="7">
                  <c:v>25</c:v>
                </c:pt>
                <c:pt idx="8">
                  <c:v>15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CFC-4C6B-9FD3-640964A86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'awareness bioing'!$F$11:$F$14</c:f>
              <c:strCache>
                <c:ptCount val="4"/>
                <c:pt idx="0">
                  <c:v>No, don't agree</c:v>
                </c:pt>
                <c:pt idx="1">
                  <c:v>Yes, that's why I'll move abroad</c:v>
                </c:pt>
                <c:pt idx="2">
                  <c:v>Quite agree</c:v>
                </c:pt>
                <c:pt idx="3">
                  <c:v>Strongly agree</c:v>
                </c:pt>
              </c:strCache>
            </c:strRef>
          </c:cat>
          <c:val>
            <c:numRef>
              <c:f>'awareness bioing'!$G$11:$G$14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96</c:v>
                </c:pt>
                <c:pt idx="3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F-418E-9AE4-E910951F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12598560"/>
        <c:axId val="312599872"/>
      </c:barChart>
      <c:catAx>
        <c:axId val="3125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pPr>
            <a:endParaRPr lang="it-IT"/>
          </a:p>
        </c:txPr>
        <c:crossAx val="312599872"/>
        <c:crosses val="autoZero"/>
        <c:auto val="1"/>
        <c:lblAlgn val="ctr"/>
        <c:lblOffset val="100"/>
        <c:noMultiLvlLbl val="0"/>
      </c:catAx>
      <c:valAx>
        <c:axId val="31259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25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'dove vivi'!$S$12:$S$30</cx:f>
        <cx:nf>'dove vivi'!$S$11</cx:nf>
        <cx:lvl ptCount="19" name="Regione italiana">
          <cx:pt idx="0">Lombardia</cx:pt>
          <cx:pt idx="1">Lazio</cx:pt>
          <cx:pt idx="2">Piemonte</cx:pt>
          <cx:pt idx="3">Veneto</cx:pt>
          <cx:pt idx="4">Campania</cx:pt>
          <cx:pt idx="5">Emilia Romagna</cx:pt>
          <cx:pt idx="6">Toscana</cx:pt>
          <cx:pt idx="7">Sardegna</cx:pt>
          <cx:pt idx="8">Marche</cx:pt>
          <cx:pt idx="9">Liguria</cx:pt>
          <cx:pt idx="10">Puglia</cx:pt>
          <cx:pt idx="11">Calabria</cx:pt>
          <cx:pt idx="12">Friuli Venezia Giulia</cx:pt>
          <cx:pt idx="13">Sicilia</cx:pt>
          <cx:pt idx="14">Abruzzo</cx:pt>
          <cx:pt idx="15">Trentino Alto adige</cx:pt>
          <cx:pt idx="16">Umbria</cx:pt>
          <cx:pt idx="17">Basilicata</cx:pt>
          <cx:pt idx="18">Molise</cx:pt>
        </cx:lvl>
      </cx:strDim>
      <cx:numDim type="colorVal">
        <cx:f>'dove vivi'!$T$12:$T$30</cx:f>
        <cx:nf>'dove vivi'!$T$11</cx:nf>
        <cx:lvl ptCount="19" formatCode="Standard" name="Quanti">
          <cx:pt idx="0">146</cx:pt>
          <cx:pt idx="1">97</cx:pt>
          <cx:pt idx="2">86</cx:pt>
          <cx:pt idx="3">69</cx:pt>
          <cx:pt idx="4">63</cx:pt>
          <cx:pt idx="5">57</cx:pt>
          <cx:pt idx="6">41</cx:pt>
          <cx:pt idx="7">23</cx:pt>
          <cx:pt idx="8">20</cx:pt>
          <cx:pt idx="9">16</cx:pt>
          <cx:pt idx="10">16</cx:pt>
          <cx:pt idx="11">12</cx:pt>
          <cx:pt idx="12">12</cx:pt>
          <cx:pt idx="13">10</cx:pt>
          <cx:pt idx="14">6</cx:pt>
          <cx:pt idx="15">5</cx:pt>
          <cx:pt idx="16">2</cx:pt>
          <cx:pt idx="17">1</cx:pt>
          <cx:pt idx="18">1</cx:pt>
        </cx:lvl>
      </cx:numDim>
    </cx:data>
  </cx:chartData>
  <cx:chart>
    <cx:plotArea>
      <cx:plotAreaRegion>
        <cx:series layoutId="regionMap" uniqueId="{1BC237B4-C435-4A3A-B28F-D96BB6C647A9}">
          <cx:tx>
            <cx:txData>
              <cx:f>'dove vivi'!$T$11</cx:f>
              <cx:v>Quanti</cx:v>
            </cx:txData>
          </cx:tx>
          <cx:dataId val="0"/>
          <cx:layoutPr>
            <cx:geography cultureLanguage="it-IT" cultureRegion="IT" attribution="Con tecnologia Bing">
              <cx:geoCache provider="{E9337A44-BEBE-4D9F-B70C-5C5E7DAFC167}">
                <cx:binary>1Htpc924kuVfcfjzUAUSC4mOro54IHkX7Zsl2V8YWkkQBMAF4PbrJ2W369l6fl2eGE/E2BVWlUji
XhAHmXnOSdR/Ps7/8dg83/fvZt2Y4T8e5z/fV861//HHH8Nj9azvhwMtH3s72Bd38Gj1H/blRT4+
//HU30/SlH9EKCR/PFb3vXue3//Xf8Knlc/22D7eO2nNhX/ul8vnwTdu+B/u/fDWu/snLU0mB9fL
Rxf++X7TS9/IdzfP5nmV9++2r7/dv3/3bJx0y/XSPv/5/rsh79/98faD/2US7xqYp/NPMJawg5Bh
+JPwKImiiLH37xpryv++HeIDRBKaYJ4QHNOv33t6r2Hsl6kFPz+1zxO7f3rqn4cBXvTzv//tx3z3
Vq9PHdwcbA/ev3u03rjX9S1hqf98v3f3nxdEDjb9cie1ry+2v/68En98D81//eebC7A2b658g97b
hfy7W/8C3rHVD/f90y8FjB6wCLEY4TBhCNPwe8D4Qcx4yBgnjIRhiKPke8x+akY/xumboW+web3z
uyFzv0r7dWl+QRiFBzwBVBIKsUI4Q/z7MIoAFpbEcRhDGMWEhF+/+kskHf/dbP4NIl+GvUXjfv3N
wLi2w+O9+ZVZDR8QyikjEUq+Zq5vs1p4EGLKccSjCDOIkTdw/MR8fgzIXwPfQPJ6/TfD5Fw+a2vc
89eN+gtihB4ghiiUzjgKQx6+BsE3oMQHgAaHOwmKI4p4HH/96i8x8jMT+jEq/xz5BpbXG78ZLK/F
1v3KxAXlhOKQxXFEIGt9rvHfgBKGBwmhScRRiBBg8koPvlCPL6D8/XR+DMnXcW8Agcu/GR7pvW7v
zS8t8OgACjtNECEEv2YpqODfIkIAEYIYYyFPYozImzD5mQn9GJN/jnyDyuuN3wyWK2Bdz+UvLSno
ACUUaD8mOGJhHH5f4fkBwjiMOOMRimOG2RtYfmZCP4blnyPfwPJ64zeDJdcSyPq7S6vvfy045IBG
FEoLjkiMXrnx9zETAjoxTeCZhCQ4Sd6A8/PT+jFEb8e/ASrXB/DGvxlUJ/c9COGv2f4XVH98gEkS
hTjkkNtQ/Mq5vk1rGChZHCcYUURxHL4S6G8Lzd9P58fQfB33BpLXy78ZIMey9P0vLTTkAAoMIBEz
moBofMPHkgMOsRJyAhoz5CxK3iDyE/P5MSR/DXyDCVz/zSBJ75v7h1+KCYY6wl4VfIIiDmryjboP
GQRRzEjyagEgStgbTH5mQj8G5Z8j36ACN34zVM59+WstMgTaHiKFJRSjKMaEfJ+52AFQMZJwMF1i
Di7AG5fs76fzY0S+jnuDx+vl3wyQK/n4Wva/JvT/+1qC4wMKZgojMeacowi/QYQchBRCJ6YxZxQl
8Zso+Yn5/BiSvwa+wQSu/2aQ/OOh9+v6K3VkdBBFMQFPJWGvrmMYfR8k+CChhIOYAfnPEcFfN8MX
GfkT0/kxIn8NfIMIXP/NELnuX+mOse/+0TgLRrIsfyX5YgfgORIo9eCwEJCWQIC/JV/hASD2GkgA
HVDoCMD7lnx9nVvweW7/+Lu5/RiqH37IG9iu+4N/wD+/l8n/Qf9aDkCiA0hbYN+jCJyyf+UA0QHh
CAwAGiUYFM9rpH0L1t9P58f4fB33BpLXy78ZIOJ+gHoDvbhfWHIIglXnFIgZMAAe0fiNK8PAHQgJ
SFAg1CFwZVA334Lyc1P6MTDfjn0DDtz6zbA5sY0cfmVmCw9YQqIEYU7pq6p8U3fAGOAACliYYGNC
Y+YNLn8/nR9j8nXcGzzg8v/nePyb7umXvfqFmX33yP9pOxl/NmKAdEERgdRFv+9OhhF0mxF4yRjH
YCrTN8Tsay/338/mx2h8HffdzP9ft4b/fdv4r357Biko/9yo/6Zz/D/f/fyCcJbgzdD/TiY/pM5f
Vmv/9Od7sLc45KW/DgC8fsh3aeifnZB/GfR8P7g/3/MDqDkh8DRw01gIgQPMenp+vfOqckDkcIah
XUA4sIn374ztXfX5DAF0m6OYQ3cTuAVLYA6D9Z9vkdeeD+cxNA+i+LN2+vqG57ZZSmv+Wo7//v2d
8frcSuOGP9+DrIJ4bb88+PqCMfTzIgwsJgSSCVYrx0Ak28f7SziT8fr8/+pkn9SDoZMoO90IHE2x
aGeesX4o82nK6KzGrKmyNnw0+IHRgYquqMesVDflPLW7To25rMadMeM26Ou0mxolbEKOVF8bYUcy
5N3khMV1L/CS3PMwFF0QTNvIqziToeRitI1JC86UACpVnnaou46KYBRBv6g0wvN5UNqjTs3R1pP2
0K3Brg+0TadE4kzxKd6EHbGZCfT5qip1qlt2srKyFQyNV9TZIMMSP05GjoeWBteobehujlwrGoP5
+SgLAq/OLv1aDRlo0VyXy5J1uryUdiOj8RSruROff/iZ3C48nFI7ThdBglyOQj3nZij0drQuTo2t
VKp0GOzplA7SHbEyaTdocZeERtfdCOuDUN0Kh/THYpRPazHny5Jc9Qle06jF885o/mk0bMp4q6s8
0Ogx7tljPK0ZU05mCfN3XTlI4RF5ntr2XOKVp0mVokXLvOviJtVlcj00yuTDdFGik7bfz9iHuwDP
fWYKfqgIOdSJGkRi7v2YnOnB5xHXwaYAlyQjY/RSKizqBmdzXx4VcXNZJk2mvPeCoPI2mN0spoFd
jkaeJUG3Q7Sxh1a5MUUDv2C+O/N98cyHtC2mk26tsSBBKHxMXZ6wggk0RGIg8qwcA5xiVG8aHsTC
Koyznkxtbnq3ph2hZcp1vx9IqTIVseM5uce4uxhkUmWeA1Tz2B+PvTmaVezzYWawOEWTwRGfRXQ0
+sCKK+3bPh2Kqt6UMX9UEuZNJRaJmssT3kxZ36hPzrJ1O/IyJ0vERDnUZ2QMceYJy2CjXGufXFt3
Dv3VFbZT6dOC1TqNSiyCu0YVh1oX67FeilHUhbNptZoXG0bwJsgOG4nNxtHToq/4tmupzVzVbygh
JmNDEGYF4Vu9OpW7aherPknrauIi0Ko77mvVpC7FsFNIeRJ18cbPyflcd0k6tMMi2Evt03qwQV6N
EG7DiO5LZc/VOF9gxz80xLRpY3HmTN+Kko3TxkstM0nwNkZlvVfr/GHUpRH9arPRD9NmMUuwD0ZH
xKrtxva+zvgka9GT4aaPpw8Qx7eqWIujYWlPh3lo86ClH0OFK2EqZbLedWNq3dBlaGynbGnbTbOy
66JutEhK1Yh6mjdh0IiyqHYo7sedp+siVhw+jmMo2NqzfKVPQVDEaRdEEGI9fConrYM5kksUqusI
t4VoJ35Joyur6rPezfmozZ0Po3QJi5NocbspmT9UbG6Fcanv7celsaVAtHxZqDvvOvpY9AtkjtDK
jMyLmKZxFvFQxdk0rDfe+m3CGplXsSnE7PBRyzoPyNYmS3RUicTCpzlKPtHZNllFJgmvEz+FXb93
XJWiRfXFymUvlIuEXv1NaYMqLWqlhEmCj1Hlg9SFuEyZHSAk8HTURQ/AsxzsN4wEp3I/9u5sNnTN
ot49hqgqAPDaHfnAbljcdRtJxyi1eD5DvBsyWdgLX87ncUNzbFspwv5iCjekWYMsqkfY1L4SqnR3
vtcuJWkPvE+Y6WikPtm5WO8w1k+knkXi9adp4jtnu0X4QsdCTeRjKHWfeg65wjA2iniew5wH4QNW
dkxJe97Ss15itl1KSBJcXQ+1Nmk/xB5SR1wKArlSLKQeRNTz3LKuSesxyR30m7YDrslxEdQ0XWh7
POEZH+s+2UDH6YrZ1ExBStaTpWqLPC6iOH1SSvFNRUyZmsrsJN91NDgzZdym4KCofEmaU4QCeeRr
DLm7JfuwAHxZT2ZhlyKnqIQJ60ejl/s15E8c90FazZd1sxTpGrh0HNScYXe4lo0/HqsPc9sem0g/
triyog0SlzIH+cFam60r3lBun0w8BSJBlc1tEKcRbWehAyJCVLP9EjafhsRDcI3NkC9dpQRVask0
HNRI1Y0u2zFDM5REa6a7GM13vOFVOtTBDXWNT8fKZFNvaxGpiYoeKyLmdkcoFMul8kkqw/opmO3u
uqBznU5Na9KqgFBUQZyvMx/zaFnLjLu5Fs0qrxe2ZJYbKqKgeLKVSUuMoE7VZZiWhUQCyULl9bLs
sZsRlBJ6YnX5ybupFIxpL6yPLotq3KNgdVCH2qPBLC4rZ3ppC3iFCJKqHJJYJFJde8TMdsH2WK7k
U+kCK+TrLprJuAux7DKbKCciHcc5km02mEgetWjcV7y9GNaaC6RuOuSepao6ES4SnbiqzqFLeVxL
c1qRRh/qkk1pN/BjWYeXUT/0Rwqps6KspVAVnnI5rncIplSZNq8KOopVjt1RMMpTO6MXX087z80F
CY+8Z1lEWSa9v/Kv6UAT/RE5DWwlHM/BSzhhg7pI5tQ30bxTtBshlUBAxZO/K9xw4sPhoUpXm5h0
8ort0SyfmSmUKJSSGzm5q6k+TXiV15Bupe2bve7Ys7J4V5rghcnojNW2EEsXbss4+MibJge+tx8o
PV7U2mRkiZGQEz1kzSizGuLWRHAOdYyUaKr7sd3FnUm9Q58mH3wswx4SVGkeGatueOLJqeckxVva
sHTskUzHwF2adrnRYWNFsfa7xVC26RzQGT+w29n1GSTyzcKD8gip4IxpPWbTXCRigVO9Gzhj+8ja
WgvUynmji/6sqGe/X4wfxBStTBRlD7BwkdC2zZlzD4mt2lRGfZ1VZt2s4aIPZwbkp1VBL1CTlNkS
+KvGh4K70WdwEJBslLNbKbsyL9W+a4zP2fC6CSvu8/AyYAEwDwX0QQLbmCoI/mGB0uKizgrINxHn
8ApVDYRS0hyt9rJaw00NJztz3Sgvomr+oCUEbaQbuRlc8bEr/FVAfBqyi8L3Qb4yHQjayb0EL1xU
V15XSRpPN8w9EBss2dADD4iAGgvWnbdV/zCjes6Yp4BTXA5CaldvS1chQYOEpa4awtzP9ohPZtNg
+G+36VpuxKRCYTv0mHT9ctiNip8pTiYBFG8SJKYTtMetEjJQ551GlSgmn6shEOG0XJe2TMPwOmnU
6dqragOJ9JaOzQ0p9TWL2k3Jm9N1gBjzFeweO8Ey64rcNvCtrgjPoRF2qSQ9tBo2MoqBzdslPjdd
cFNW0omhbaDg6rEUfVumhdJKlHWC0pjIFNvxWo3FiQ7rBz1Wq9BldxxJCxXS2iDNmJ6iNPCwFUrZ
Q33A/o5Ml13f3Q+lukZIGjF0Gk5qq1f+6n0+xfxJh+PhsECtZs866k+mwW6HYiSZNaK1kKPltADc
kLIS1FzXdkVpJUXTtMdDhA/pCHVawy91OykRj3RnI5dF0uQSl1nC7YkbdWo8OQyDEijtpxgCUIBC
ee7ovm4oJDWfG7wAh6GpLLfAgD+4wVNB6Zi1XbStUYnTeB23uJmLbOjocdAXKYs9hLXbFe0qs3VM
smIlLz2xYm2itB+JCNRyrxSD7dlLl1ctTUdpWEoXteQVRN8ryZYdy5rIfJQUtBCbw6Nl+MD6okkV
Hjc0Ch9DLQ/NDPvGvyAdblYSDoIi9GH1/bShq76hgNC0Fic2UnSnOshOQ1PfDG44Tsh6j3RlN/0M
6mQN+sPKySbjat0sqjrtumCrCNv7pcuHZU7hINthW5RQ5xpOoWLd6o5/jMZBNBT+LsXHwPq0nI1J
F21vKlU7iFiceoPtRRTUhSBlsWs1pNy4nXBuklrAkRGeajedUuyoAIF6E/OTqi4qyBXNIqz1+7nV
59R3xxy3VLQJ0aJj6x1B/qULo9MWrVJUfgG9YCAfL8FNVOr6ppw+KpW8Ftr6pUfTBMBh0GllNll3
3Q29EgxSQhqOqs1rMO8zNom64jbtgBNnAdCTuSPH1rdnui7d+QhahjRAamJdpbo3826l5QTKCEqv
XMgh01Lnbc2hmLj+oh7ci2mUzkJuP41BpQ8bQh2IvmEzjPbWEpQnBsQIw8QJNL3WymUUbCwDCEZ8
44EhBqY6rlqgRWT2k+B1cjF3ercubY5K9xSXy4uuZZAiyi+nObhmYdLlHY03hldqS2PzkQYg0pOw
TU207qKuW0/MPCybGKuUvr7M1L50C6TMemzaFIeTFbah/LCH9UhGcrS0kTrEDVTexcT7JUquG0Qv
UN8cKzbmYzgcziuWgskPjtWQCmOox/F+cuQC2e6uVB2oOWQ5sMOL0IaZSuIjhekFs/VL19QQAVMw
C9y9fnfR7kO3blv5cXYFJB9NZ8Hj4W4Kl5xG7rCO9EOE49Ou7e9oZI+x5ac9iARWngSc7nWk0258
Qm37sVqavPTqpuJ0TPtq0JkdViU6U4nF5Oti6nRc4SuGKZxFyfPED3lhlscBwU4pZ3Za6b4GLli/
NFED8/cvLigz0g67NS5foEE9Q/YurpspuLNrmfatPg5XeIWyYvu1RNej6UQJ9X0eE4id5oVw/ciK
l25t141R4EFE0W3BeiZG+mlmA7AHt6XYvJS2fhjq/m6ZkutoWPZjpzfIkUHMFL4yLoFZWnU3jXWV
tgQSbEsdTLNR+8Wy1M5SgDp+mRW5iJW7A/Pgrh8FrmMwYLzc8GK5WMlQiyXqgX5xXwtb9VtVDiqV
Zk0XhZOczPGpWgLYg9EHReo2ZXiE4PQPK5tPOPcQo7E+7tQuLhnE39Df1WV/IZ3cGR9ABobWIyj3
u8/fEwbuDmv4wnAKRVt0kFg7/TD15gxqQNY08oUVwbX1XS3aSr7MJKfO3YHyhtVdy42e5ANfuEwV
oxfjOudsdJsy5MfRPOUqkQ9lhQcxkuS0jKHCxebQe4CvQvKlpvpBeZV3Cdt1FaohUnEhpm5BWT/4
G28CdpzUW9w3mxpkeG5moMizWY/44KJNu1a3RgeRqJqqEYUkhehtJbcdkMFq6c7Xrs27cFZHBSrh
bVUMxlETHMWoG2+Dpt+hlhTpFIwmZ0QOUBwxEzSCIgrVKfDl/YQmsotMSUQ7YpyaPhj3HUZ5jyFx
dQ26UHQsNgN4KjFfmk+ykmeRh4qwgDQfcQ0KstOijnWYdiY8r71p8qED5rPg4SRw1RlIv0cC+OQ0
gbKZUJNKvTxNBeqzVoNrt1zg9baKXX3WgeqtdmXUR9uCcg02Xj2lipol83Tc9ANEZj+Oe41RB74C
umpivWyCCd9K1UEJdhB8nU+94sGW1q8B5qfbPhg+Bo1RAq94FAvkVjo1+qoMnFBjOJ+Y8LAd5GZa
qdtAWStEzfDTsEIYedpcJEW3W3ssQQ/yNRtxpDK6ghYaeQNVvAX+Hfba570x9aFH8nbE8ggY3bij
kVzzuAbjqGggbRI1yvNEElHFOhJu1mBM9fTUxR7BqvkxM12vsrHoqmyd+jJNhtADMS/uoeSM6Vya
SJAikJDc2OVk62CjSaw3Y2tPhzpcLyMrz3uNMh2R+kIl0xVIY1iI5WYZfXvVsnhjF/9ROshS5SRv
WJ+5GQyH2QAZ6uer0kLtZ11xBUf1Ifijeznr4kjRWuDxvhsqky9FaI793RiivQ0iBPQdeEHiSpQP
yQKpQA7q2I6dEm5UdYYaRUXVjs1Gd8tzV4QZimp87IdgR+f+U8iXV88RHtR1LMUYFk+ml8PRVMNK
8dWTXPUGkgAyzXHYFOrLD1hi4UoJzHop1q3X5aNNgLtGqnrChjdbIqtB+IhvAgJKToYN5IAuVW3v
BTesSifa79Z2uJqiVqd9Y0ELjea266NNMoDXathyLxGU6yQ6L3Q3pWVsNvUCHs5ou+tGFw9TW4Ez
BwlbhUECDHgESTwYQcDMyJKaxGJw4wJmhZcCzQ2Ubw+OYBhtdaex8J1Lw850m1mDLhyG6oyVJqvh
uF06Nt3VETc+ynVh+AY2z7RitW/deBr58LaMO9ACunuo5zQ0/gFznRYlDY5VMd0vjIGpEHUimD6U
UW03qpru5xVtI5sRCm+DPQLjr5vWFCaxTsmUEVvt5nZ40LZLNeN1imNIqXE3bT3ww3RZ4x7MUnNv
p2HrESTRcOEsnVcVpLOmn4oJXBrkpkhIsuynmhwmBr2EWdxEp2WijoY2mFJYKZNjWX8sCXC9mtTP
WE3bxJoukxKNwhKqQR2slwsERhbM7dHc6yPoPlyruCsPJSE89VUul6A5baLknI6VPSpac4T184qD
I1THKXCgMC81UOO+va1bdb+QRW+ndtwuUxflpCxlOpHpgzJAmtAEZLYg6hIOCouwjpasGOYktck0
Hw4rGHrt8kEF8nkxUIqKaD9ULtz3a+nBLQOfqz/pqgAd0kGDrgh4k3VLmGythXBBGlRH1EC4Mb02
6TrVZY59fJwkidk3lc1oRY4VbN40CNf4KJZmo+P+wViwM+OwRRledsEaBlmA+FOCio9zDXBUPfJQ
luu8wL3QS79sSP0JjI8+0726lAQmlHSTWGOVBxxfTxFPNqX0h2xhD0xpljfx8gGYkdkNcX89VF2/
cWWCRZ8khx3Bn9auuZ1DGQiM1yVzbZN6ovrTBMKetHUjwhKaHQRsJbD/O2g/GOhp0SCbithtEjnc
sBJwY3EFT9Vp7eqjogxv9QjuCOtjsJOCq7I3IoZD3y0LHZgwA4hDGcfCM6h5+xiizkMaVcG0l1Uv
ISB0sq2X9YQ6elHZ5Jzrdj9rcDLiMMbCuWlJZRJAZSOqyYbCgHE5ju1DhyAi5Z1D/QTVdenTwAFN
LnULwS2b7ZjMOx3AWBXLHFQkpFIO2rcIJRCAROYFLZMsThxNvZ1bECNhA36FXQSquRM6JqkL5kGE
HTRz1MzA0taSZqCP4ROTSothwRfNBPS5ZmUJO/JWW5ZbWqjL3ja7iTqfg97S6dImQL6wTueJ76sh
cBsVdmrrm0+gwCwYtNHHkmJ9yMEbqAcIZ9Yv4W6dwBYY6gTv8QwmE5CZnRvtCWcxLCYchMuSWAkP
DBs20pTAdlH7xARgDLejBCdfH48DjdJ2gIf6aYC56yW1egwzEDDVDAZ94ktI7RY+KY5hDUoKaXsN
6WXgzRPvoVol86lhJYGuEiQFV7V7Wa9gN7n5URfNvOPQoEiJ5S4byG3Mkwkki1cnyWzrtAc7V8y6
s6kDR1Y7BhKH9eCIU/NY4/UYdQnaj9OyrUmrci+rLk2SBRKZ9uZExTrr8NLB08pse4TKbJwwqA9N
LzyXt2AYCmg8XqxRYO+TbgsdswtekuKCNfjIBM16wlRyPMxBahG1R4wGKitM99JwSIQUXgnq8KqP
dPzqAZgmZTy4Lz2y224Em5jzcbcMuhBylOsRLYtLFC0iCgt4oaWDmJliSC1JUYuVhlCK2yJdeg7l
GMWHMgDMOLRXVq78flqgRlQTO+wh+IDjGyJi/TAzx/NClVNKazRcJqMEOVjwq6atP+gh8tsFHXpa
D9kS1j0Y92qEsholx74AwQx1P51pfx3g+ChkJQM3F5ou9TjGO7usKeyb5HDxwyDWcgF9Zi/armJZ
YBD0UVz0iUUNTuvLxAfBBsgC3YzQ+ulH9uw9Rtk8gyKoNDlPluQDBhN030JR7TGopjbm/dHaaoEd
0MmwpPNeSrUdl+U5JFMjVga7FiR4EAzzMTfLkTYhy7txyUk/D+k40iHXgRQubLrDZQxP+dB2GzWa
a9yxE/if0VcQTzpOSz6pFPy6va4rmstggW6VqkCOLt1h6fClr7o5Vy1VG+1Ll9L4qCNQl0Okc2Yw
+ABEQyjMqsght+/IOD0gr42IWmuPAfmzMQbzphmaJNNzmOU2LNfjtSrFqjTeAKFM595BnLMa79YP
jQFvkpL5qkB1sp3VQ8UbfTay/rRXj3MznbthGY9b5qZUk/UQF3OTRUlQbCSZD224+A1oXyLqsrqr
+9WB2vs4WaOFU9ADc6ZN8ipiL9DdpNBjrs4InYstc2D98D78ENT8RNX6JAQlugsnFGQOJRdl0J7I
WvZHRMdT2qDwZpxQmixqTv83b+fWJCfOdem/MndzxRuSECBuJmISkjzXuVyuuiF8KIuzAIEA/fpZ
pN/utt3f655vLiaiI8PV7aoiEyTttfazdjeDeR9zXSfoDTqoQfCm9GvmpQXWUjhtTf/WlD3KlNqL
rI9HOK+yKQqpQonBxb7LWxb51oW7E76SUast65YnjYgzqvLZ35QNKuoUJwXU7JlBDO8nOCytEmil
S0/ta9c+pTIj5yWEOK++ZgOx+6ztvUg0MeWy2xhJm2QiVeT6Kr8ZFnnD6+qdN2EQeeH45ig1wImi
idc44d5n8smGtoHxUfE48+IWhcO2Q9nM5njyfC+RU3MrsjHY0ECTnZfvNEvFscVTVWnZnRY+JEO2
ynwnw+PhskjIMDi66gEm1SYYdmXgFA+koG9hadAHsR2P5pLEjaltDMZOR3VXnIvxGAjfTdz5W1US
FbPxkch+yzs8znMHw7gkrrwvfbKR9rZyimXX99mZNHCIaei0MeCENKn1Qyua5QbVLjpcqX8spi5N
SAc1N9Jmr6gHo6v399zK7aI5j92a3PqjC5+hD4qtP9bmLAido9l3tqogziVYII5GuPZOstROvWVO
UMbZjDY05ONcwqWy5nPg0XrDikFtw2W5+KYluzxR8FZavuTHvBpOeN5we4ytkuAYOESfuoXBDTWT
SX4cpfATt/FFtUufy+zfgy7+/PJ/7d7Vivbq63SFv/71z1/+NXxhJVX+nMTwC/vyfZLGH9jIf+c/
/t9RMxzIC5j9/0zNfPhUVe//4+v//N9K/4UUrjjKv7/zOzqD/LKL5AYyAEhohEwEQFf+QGeCENnZ
EKmNNf+EGNRf6IyHbMGfyYGf0RnvX9z30UnFC/GZ9+eYkZ9uAFCh/wKcwRX8zM0Q6uEC1qAPMgw+
pfhxP3EzwivmirQodnyvrWK/KLqNl5IlMoPjwjVF4zqj3SFHMTaY4N7p6EV4g9hla71WoHAbUMC5
FU2cXRrY2FurO1gC00ZdKz6Ufk7XbBqUgtifg+2oUbsOkOooFlmBfRu1I5rsJoZ2/GDWurJeK8zV
+3YC1JxFXY5Ra9Gd61fDMHBOdWH6myyro6LwlhgbvrNxaPOytP5bh7JWr/WtWKY+wabwVK61b4ki
eOk1jqEm/KysOeI8DpMUBfOCwrldK+gMpXSFklo2uD65vMF2WxLW6Q1h4BqsN8ZhvsBxKrM3eD1f
AxU4sfX3JjckDuo+j9Nx/GwaONXYXE66AyDD14Ifhb+QlTowSIFl1QTeqg7oqhPKBS0KngooKBmK
nSMLGLJNi2W5aowBYqMFReEU46ZfVUgGOTJDlhSQJ1B3zz3kiiTefExrJiKyahkMBdmEEDd2VTnF
qncMhI+7KiCfTGxrIIrmVR05Pgpyt4ctxI/Nqp8shJSrs3PP3utQnejcqVPG0jvfb+ubGm0IG4LO
6Sw0WRg8TRBpKcRal3Um7nIGsEbUm2WCsSJWcsIO884x9bvjQvX1c/WK2r3Z9qsixP50cjty40UB
5OIk+LGAfKSrjmQjTuQF0pKa1onaPl970aiKOcceLbtPvicBCnDtRa6dd0WA29GsurWBgF0gZJXN
92RVtmBz8pDYiK+aVxEG9aviBWIY59ynqepUEoTPVKJQ6TKRwN/+NPq5vFgKUz2YPuMEpZDZ2aq3
U9996SDAYSaXhxpw2KrM01Wj7/CDHstVty9hE2tV3C6romertjcQ+fAUYbanuyYUUP+rD1CtjkDp
AOshDtaIt/oFPowDcGlQQAtaxp1VW+6Xy8bz5Zdg1E/l6jsA4kic1Yko8/tlxLtRsCjQYm43y+wm
sPle9OpizKufIZ2y3pXueEFD6b4R7efeLfKoRyOIU+iwlNwhPtbgI2Nvxfg+T161mSShFz0uNG6D
DD36Tn2eXfMth3aSKP2OffN1kVrBLdVFVHH/YxHKREK3bCZ3mTamct+azBX7VqUH2oEC8hpZb3o4
7u2i4ZIWO+VouhMkZ7AIa+8Cnm6bTzzbM5SB3K4HW4nWpQBl0xsGaSigfmRDYgPRCXlXJO4I8aXc
iezbiqHapjImqE7hYwCYgPM48RGG0cghnoFoCIoWWlGKfTm6cWsHvtW9+z6I4BhS9/OMT29jCU7t
iVa3ow5i7aNJNlArDzgZA5AKEv3n3s2ixYcq7VDy9L3rQQN5T5o0H1xXfuAOnNqie+Fo5EUOMyNk
Zv2cOpZFueNaCH+sRiXogq0NhQMp3ocsrY6YqvFpTLMPwgY5uA5uNrXRDzqEcuk7NNoRMY/cWQiU
SXrrGTgZeDLInG28an6eluzdZ++ZN3zFZw6jpUCnoMhl99ZO85bNaRoFCpuXavUunAvv/tooymyS
j9JEtt0J1x83Rgu5xYW+eQEas5gx8BLCg+3zJakUETFzvhUz878O7XEKgAvA4qk79K77Q5qxV9Hm
NSzjvt+O3bI1M9w04kYTQdM780aeBP7juPq/VdDEZccvrof2E6/8Cs3FakimunhLl+FUquEN1Oa8
9RYsb+th80fBDFEFehOPYyESBRO66pyj1tOydWejYu0p+OEQKfHkYFst0E1dOgYSTGcxF1mzMYvK
NmHGH21oqqOg88soshztd3UcCgKnpp5U0hkoiMBPdLr4l54W8BrrMDY1XAFMTNJJp3eETO1lGTZw
msbYZl0JR8ttd522fWQoDFQvq55z9JUz0aXHBlSYTyo09+bmlqbewVuAhdkGEBxpfdyVsYzzAp2S
0ACuKC1aj54zHJy1nNMKLruTzzYKUQhvx8UEaNGrG+CtOBeaeo4Gll1KHC5b16DDFPK4wna8CUpa
xlJ1cuO3yz11aPbQ+WwH/j3FzpNDJGYWpilarYXQO65Q5sMSyKPBe2mziR2ULxLgUgsAN3pIJ9iJ
vs1wvvmPDXq/kSeqQ1Nkm6GLfA41XkjvfXTiIJxeU1cfQhLUB1r7jyxTYeIZ2sEbYf8PZeLljyFr
PxeG12Lvr6rxSdX457d/5T/+oBXT/vMn/X8tOL/8OKjsjzjIWjZixM3vys0/aPa/EO3rN3yvMqn4
l0d8YN4CIXqMZhMAoP+oMv8zoB38iyAFAe4T4ysApqyxYf0d0HZRZWK6G8HIKh80tRfy/06dub6R
H/FsgllySC55hHOC9kFwxbd/wLOVV3d2CFHtWOWi7+q9LgzMENyPeUMkWAvT1Oc+cJ84SYImUFFb
62pT+f4uGPmLIFPExumx53ZnJ/muO/Qaf/gk/4tC+NcLXOdBIQCHQQTg0X1Q66DYf+THi0li1k3u
LhsBibQpOCv2AY7QfUFodcQfgCsyRwCKWMTWpPqYqeKLbqrxMe/q5aDQe0qCNAOlkqLhDhsgjSR+
yAH78bffX6m3kuw/ke5YZJiI5HuYi4B7568f9Q8fZUXWO+h1FubS3L4qGbzabJkvytd6l/XjeFib
n0vr2FgNwn+xKfGAu9ZdxCdRJUIqtqfoR27RYjngtjT3XlXt+WSrLcz05a2X0561r3DG2T10g34Y
3PZJtq53oqMw8Hlrne+GcPncocOeVWN60B38i12aYXyh6+jxVuiPCAP4T3NXDElAykvAF3FKR99J
OlfWGdzrPmKBA2OngYwnBuS1noNvziDGO68ydQ/O1IeJxO30iAq4Rf/RJkMa9vfDWIzb33+eaz7h
188TVRiocKwcpLR+vfPWYS0q0B5aunVup7EQm7JslzhUzpyADABCkYaHoksPw9LQc957T0vWFPuC
0gpQrL/cB2L8+A/X9Pd7TDGBAX4XJB4Gka1pmR/vcVf2FKzNYgEh8Plu6p353Fj7oZ3tcDMNkP7N
HEuQyQ8gRL7ZrgzQyzLLW63Iixop2fz+ctbZgL98RBxbTRgAzPFdSvgvIrFvcj2aGgTsPJB2GwxZ
dqn9YkomiqYvGdTrMHN75w41MXDOwbfBfxt2+dzww5x27SsThp7csqDHuvQOyiOvApjuRxRQ6JWP
6kvacv8EaJPCnamruLYF21AYfofRcLWl9RJsplZXp8YFkfj790b//lELuiZHsKigxNlVIP+wnNBy
ZSWa6COorvYDFz1DRmRBqZRJaAoSzShAEGcYl2eRfuKTU54mFrCkcZGTqJXXx7+/HORtf/mkkRZE
XA1hFsawHf2yDYVL6itQ1fj9YQ0qLDN0y7BG75aS1HecFnfhLPnh97/zb3sfZWCV2RpPXKdL4Eb/
/LQtxhYFNhvQh6p5drwSm4nbAVE2HEtxWEaLu8iHQ5bn6cakjXkcbR8mNXNRtVYfvUrW54qGwX3H
6UdGs/SQUVtsauTz/mGXZuuV/Lj34UqRbPURP8I0ReQt14/vx5u10Lyh3FObxXNfZJkjhDNT90Kp
edUNzcECto7edVPrPnNVxrMM0wd/GtJjMY6vDils1Gg+nUbLXkRa4u97VWnBbWBF6do9jq1RN6Tu
4caPM7Z4fexBxN/O7fwhnIm+8WpZbpYBZunCu/kfVhmaM7++O6wtzwenhvQEzJjVDvrx3eUTy+fS
XSM9fRkeHBbsJhgBd5gm65yGPJ023RI8QfA3j9pR8gyLGVKoad+RmmH363+b21w9AhNwTipQWSzd
3NlOWYtqsx+6O5ICoejc7LFUcPoXVpwDY4M4o6lN6t4cndyI+9HrBeh49TENVbN3/OJtSif9ZESw
s+V8SisyP2MoHLri534WcPODJdzzEa04nwGXSEPiHbsgaB7r1L1JlyrY65SpBIEsnJuAx/cZ6V6v
J1fpyzmuy4tTp5igKyXeHi/pwQDIe4JQpOifPFfoWBniZiC5R7K57nF9CuqosbXdaDqV+1ZP5ih8
4EdRC4YzZOhPdXPvPepFPAlnbaUTdHrCLnRfCOm2Bk3ATdup4QG7pr0twHfN1GcQsEUIjKBTNy1a
QDcBW85oMmLHM4YkdtHBVhZzvy+8GeDulMmLbMYBHR+0XQh++YFxwDxDfjvi5D444FUvLXsI6eBe
gJI7m7wtW+RRqiJu3ZQfBPDm7ejz4saYvN+KnKgE/oy6mdcXz8KRR7bpaWABuO/Uh50ua18nlDvt
cegdtucOXyI7pNOpXdhHx3fTE6szBwSBT5KOw9tmXh/eXl86sPRbJ0VBMwM2i4twjue2Ie8oyo6N
91WW8g3AqbqvQyJOtQ8WvivXsNuaWDCdaD6wfrzVoyQHwbADMKQDL1maArhvh7gc+Lsybvc6Cgk3
xg7yrNBlKohyTrKtYP6vf1KLjspmVPdD8aqnsH7SDDDw9w0G/nQWhXnQ3zdL0O09BZp38lici45+
lCKbN37T2/uBI9WjaQdToW3YcchD9xAYNiXBsHSRg15D3/D+XrRR2DbVblof9Erx+jZ0+n2augdm
O/OK0XoA0sLB2Uiiu1Mxmvbc5cvnVrn+17rptlXpXK4LAcOP5YOW+0wp8AyksrsZj/BAWxGTayHE
gzy4dWTgJcyZwOwa+gy1VMcMoE4EmVVv0dhLMpneWdxCEMhlPh1LlXqnckJVIQaFdRkiG9WRfOc3
gp0Dgm5Fw5vywHrR70ORIk4HGbYhaw13/dYucOHCitTd05Xr64rAPzl++yEPTXEeW6Dwqkv9nSL2
o8x6e+ydAa5fhcc3J7k82s4bt24oPfy14LVFRuLko0iVU3mu15clc8tk7gv/LNNmpwfuPV5/Nxl8
/1wz0+EZHvKdU6GTn6PLDypisUlazu9U8Pa1FNKPrBsMkRZN/4wzZQAECuv1+l0N7b1T4Sr/OIWI
RrDVrJOOgh1UqBjsNUEyaUj314rBZQwkpA34o7H1pqaT3XHPLy82mJcI+HqbcLSPYNXl2FGoZggH
ZHBNxxpst1s/zgjmcRlu3NJ4p+s7kEhHhHpM+kZMlxoxik3uk+BuLJEOsx5smSbNSyDgdN66bPxS
2CBDIK3XuxLHyqXt7GlsvP5sGUQ8KIkwkrISh5QvetvSUmyc7N4N2nyHxt5nqTz+ErbLayfzA9f9
cjfqojxbB16HgeOdaaQpOmWno8jsTZgSsO6qIQmov2JFY4oHOaD2HEO1185k9249p6dwCMd9+kVW
s39o8za4BeV/TNuOnKrCeUPrd4pm8IZokRfzbbkEoNmIC2tlFkkgp+ysSepuptlroLro9Hr9k66z
6YO3mI80P1QksJduEM0NX5DX+n48ikb7+0GC/4cPmSe+rc1TIENwsW753JLcPGD1vQYe7PKODd7O
zalMioB1CVL3CqHKzEdz0KSnfn0JqFriPieAcDwfnXJM896wAAeTO3/O0WDdydbhj9mcbrnh4QHL
xjvlHfVObusCvb0e8KVEdLZ2jpBGCOg0Xrd1qrGM2mIOL24ONFLPTb6jQ7tjZTsdSF5+62rbHmUB
W4ciqHtDVKpjpMkeSsd8wEA6dpDFxI6yhKeoxSwf0NaTmwm8z4c0KD+nGlv50NtIeW2TGLdpD9k4
NWiC9tkjRVKJzKCHECV78mftJ96xt553CuuUgslyl7fcuQUkfZOq8a7XNRY509ku4GQGNmnnk2LZ
jl81T+ZQfb4qrtAHcpRLAs83mO50xbe0oPqGkXyKpYG3aQaxD/uxfC1r52bycQAXbnNLoBl2rePe
eMT09xlO1DhYApWM1RKeuXdaCE23rUVjNkyNSMJ28k7pNNeRT2FGh3W4JOAXy3y8y0Fb3lkUTokg
al+IJtyB4c7jzmuyY5vrKhlEepQBOvEtdFJcSWq2S6FAjwlAREO7z4I58mBtn68vk+utjWlElBXw
1Z1l9bx3wzY7U7cto6BQJyvm4lIBGUTALA+3tddPlyOMKH1u1xdMeCgjgeReAsZFP3hosyRq2OdF
Ujt9BhTIuM910Qr0n9PbohhQ2YXII5UcPpoZQ/lc1pENJ3lTNAtgIhXeToU2t7jAINFDax8peFYg
r3uDaCRVLPw8oXiKxPoRIZTrbv3AluesC8tzX4I6cjN76mRdPsD43OacZI/eBEjOdqE6qMIfo3oC
3tOK+jJ57Qi/w05PcAzbTd1XwHtp68T54vZnkvmIsRL0drwFX3WiP/fS+wLEq74ZqINg6cgf9YRk
QDst/b115HPXBAglhzV9aIcAzHFNy33tNyvaMnKdLEFP4Z7OqPK8YVMg43hi64/FUCwaFeMw7KZZ
w1v18B1tnXZ4ezmLNHbZaM7S8VQWQr1gQSe+GusHxOqewm6ob/u0pTDh9brbFPIeKQk8B4X7LMqJ
bqv2YZ798t6S4HGUWR1f1YCpwAczCRpkmdrpDtFUdChq38ZjOxbIE3UWIS6EU3IoRbinxn41AtWU
Co6obVDwSoAsddM2sVrfutvIh2U1PAyvcAyIFOVP59+IImxuU2ueaGaQeC0yuffCUN8x91aqKnFg
M92AO8N55y3IQKQIn1sDcgWOyZl26ZRA7aabEf9XhAerUwfrb8oBI9mPoui+ot/YJAh94mkyCpEo
IB8cGhQIcIc4ZF9i6VLjs2dbzXoLKOx5nseP7hw+iKlpnvR6Guksgw2zETpcHnqSyVOei2nDCJxj
j6OnN0rcrt/LOUZ+lRE+FBJGOWGoVuBhHDAmn/woI0If/oVLAQvTPD8SKwCfjvPwAJWXxZUzv7l6
7k6ZAwawy4rYCF1uUTDq2+uLrIItssHyXo/95+sHnuXIKHWt7x3Y1O+Kyv6D2fE3TecH/DodBwPX
sWv/6mexqSNVKtAC7OZqQY8plBdm83Sv60BfVJ7ecOBYN6Vo5VbxZb77/ae1juf9WVJi2ogP9w8D
lZGGw/S4nz8tgb4XJlSkAMHbQUTgWrMkD9EzyenYRy0h/R4+OFARJeSpyEN9E4DnQQNctQkLVXg2
AbX7USAwAQeGxdmSQUIGvbpJi1zsfn+x7t9uLbA+zL5YR6ViFCoGZ/x8seigcTMUqgfZDErKlP68
KVC/zMqcwCCYE6j0h46lLug8aZ7nMkRwlrkva5UD/BSd4MDUwJfXIhJb5oqZozvB6nI+hANy/MLx
RMTRdjmCoP06gSJ6rLWGnjFpnmSaeK99EOKQ7B3UMNZBjx2hxN+/Rfr3txhC/GKSFYczzahYB338
IPGRvCnmuhR2c60o7YyTMlocGEsinNAnwWh6hHLwtDqB7rYckFDkkbQ4/cNV/GoKYtQJhjaFGO2I
X7PSpT9fRQYmkvccZGDWY9LH6BQG8BmiqbkpxH0vKhgj18OhsCHbOHC2YzC63dED5JYJv/tqF2R0
EOBs/uEJ+JtdtV6Y78Om4hhxuI7N/fnCbLgwp8EuuunhlJ2Hmp4VG5sbOekOJWn+qGj1ZcQ86q3T
5GVc9QU/jAPYQWCs8kICV/3DJwUTH7/xR0+GEcYx9xpTlFyCu+b++kxmqvF1SrGrFVogE7f77jGE
ESYZtDHgounY0VHvJNfkdRDtFyAx5lGP9XgAsY+obrmplYQBR9riOLCqOjqZHi3mCIx7OwM39qrm
vikmegkxnKGqvLFHRBARBUvCD1lTHctR2Y10tL3zU/Wea788drN4BIahb4da1rdXC9x/M3JWN4UK
gedfKwTP4fsO2C9kO/VvCiQC99eVcRVawqCbDOpvRSizz9/Npe81cS5ojnSv098HQ/iKz/ahGmDL
KppO0Jon0Qx4K3nOn0o/vL06DYD+qnsmPpLtd3fbNmhEtk5Ln+RElm01TChUV4k3U+9zPyNt53qD
+5w35Z1qrT4AOyDnVBhgyV1CqOY3bH1RDKr631rUZO4BRZuHMRAFoJZ5gIHdzxMIXB3oeMx9zJzw
g/kLb75pqLL3yYAvJw3iNUgS5Ccly+HWCGwnfkgOlR3VYUFe6QUfOof+yksyPFzfCgGUZ0TKjj7D
fkE9aIo887w4d732JIawfXBN+q1K9ZCAOVSHxlGADELSPZCKwOY3no/DJsiSilMgcXPx2kEWvQ8u
jRDRQ7N7qXnEC6a2s5jqSx/2D37VLZ/4gjE8KE3Dl3QGmSn7en6aQHEDrmiG+6WO3Rma2IV9v3Vl
v3yUS2E2bKZlQiwa1UjxNPfLLFG6rTU5Fc0TWJOv0rXdPgMl9KixvhkKf1QMY7+t1iJoDNAEV8F0
dpdwuHAtTm6VdadAPoy1g2EVQzWfWUYG9HjC/jwMI4+x5GbEFVWEpHTzVAJgfkIj6PtjA7IuoX3j
Pq8++Lnz0fIm/poZycK3UuWoyOiXsKUtlisn51lNNWaYuNOxz2dksnDzDpzlmya1WMb+Mh14X9w0
nkbODWZPH6J97C4ej7tA4VHJ3CRkA8UigaEd8a7/0mGA0rNpLHDLP74aag44tNBt5GCa6h0gVghE
MwcfhB6xMDBjIwd7vL/+ErLmfQrEU/GgLvelJtN2qtS7DwA5KtNcAiJ0H67KfYLoPWbcouSETQwE
A3RiTyqecK4+hcwiOU0L0GKuAcGbkemQdVZsLOao3PY12I7vmyvGEeRbxDReSpc3p0VkoMQdeUZq
jQGImiosQGCNWJ/gDTzrbUG8mBevnW4QNOzvMOoE8yQK9rVG3+8xq6CcW4yg2UI37Kqh8h5rk+L0
CunXrvCeIPz5jSzwQlT+4gNqPns1nkS6kAcMcNIHQ5GgR8ZLgkRu87Mtq4tZH4F+KkPQRD0KAOpn
T8Id9ClohqUFjMr0KU+Rf0xLe5zBIp0tD17//SR0SF4DGg8jlaGSyBEdaVgpTu16b5Et7hElPqtw
GjGpAoMjClHf4dSp0QOY3IgWIxaPtHJXMKujkVTDQya1iRwM9oktn+7nUarL9UUD57lIyGW0Cit2
IMgBP/pNVNe+eZyXIoBAXeNEa7GCTDF8Md16u2aU3+oxmC9oIbIDxTATiM/oqsyFRfvleiyDXSeH
aRY73zgmIU6hk+vV15Y8FZ2q99evGnFTpiGmpeDMTM2hAAW748ipfhAsPbaWs/i61dop1Qh7UXmw
8OmOJpiqxPrwXoV/U7nzglqV0KT3en28yuM6gNM6Ch19362zBbG4xu3usqH2N6Nmu+sv10I4uxB3
e9Mh3nJ2Sb2zqjjla30G8uueeEgt+ZxNWDxDsW+RIvcdNCBJyS22rRR5b0B4AJf6aBjqbjejuRaH
mEGyw+GInDMvb7g2WO7S++TZgT0XQ1rfIDj1yQZBduqJWyHUWgQXhjVycanjJ4wgVLMsXXqq1hlE
Xj/SLaZPuHGVtuoACLHZD16pIxceScyQRztnpacx/mhc9lU1e3FPnCxxdL7EeK6Lh0YFkCHXYuRa
qa9uTl65zl0xuHaH9lL72oJjS2w/+ptwnpuTyOSu9GashG5Y9GZATY3+gPtIqHtMUefuusBrjpy6
p2VUy1vD4dUs87h3iplsHUzC2Dim/ETgb2/B6zi7qi0/eFPKtqIM3bgBeLXrJIgfpPXZCZb77bVI
yqaC7nPWsb2e9IYza8984uWO44xNZNuKe3dsESHtpi8u1Pq9knTY9j6ENq8QVEhFSu4ZLMDEVDWS
9lVRRVeF6dakjEM0PysMzvniLH0VeWqW+6uzod0Va1lPzrAdPzJ/spvAaxFgKVzzYshH2c03s860
3Jj6M8jO5b2anxZjnsDeDJ+cwt4g/9K0aAGSrum3znWTcDs0wHne6FcM6EIxQnVz1wd6h0wBIqUt
QSPMzn7kgtf5CHT7YdkX3Zw+AM5ro1bmCLsvnX97vaoR7/tEi3KTyaoEOOr0ZxS36lSwFm95wsQ0
XoFndafwpCHclGZwY0YznkxO5CkwLWbljMFW+718XAYPacbQ2NemkE8g2BAyrO/54podeg4mEmG6
JpyyYItQy+jl+ed6mfbA+9n9goMYx0SrAcyv5xirzICw4rQC4K9p6eUvBNzPAlpo20yUnhwug/0E
RYVILs02dcHNkSou8SlNnyy2QhirNNuxxgPib9GV0UAeh47q+2tDhzfZoRL5sdPG7MmkgDu6wDyi
oVcoJ8IODaGJf6tMeRkYUFmJduMarUGkmQGVmhCzOvusRuAVA8wOOcMsswOWQ43QBSRBn3H4B6iE
EzAESChJx4+uUkwSFWHiEJqbKFYBNM/Z7VKJ/rYZ+Al3eDdNVr1g/kJ2nrAwN1piSpbrL+XDmIYv
c1Wa16UuM8xyCrInFkwdhojMzx6BP8a7MHtUyJHfd/7Ocb5JSoDNNShI0SwNEMJyx6MlatrTAdMK
rpZJUX0I/MYBsxa0r1WLOXIIyTTHQeP/6rOtawWXbcnuMIAHTaB+JQyx3x0MBp3sG3qaMMMHThZa
Y7WaEbkdKy+5DjQb10sbwwFGXYXpdrxCeGiaLxnQ1j5w1BPz9NExU/daw4C+9t+ou8jYt766BBQT
2WRopkOTFdhcykC6u7KD+cFJ+WpRNCSo0pDa6YNyV6xVTTviySIYe/F72QVl9av8g5qAksCQUB/i
6/vY1h/lH+N12XM6kI3J/w97Z7LcNtNk0SdCBKbCsCUJzqSoWfYGIck25qlQGJ++D+i/u1+go1fe
KKxvtEWgKvPmvScryldh2uPSpVJgZa190O4aVw/DfKcZ07SERdeON1kHTrLpdGlH0X1piOJvczeP
q8EdAHkVhX0d4lE/D+6HntramlRX9Kn0MojttTEa8xkGH6FFgjgrAurONpoKdfIKPcHP13ukJR1F
/opvc7P/z9+gRzaoxNVbt7iis84oDg4W7bPdNdpW+YX9QPQao6syM6YORbOq2vylHl1vPzRx+TI0
frrX47WmW+7KWu4HY/mCrDsFo4sr3XeYUNHzNNep8vubWdQVPtewfnaK+Gfidr9DkS1WDypUO4cn
CPxFX/w9WyBg1eV/vyQFXJNs0ptdv0hclj8PW9X5mBB9fBzlwe4m99sfjHQ9ElOyMpUdQtrzdet6
9mvTYaXN8mkX9SV20GWgBg/I3+sTGaBsTsBUGOPJSmR2uKs2JX8idpX4wOPmfh86rbeu3c54qQwP
g3s43Yy4gji4PIT+oC+MGVS0EjN6kbXh9f5Fs+L2kmjDatDJF0BXMnf/++NhikXMb5D7+wkgmvjc
UJ4fCqzgWe9PP4WXOodiMSI40bSGeAa6oW5fYI6MN5vk7beQuly5JrS5qhfjySxxXWsdnvsKv8r+
LuUxlULpHy8FxstTrazfWHjn2xSn39nAFdXZZv4ACyL+OxZCD78y6Vsa7/GtKqqY9GTzVyOYRx1i
R9o9VoU3BgMczA1vmTyHrpRHV457YZ373NZ+tr1rBy4URkBZJOjCRr24qeu/lSL5EKNXH/SK4TAj
TXRUv1+iPCGezbR57+ToXuLB5bkpfJzCSFsHrUjmfeq3zKju889fke+Uf9U9khTTVo+hTbRG2qxj
NNlLu8zSq26KtnGl289+WhNlln529Tp9d5+U0VFvHFsD/9dNTPFj3XwtRWWu5zTsDowSvsZRZcfY
HNqHWefo9Mt5V9laG6R9lz2ivs8T+q7Wm9M7GfwdUcQmMJp+pA9v1qVRiO+eI3Il/P/UxpOvd38b
qniwrQ2eRZ3bKXeTh3T5fyR5rx05EC+W7/z2nXx4153kUFbZ4e8sORvm4bn2nI85GTFzxcafXFr6
2Ykkfgq92BOv9t1VyaaonRr94ZRFOhjW5VcMubT93CbhGl03Wkd64Z36Ke63nNnZ1ZfeviOsS8Rq
bk+66KctTl7xTDVbkxebODQrKR6nZLTehZKvuUomrjdD7IQWPmdaqL3rY/jhZtqzHxfzTyms05hk
yWs4ZMYxSeigZabvG0YtL5VNqztTZTyEOM5v2iQ2fitfZ6xTv3XG2305OdzwTDQ0lXi/DUeDuQo3
snKS2zi2/osmN5CANvos2zkYVNRtBy1lboNkx9A2jZ+6VPf2Ii1tchH+ARMoOjWOvUATkQhMOfkr
3/KNo+Pn1T7z7GGJuZI7c6DlWQiIGyv0k22W9QTM68LbtmlTBvgFkezyxl3lXW9hINrfXRhFb1Ez
llq0t+3WOUKXdXbCxqbsLrd4Lrd5+ZUXIuBzmD6yosX65wxvaba4Q+Uw6ouX/9Z5iRPc5fTObUhE
FwySwnp52bLp5s9ivCFLqJ3vhyctST9rwptPjl6257kUTzLLu12bkRDsdM2j05zNbvv3sm2bVnGp
0SS1vGOX+68S07w07Ez4W1FYY2NeK+sQcX+s5wwqjyLocesg7tzycWasAIRtff82sWzJrLPsD0aG
eTxTEyLxoF7IzzNE18ZyBaYg3OAf7elx/XhP0drcphqBINOnQyxd9VJZ4muCV7JyvDZ81FsFNUlr
Al1ZJV0ADFxZYpWtWqwXOlJEyLxZ+OMeHSe9gv/DtSmzj8pR0YWRPik/0VkkvwvjTQ2BZSf1uxk3
WzPrvECmoQdQKHE3I4PXFyi+aAzp6/1yv3/xJkbcjXvhNxFfiMv2L3EEQ1FLCkZGpv9OQ5MfpnsB
5wCKWocS54MdJbupw96XEUroGqbqoxE3gXKTEA0qMc4CWW3j2oO+IcRgNatQ4zQ0+5zi1YcIIwzM
CmTtH7t8rtZc5OX27saJqmezJfJKqboerHh6KqcoPcYapBF/9I7QUWnX7XhEyIiiJ2N6lyEwMKkN
0cb0MOU4aXTGQDUFpe7lgTdmA1rSGO49+IQPRqxtjLYn60ISZSOcilfdq1tKI4hVbZuHpJGq7MnV
DJgGEZGAisHfKhKTdu2jnFyNja0srWPzim6mznboe+sMflTvqfmT+p1gtd/+kA7G+9nx/oyVyIJI
6PUpxeoCaaZyfhmA6rn2gG7plqpeMLnpq+yix3XywSVMcJbe7NiWWfoBgBkIBLK8LmGzLKXYGN2t
wABAdR1KXmfHxa0ZesC6NKDa2KH0O0Xzw0T2CKLmqanGYgN9yOOdUOLYZ+X6PvfpiskKktThjxIW
waQZ3mtW52lQZtq8dor2qzVm/B6mozVbC6loNSx+XDvT/5h50hzVOByJ6Q9XbiX14GE6afzIuWhm
95aW/GjUsqZ7HgzzoRBOSWCCs2Wtj+QQhlwkwahPDN8xLm//9uc5Yzua6nZjD7656cXgHyczfu7v
b/BAPbPCEJYQOU7kriqy+XL/FQ4bXkGpxCmOgVbTsb2PBbmOLgYt1oYAlMMCftvshOqghADD4lrW
DR/Prjaj/mKy7ezqzzOKUmReJz/7MJdCm6JsPrhl/G6RqqpT02m5ImRgJFB2kuUTcDWVUT6L135Q
2qbxRfp0/9KGEfgM3bjdv1ONY3Pmtx+NDqi3gnMZDFOqaMwZFK2nQRjbv9+XxIoeWrP7WQ1SUTm0
71wGIdEkXfmMiDHI0zc/4FfSHu6/appQ24xlPDBYlfEunGkcbGGJ58GjLCDiMp/IFYvnKZ/bDUja
j6qHP1uoRAtXs51NlwU0nCXJWl/+tGZUVk+RH/+963mPGDKMKlqRf97U9eDxfP/3qPB+IzsTmKuK
G4oB5708AKsOx3qcnoy8LW4mMXEUl9tghdY568zw0Q1D92Y0z13pJvto9DHRLaeLNBhWwTCGRse1
tQfvrNaKh+Rohh1Mr+WHWg5OsTNqZ8KwGUxGFf5WOV1Jyts8Ttr05FZzdgWRuP1rllPCAWU4pc+t
02F5mMlq2u3s7Y3SCIk7uvo2kol4dH1gI6O5sCRG36YDMvxD1tfRFrPGqqjCeDcmDfwnDCok1est
dEI/GIhtb+xOyy6WAv/iz+kHI6L2UY2uWAuHilR3S/FsddVRDz1Osbmv6c2nn+ky9b9/iUvrlCoY
b9lsxehJkUN0HTyE7zaPg73weiJhX/p3w6jqN8MLN40qh4eozXeO1cXPw9IQEqFKuX1m/6Gxfe+h
8TVCFCALzTZM1ncvj1iuWVjpMNoYcoPV7IzT/YsJl3JvmRNU1nk6duO1WuLyWTTX2O1D5dP2LEOu
zkQySV7xsqoj6xsBu9UNx0CmSjuQ/L0Vjf7VdrVp/1e2XpTOXrnqHP8ZW7c7deQbT06jkeUrxFeH
8/QkDWGfIJLDZSv0x97I95H2ZCaTv0sMn1HRIE73L21qforBgwsSmcV0rJocyZMa8P4AWgW2CnPS
0kPseJwkFQ8T9u44MFph79OOO7TWRPNUeIm5d3vCnFbmrJNUTdfZSKbr/VderYPGB9YimrFZ3Q+D
+xfDQZhjblJtDLf/TL24uQxdP1z7tvvhqzl/brisKG/Uk5txvDRu9pBLZ+vWoNSnKPn112eZjTT5
4VKd4HcpgmyEKNAqqINt607bzKwRNSShPFlC+Bl72AxpG/UvzO7jU2dCQdTLT4IG9sdSWq07QgBr
i0nVZkjRf0wvTXeTDDnBy/HDUqT3iIfND65WDLvYKgYsi/zNZCLa38c0ZqF0aXjnun8PNUOHeTSb
x/u3WJ5OUSsRlWuUSBIt4xMf5Sld5sZzlGmoLHO2sRqs7lFvd6cmV+9lnE8vfRxCf4iJx7misN4I
apyVngN6ykvqj3VjYG1dyYxTl0zlb2dIX+vKd3/6PaNylVjpyU9gzS736EmRQl81i5/kP9/ikbh/
m4F/3VtAchqLetdOOveHL6HOktkzrmNe9o/z0H+FygHsQ6+3Tc2svNWyiLcEQkGcLN96lvWc2KK+
NDrGr6mjGTaoh1/6NOKp6o15pbISP6EVx0GxGGfMNDkh785XsYg7dWOXu4wpVp927TqEp/k05oX9
xAD+Q5vG8nz/S+0cwRzFu7lKugK04fJnkWJoTnnZ/OfbyhMNvmwtIDIcr+xE0AbbCn/SrOHEnnEw
xfoIy8pHtZUFvRk+sQqxBLjSWLyESjmPXK7r+3dJMWcvCOD+COfcJSId+zNvBmrSQ1Qm3z7OBOwU
PKBtHXbHYTav8zSf3JZwZwoXylHJb1Lz/ZPjMbAumjY8VYU8gnqJnxs93bf+vC/G6fdEWhf1ZVHp
EmNw1j5lB+eiMnamzrlwP7ijmeun5LBZTchaq/uVmTTAnylqyr+DzHzuxXlM8egsx3WXTB9NDq6w
GmJ7j6Q3fYz2sAOgLq9DFL0IuHgXsM1yTbuu/SicEWQK+ciHSk6SRh5UcpvSslYMhPZJExdBPnFj
KN1MPqJofMgnLYOUMqg1BZ1/NggnrX3o70TI+zPk3um1a7sSIo/HZMeU63shg9AnH6m8ywdCueum
LcHIepM63s9aggx0rSJXQadgnxeIFf/zxWKosa6NT9EpjQscSY/3dzcDJniVeTecR98FGy4S7dFx
+Y8aqb29e40jyjFutm0ylMaPGX1qE0N0OuqqdV7soV/lrhFIHq0Y3iIpcXuu/1ixfIHK3j6bWXtz
uhgbZV/Hj0kDlLwuGousWmLdmmR8kkyYgxb44d83IF9egzbqmovNAKezop1qrJ7tIo51c2JAP7g2
Y/zZ7iqc4uJgc8d+VCNP19wc/t6lCxUmC6fq0g20QhCvwmZtWu23Gr0IV1msF2tg4wUohng8hNF7
sjjlHNVk5zH2vKCqmmY1ObnBkgnGPI0Vfoy0ySuZlPlNJGRzh1A9qGU+7yT5JVctbvTaaTYk1h7j
olY7V2vkSTSs2LhLTfnUw93mUGZTC3qmSp3wVBoYWiihrMN9OOBi2thYJkGUGV74wfXnLRmwctWI
0f99AdkD0KqXzdZJXfes6w/uYKZPGsTnojP6F2pv/SmW1T6KPPNyP5gnN9TWA5nfPVHqNfkl/Xwv
Vuu2dPfh4D0iPg6MfJLiAga1Zs/ExOSVDDTxMv/Go9htnGLKTn+VCr31ssdhOX0gsBEgnJYyUjyT
8JR7OaA/T2lxigr3bNtTc6F1Dx9NyDk3a4AWjC8N1UKDtboEGSyXnGJYq8eiqkm0JIP8zNPkUHXM
vJMOXGpp969TVncgNrnRtQ63tFOwtcSf7VueAUfrmuyS9r51s8yWVO88XjHzfpSdN5y0cSbYE5bu
Y2lGq1CE7d4pySf5y1/vHYQHBkiH+z91/0vAEmccxszcubY6LMkj3e9o2E/Kf4hCn0m7jWId5c1V
Mlff4UwGVbsY9+/1U+KQvzBSwtK102G9Y1w+QGELqsli58RdIV/k9/swhq0Q9nU5FlcUnxxT7lxv
5mLS311T/JjTioGMAc1ORF1MLkFWlwL/YgCaj0TZorZ2KVmDEPWb12xt+J2zDYkStUvIb2waZsAl
T1yvpxODQJCI/CvEz/tsU+TLppjFLR/3gErTgVx7a8nDNDnErGMrPACKM9chxIctaxCoE53ke7LB
DIWl5p3J9d0UJs3jKJvhIgfskqjAW36yn2WO1yht83lzF+hVXT/cvY+aLp3VYNgV3kaKYRJk01XH
+sxtVERHyh6CEE73SHf0J86Yo4SYOHemWX/PmWE8RHH+JTWEGbc24i+7nJivcTcye38rqT3XZeiS
A8lIFJY574chJNdJgsSLcufPUDIm7YKqHToIL59V1/fXEsPcGrr6sRATmrn46p1JbNPMeGKXCMpe
zHxHOcz+pviMQrQN2Syz9/0Y+ceoyHbq467r8YiX0Zxu4Ot/YIaEHP+ge3ZJHJ4//rJQh9UpcouC
f2MzBjU1GGpO7bqVgVkN7r6gu1/3ohbBrM1J4PtkbGxuinDwp+d+GmLqP6ICwqzL3VzUSZCEiv92
sRtFlhN2SFCk4nxYT7oJ/ljLadKSz7hmAI7r/FE6kt0lmeusyOVn3HbM/ysYCJSkGGdmDvRYnsJ+
wgjvPXkHVSz7b5T2QQwfn4Nn7hOykIcozJjedAlWdOh4Oq07iLkNA+ZobWkaP1pqynHomeGysiM0
yypgV82xzSWaYpn/Mmrqqzl7lTrisIUAHGC8gSVsfMcDpNvZNPdihF4x9E0YZBD+GIV0QQcEsNHr
8YbctDZn9cqo9UOO5c9kXMMb14LcKltylgbyYf/dhr9Lf3wMk+47sgZ4ewo6Jw76DU9OcYzaB0cP
q22YaxUKsF8e1LzkDELN39JA/461IXD4DJsp3kvsb+gk5bVIPND2H3B4wy28dnSvJIU3NmYCkZWU
8axNfzLNrk9+6JobRHsk7Yw2RurjydGegNEQCjXI9JQN/Ndh8JqV1AoGiQDNKBwXjm7UPXmm213c
mE4Q31C1HiVDlnEqEq568JUtm012zCoGkKbJ66Kzn50iqzcdU4IIGcizHAiBMcMXD6dH7aPz9r4O
GiQBsd0Nc7Ezec7yJAycBgak6jll9MH0d4SRDSszD/iSRg96hGXFjz0kzt2of1e2911qkvUoFrUS
CIkkyKjD5rlnQxjjf1eXxSp0SRJbkG8LzWH82/I7eJItmD9Nap8p/Dp8cXTnoftZOYW9QW8DWdbQ
IHYUXEM7/fIhlgSkrgxYY1wu4DG8fdymCowsHnA3ynZRoi8+VM89OgsJ3j9J5eMqARN6iNzxNc9L
tR8dqtiKqwEvRe0TIinN0MfqluyiYjiDIjV2eT79DjMWe+TojWQo1pEpEDe1mQxBaJ+MjsvYEfZw
KQ+RNuYrHyo8REvecFv03S0U3cGLF9d4QZ6vJ67mxhB2mSP6G3hrMY493DOoX88kWvKzn5Y7pXUN
pROTGZOQUTcvyyP8Ul8blDIbhQfeEVAas/qSmexmUiVG86llw0YpODoXXmmjPUOTOg8+qy+a9thG
HE91I+oV6fYnxR8YQy8ng9nIaIUeuWdpxgMc+O5oFQf8KIjoxFZTcvStcsgviHrr/YINWKDNjZxB
Cw1lbviJDY49bQ2UqVkXv4QXs1cEA+ZqQs7kpLKQGJ3eWutOlgYau8Wy0H2mAmzAgNfflePgyxww
s5iOvBndW6gb8TrOMJwoQLeYBn96+rBEaZJbx5IKfP0hH6fGJMXIbzM+Q9+GQB/lzJOgds3FL7/x
5q3tsRYFFpc9x8W+G8Rm7LhZGZS0XXPq2N2QO+56KuPmUIwW0bSCjry3Wa1hpWKFYvyskfjCGJm+
TS2WyD6y84N04NJIRhxBJ913nPHug+AznzGwDJ3Iznzi5Y5tKn/qsWfpi5NgHm7GLVWZf/BZl7VK
m74JcJUQIU13dqpzfo84UC1wWE5mPcdhhVRllNfFOQF7DCyWL+AMqY6VeNg3LCLkX4g+lzmvwDbF
bEEwo27Z64KXYyjrvebhnhchNWgZt7uSDUnO7D/FMYKdPhynRJcXAr5wmVT+wJml72w+INOcjZU+
D79MQhf0bG22sUfzd85QepMukMlKKy+mwNiHKA2XJjYgvFewb5xwdALVfIVuDVHKBR5ERALGFHPX
le1BLYWRnLPQhYENrWnBXATIIziFnZ6jclVMgzYFQc1V7bJAzOwZ/IdRD2jUgBTf2LILwnBIdqEH
28XUUWOjcobJWqtrrngJQrvkKK223qabmR44GnttOPpAtw6tsc0blM8o3UtWN0AQF8yjoSMlFXCd
AvMSDhpvXSSJcyHk1kR/tBZvQDhRtrP5q9k0gym3Vs08PA69bZHPoA19FqCkH3rCbSxNY8cN2EGu
ZJ6dSPWDeN6DazkfQkRv2KjrB98rgEzw4FAvbwxg1AdnfMSt9ENn8LtiFvhlaSJZtxHlqy2yQxzB
z0/7z57DaiMr+ck+n2hVgOCMySgGddJ/l4OJ+cgauWO7ZexhzC9JhJyR+kkgvPKpmNhDJkn+olgn
qwF8mB1icx0Tae4d2b5B2ZotC4LHGD7MuQ0gLWembDuzuXFK/MVI8KwjUqoMUvuX1VNgUCOHm3hW
J1Y8MeXKuGS5SNgm2eFo6SLtt5Aeic7QuOJOLLeRdpW0wXvCSvmqjN74Y59sUx+3dUrrwko6Apx8
WLRwQynZgAIrbYNs57P45ofDK4ofzOCGxgJgNoxMqDkIeo4QeJmd8tEyRiA0LFZsxGKHRMP9NrUo
IdGoWMCUz2uVpl9YsnD7asl5DP1P7Dy49tgqlfq+PDZZey56DtQ2hxc7f4qEIs5zQPiWzbfnynee
/Gem+3lg4CnBWBqTRhl0+ybzZfkMdVpBPA+HIGnSSf0cqLB2Hp0kuiTXKLYoqx9C/I3JzfH6fh3W
NSygCFoco3hrVU6AeuOwMK445LEENS/1HCEKaWUwWuJmZMPJwiL/UpZttaVMxSzufWJxCuLW21i6
Ahwa81TTxWiy4CT2n4nFumssdtpxrB17lZXJ2XByk0qcvXQt/i38TJ2zjttcAc4v0pWWUu4Lr0bP
r+ZNWozZWSsZUgKEMl8hoBp5XR+8yf3Vs2FPH8Y+CGsmxLIbAlPHMzl4nbkfUBZJHqozEe9wQuRj
wee76rjIIekNLOcBtpYOeJgajf1Fb6ZdtRvf0h8xrbMdhdceT/W2dikK4ooagrTjG0AFhxRkDbWq
Ie8Jm4Q+NWa5IcTOD4MLN0mr4zRRa9lEpKneAzNLn+DoKzbZ6IzqCabVocYTqbF7odDz+qpNh6Rl
sY5d5UTLQ85Far84achLmBVXpvKwn07ePmFkurwINrd5kdg8463/aEdL0jc3d0yJfy6aUB4O37Xr
rULyo2NvwnujUaT1S4ncD9TiukbUrQnZf+ANzUUWkU+zk2fBmKffuY4HswJLRT7R2w6D7myYd8Gz
duJH2xqjc2deGUkk27lE8lOhhZBftEc6Jp+6qyf1XbufYdkKxAwOUzGxHlDT+c2W8lGa0VteOs3B
1L5jNjdCH+zZeqO3LDaJR7UhM7FX7P2p4S/ukMEpvWBcg1JVrFYF6mM18nnyzXybEIRJJNe37cMO
06zlYfGcozMsFXXutydqYM0GJDeU3OppRFvPJzWtC70hRB/WGztVL1PZ6zvDNfbEIjS2f3buauRx
wAGxl/M47rAu8AZIa8uwLTs4aifm5JcSk7tvDHdnNxC4Y7MnRDTzLhmZzlIQpQ4kTrvNlHIUVLMD
6sUIqsSnQkpPfXlMQzfktYcyxB3M+sqIRC7wZl+Z1nYsJzZz2uaJSQLCZ5ZsCoEQJXU2QJRZvh9J
M82h+qXH/pMOBQ/im0kMVg4HK2w+AAkghFlEBVzTNdb+tLNYRbNz0/boaa7YGL63ShEjMnxWWPSl
elaCw9QqLcFKAfWTvVza08gMLYGb4bhfZdGCD3YxMamkYN/HsjU1VOwdLaTY2Xm0wB0ByXnA1IF+
boqE8UsUgm4sRCjpggxzExJrXo3lOKzaUs92mXZyVBoeMyvx16WGXUugiisFd8IBuRc6apWMRsQm
wzAOWOPCcKBEYcaiZBf9Dvgchbbvs5bVi7cOGL41ubdjVyVQReFMr4HW3CoXm0kDpzvx7ZkSrWJD
DzG0fnyPYjtb+UXcBwUnawxuJCjq8dNfIO1N6std4v+m0Ip3xejekPxXKu8Zm1QQEtOkgJXhGbeW
Q3nnMUlHHNaCWvRHftyXOIPfLLqQ/Xw4EHOps09ViU2sghn3ycoLhxj6FEtE8mZD7mTZemP9qj20
i8nD+87Iaz1iYUJcS9ET2dhG1MZbiUi22x5WeTBLNgNCYun5VA5Zpr9JNmIQKQAeyM4fCNfwB/oa
n+MqbzGhYAIEWWewdsPGaz6Q/t2oTP60YgJODEQfAN96u2WDBR5h3BvI96bH+4iDNmra95Kg55ZG
BYdNiuBHED9ocRlrE5t47JB9kIpGtfMKJob8gtzf+AnSWRkoOBIja14w4KgOdgjdCz7jlU9w3vdT
g0/BfxVUfgdpFZvBDb/ctjvUsHgCJsYCBCE9JJ5NRj45GEAr1wRuKL710BNOiqkgvoxfvWXZGxTw
aAtb3RxKcycdc2MamH2qedkgQniGHP+E9Htp2+jUFBOLkTW7vDXTmVXP/rq1Y7pNlUUcaQAIIr20
zqot2XEh69+VKh8rwkCcDwxP3PIH3r50Vyfzj4qzhZ+Zs3JSZzEz87GZLXdGFPHIyidNmDNgU2PF
VcgZaOsT0me8A8ZEv+9adkA8b2u59r7DHnxR/RhvFwTXOilYtjYPHOkn/Ife3uk0wP6uN2+kEefr
dpTo2J+ZyZItRyHNckAoVBPnmsxqWKuaPYzR3G9TfXgOTc8/x8n0Zs1iCqQGVjD+ObnWo1v2MyJk
nG1DNkBBCuRnlFiFQc7AxGrNoWZ6eL4a+zszxfBYa84r9j7rpM39sy4/EpvAtYvhioEnFg/ZM0IH
i+5RhwGOjbliO3+FSatnm1VRrTBnCo4Em4H9dB07rbiKUkcRhfneGSBqMenEgW9baGTpO4BtO6Dy
jXf5SNfWYAvZSptCkDD2HgjbNR/jgVAu3a8bmYAP7niBROwMk4+yyxmDslWMzdTtDU8chq+iqqBb
Zkc2hLqBX7QzM+3xpyyrZ5/f+WpIcDr1WKGlEKy1+ciTYgqifbVu28RkLqBedOgCV3LFe6aVCfa+
+DWpsWAIW1nb0tABr+AZZe1G0NXWtoHRM9XNuMZ39VShRgfN8DVjiQ1iFjTgCC7BCHf7oevmBzPl
jfZZyoLD6InxD+k3jyV6mI5XvfQSHqnhNZEAJ122WgejQaYO3MyGpd5cLK611LW4HoiFblDN8YoX
1ilXnyxLcc8GgPIylFs2eB9Yh4z6VvpNgBZwnWMdJqyIjk5n4rQq243u1MtSFrj51LSrIW1+1F37
ZrOuaspN3o4i7bZeKx9c1gVTHrAWxtHqXZuwZbSPjX2lZV8McqMjGrO1siJslv3AhkRpsrBSdMlz
5zpHbLYwxnyWRbIlJQEq05Xq2Nn9t8jT311u8cb4HQ3D2LFRidx60r74ZSWCHMNz4Of673wwn5B5
yw3d3Egv5eLxTr+cvujYQsSmgF1uoyfNmP83CviYjGK2dA8oGbOd9kfRZa9ViiJU5VWzMTJ0/lRq
4SaZO14BbFU660Rqh43objPtJwPwLIWT2KvSv7H2et0tspXj9uPWjIQg26EgHbv4kkSKc8Ee3F0s
rGxjUhPadjdf9KLbW55gMRA7xXZhj9REA8q4R2dxtazdasf6X8nkEaGnqbud7Gdg0sr8wFbXof80
emBY3yyo0PZW8gzOmmlROr5h7/tV2zH/jsCzZKOTJGpBlZpPgJIutYvhv5khtU5qxv45+dN1ksR2
rlbLB9vhZFnHOZ+RSExUaosguTV8jXMLrB/HVTaQRlAa5V+JqZa4GYQmYvUrJ5/2iuHuShrqMcQe
QfnsbUTKBjpE4Zo8wEl3y0+TJX1unduYeI1L14s/bZxnuB6yB6drfERNFnGjxpVhHq7A0yDXMYmD
zvBzZMNbiwuRnrKX9Ldxi/Dl0nTEWVOiBoVbpDe1i2YmmiIpz8LNL0P/UpcJEdJBq/fgxYejKAQ+
9mr+wR69+CIKDB9Gl1NQ8H7CEiCrGNReanFwYCDrpPZ7ssy3PoZxSv9NyouEolcz4DWII6ws/u/Y
ay70kCFGYp4RHuufcSj3Uc6bz8aXtjqkJuJe02jdMa0XYXbFXAhtyFP5WTemz06v2fPBEnvEGDZq
sRNvVxoT+I6SjevFq/B1a1/J9KdpVbBhuvGrF2WxRv/lLWi7f1vjrH9b4/5tjYPk/P+yNe4fYH31
D7D+D7D+D7Ce/D8D1v/tuvu36+7frrt/u+7oYMW/XXf9v113/3bdsUvq/2TXndDfDGRGyJYRFh/6
+57s2Jkk25vvsHqGdZlb3yfPLw30ZtlXj6PqL4M0sbOzn6VGhMICHF+KMPY3EV07/AZkjPFBlQBT
tSVEgqDfrOzR1fZab/zs57WRPA+I7xH/Mso3mn5VGMBmWXHdol/no9ZfIzTH46jXT1ZU7HqSpOAY
/ou98+iNnEuz9F8p1LpZw0vy0iyqF+G9QlJIytSGUCpT9ObSk79+HkZWobs+DNDdmxkM8C1SkEkp
GDTXvO85z6m841A0VyEaevgmyWxa53xHW69Qn5xUgmfDThP4CCCKzwpp66Iau4tWtvIQWBbObLs5
l3jfNk58NbSrkCG0R506m1m7O5NwmsVUagEx466OxQ15oxzKkb/hgtCeOReF3iPVqsLgislXLpBk
oPLzIFDMxj5IQVwOVHFIk+DrDDCJzGEC1RuCIitk0DzccVx50pHTmtL7pILnKTz7UJDto6OZGoUY
7Tf9z1SOvXNNUpZz6XTbukVdFjtIOTOa/RRdbnddqMiJ6YQkZG3Bn6NLCb1jiJJ+GaAQp4FPSe/+
34jfSY6ogN3F3d89165m3nIT90QuTjWOugjpM1q1F+RJAGjBu9aYpygKwpDnLBJ9ExHAPCUxWaRe
cCsq93sgze7HAGLI0tytjojrEU5S/YgG26DIFpINm4lqeT8RpuwpuU5IAZG+wolEsJ4ga7bb4ZxE
7npCILWvULy+1Dk2u6m0FoOEWlEQPn4MQugGIVLeFwAqBC5N+lPX5U9eC9LM0Lrl/ZWFLHBZVHV3
8ovYJSU1wZbZhfmt8z5QM4NAGYp6e6cOEEwUrQCeyHXIrwj8Px1834U2o9GrgqznsTOwXMeknNyv
mB0VwwEi/1UO/Xi6S1JhlVjLO0quRwJBiIcZbPA6Ev8mGgrf6HwfgElYD9jZq5UPlQWr0BihdBTo
KTsjNpaGkp+/8WuZ1Vg3OwT8SCmXVF9jaHEWYy6jWNqCVvEcvGIKSRmo2tlFc/+Qz7l3YWNuRVtd
J3opz4O3rQeazn2cazuo23udEJKngibwkqAKepgatmA7d873329TJALkNb7KAc9igA7J1NKtQ55v
R4l9fSfHOCNMo74YYLUDLLq/205OPkyTgpcxsAoVYxe/YOaEFBYmiEzv/F69w4gJPgQ/LhI+0B+p
XMWy83dkB//KC/JyYXqUZzQ54zbQyLUICF889V166+uyx8Tq1TjsMOIkDiY/Hh6TsNYa01ylbjSx
v1u1ru/lgIgKGYh3q/N9NdvsWuDZ92yUjGiXddIGPmHAoNiHOam4BM+PeDo5C70eVhbmh6NVOOBp
x8FfRg1ZoD16OK0r5M8hNXG6Ud9tQVmNGQmsKUbhlRD5r5kAcixnCx4GHLgR0xijEQ2HM2DxbViX
0QWVIurTEB6/PaXJU2+5mzEWcI4m5/nOfWmAYDzkfFVXqHILP4foY0xLR5fVj9anRoxaIXzMxWAi
s+LSxTbtliFqpm9DTLpx1l/zsCtfRuhUnKQhOCf5N8rC/bmfgfmpkfvIYNvr0DvfddMiMK4dCMRr
fzNEapGdSn8cr7HCF19NAaabbDxid68fK4tg5Ds9SYR2i1SvQFmbZsHGyhFbMfTYx2z6qfH99Yhb
EoMudxcSjmcHEsAqDL3i1SiKle93xdUwkgKufEYThrBMyDLxbHHHp4rGjja2BZ9Y0wIks3On25CN
iWO0H6+w+Gln4Ku/42GiDjmVHcZnkcadWGZ3IoulZHRErgafh87CMgI/tqoa/YM4v+wwhuZA+Er5
cgesO2ME8jE1rUvlq4m5y7lqMmccMEV6HOtq6eeJuxvHEPljHVsYw3qx9RG6Uw3/XrUDdoC4hUsD
C6hHmQgDLuk3aQqIGR/cIXGIdSg8L91YMxA6sMJqCWg9PsgceEXDAHw16RfPHuj7SUWasMZYPvEG
HSSf+BrutsQqhHFgtih6Ch7AHYGd3Q4lbkYO2awUtLLxVBMGeIepBpCyhOk89LNZFzR5uPFN3M69
oxlrPQ1JMpsviR/WGNYTqvL8P7whNG4vmhZ6m3zGY2IFEYNdnnOc4pu28ukkj/2hsKRY3Fm9iLC9
Rd73+ZMWV84mh05E+OY/fzvQ9R/gDpyHqqXt4TYy3aVm+IHUfJ9ge4+GotpaVUSqYCHAwQMDv/CN
TeKp4x1XrWaXRh6RiJfl+0iXr0XYbO54rspCYX8n0hFzjzKimeZxI3wecqNaeFBw7gMihkrQF3m6
sesU6UAJJZlYCgLhC/fXnYXSD8FvlFqRrVXW6af7ZFtE1qdsww6SR9yfmvlDq+OBgsYtdnH9QGvk
xCQ9j+///JC53x2j0B/KvnjqO5yB9x9Ztv9Z9iCF7l9NZpzTrezbTbsj/Xr8Zvpuhdu6QY5QchPI
0TKftLxeq6bq3vOGPGfEhOY5KLLohIaBH3Sb2peI1lj3vDYCCYI7jN+kcbS70NvnTusvpyCLv6Wt
Q6vW1oZDUdkCee8c0ZJ2n53vmt8jR506/dug/OgXRBt0HMIocFfM1KC6kPDU/F+BHmK2sHEAkG7z
qmkwxJGifHedRecoXDVqCDYiQQVgITW8M2QaBAIL0aJus1U74x2NFzmK1yTLzHMVvd4HWt/3Ukhq
9TenivUlY4r3MJQ+B5EHV2iK8skAY9En1hrCLpN+r/IzorJHmPTayjID3txM79SE/95jATlggPR3
OUi/9R2d0AX9dZhNbnE8lvtRc8KXfPSeRiDsl1GJ6KWNBDGGTgzQff6hOfvhJDN6M6j2WZ8YuInQ
jY8uavNzMSTlWghc/VMNvFnrwI2WvkBR6xCb0qTVsO3jPnmsSwbj2sIAOjLT7eNRPv1mo8U9BIAg
mPEq6RaJCDRuP5pozXYPUYVVXhPoDWb7zpTrx98TvnI7D2U7zSqMflrDoQymjitabH5fHPxSxQLR
R8e6C8hEmju4tkFD1nn7EisYl6kctOMQ4lhB+1ufAguWZJSc7+OJFuQDNDqH5NoEBKHGKmSR8aDs
7oD2afSm/W9YSUuL0UlU9AOcwaPDiHVSmAYXelO5e11P1LrvHego2M7XQVENZ5V+3Vc4GfMaki+4
T0bfOJskFcnx9/xeECR8LdzytbOkR0Amo1FoYQxE8KHWZiyeStJ3Lq4RW08xvdfJLoki0S3whVNg
PHrIV2yv6lZ5Y/p4GUaHcMfR33NTVsvW89NlhMFkRfP4oKOoemj8gr74DDyHXeqS0dbhxkZUqKH3
6cqd6QTl24g4cBbbgXWpy/KgxXOmCirXgx1ar77mp1sR0XdEGwATD65QidJ+B0sm3jHFKvLVjJRz
Of8SUStXkmPmkIXi0Z6NaFniIyxh+MdHjJaqyj4taARN3Ra3oNLPSABt0m9svmIBv9Rwxt/yHnWu
FlvY3Mr6FNu5esD1xp6Bx4GxZPyGxxsO2/yeHFxVbadBM8LuvolZ6Z7Kwl71hl6d7tyYVpb/QPr8
RpKZRqwvrD7IlmmPipkOP5IdqcQqLYmmCa3PmsxVHqv1HfKbRPXRbEzrsQtKsAWZ3CPzucRpWC7v
GBnRxdY16EJUryj90Lp/ARTh6eCTXoZbXNNgKir5cD8UQYppue3wrTGs+to6bDHmui1YjKbWx+9t
SO82q+sHXDjy2etfIB1spzQOP0h+7paJJaKVFdneJtEJrIVfs71jUtsuyjZtYl7voXvOHDsg8Ecq
DNjAUIn3zXD+3rcs2GfI90XaeXKcwdnfAcb3UV+GrJVV4OwFSiS8lBEoHgXzGFwggMea5eR931Z2
hrFELIFwfN6pIaYK1nUaFds5OALzQ/Slg/Qr0P9vhowlLRo/c4cLGWX7DN7v/N7ax32HH8qxkR+q
Zlh3Ns3o7s4dEHG67xMoimjOonVtEcmsC5bI9uw1hjSApkYNP2odUUueGEtCk4jCyX0oJ78/1XCG
IJStVqJQ8tV0CYXx4kjuUDjI184NOxyV+XteO8kpB2HFaNQWiza3TbK/3fhJYlg6+pH6HCy8T3fa
5FihY9HHBv5v4TrPY914q6r6IpcRS6qR8qE0LNCzFiOe0fYrLezQ0mL026Cajfea798kxKGHirFH
zWkxyFH5rx0Cz6LXvd8pVJwfluiIQWajd+xIazOyQkSuxUqn91ES3Z/X0nX0PZEj2tQgMe0H8ZT7
VrTsE/WjVKO2vd9fEpzmomLKuY+V91GT0bMkZvqtM49g1IolG0HS33ooU25B4eB+VKkIj4h6g1VT
AsqWDqykXjM9WFfGThfBFyDNaJPCLSRbi8382J8QomQ7DznPdvTsU1Q20S1rTqzoy2+NlbH+qezo
BhDE+T3uWNwA8282s9UjmoJ64xaeteSxdTaVW+eHUst5nGzz2QKHohpysZyw+sSVeRL6iIQQI/dD
77tfmM6M9zyxv3JIhdfa7t6myGo3UBgpDfiWfyuI+exCezshZFmijG4fikbbDWD0AIATNS3m+ZJN
ItzrgA1ZFvpItVtQcvMCXmuII7kPKoHuMlvIZsWjO10CY3q9s5cgpO2KLhy3uWJRNc6mZxlies5z
e98hkDlZ3vAeEHh3dOTkHhkjEwgwCINTxtjnkvHMz6b+VhtsUt3UemXYin9GaftoZZmLNiQ4IJwa
V6VVJruxFNXF5bZdJBXZxEPROqv7bB/VyanLpvF0P+axec7dobyKSqHVFawL7iknJuz7/dTo+/tk
Jmf7dGXpPMaklhnEtMwZJPfvjir4TlpMB97R6zkhjruOguqpED35MqHrHWTaP1qpsVNzrJUqjce6
1zAB2N0huiMRphPIknaN+jS7jf44AYpgBZWy/ZMzXATCkQl7dZ5yIC4+CeisBx4YdFFTyxrdJHdF
6l31+B8/SFJf7khU07dw+a7+XFIYU/8LuZjcYLj+1Nva3FR9IVNyTWBSSpy6Sydz3QNbyo8Ouc2i
mscuzUyIqip91H7zqiLM3YMdgV3ohfNo5vEzfrgG3kzgzmYxhpPaDld5CyuA9f74goe4WuZ6ug+H
mky5NvXPrYe8SLlJeW0C/GQGk0azHMraXOH+/Ia2EsQ0lu2lNNXX1FHlSdEGMm8FLju5cHWPQ8k8
jXhtsqr2U4w1kvkx2EriAc5l3rHMAXOBJQFSeumHyOWGjV4M405TRLzNrLaHsMoefiOJpeVt2jAh
ZA0Q7LyBTipKg3B+UDLNUavQdsLZrcDGeqayekFMhpJSL6TCxxThqIhoIj5wYqBRtHhZ798a/fZF
QqdZykyQz+WwQ6696F11+TbNUrIfsuqi1fI9sakLljHjfi6e0Qb2L7IDEFe0M1H0PpBYgbpkjbLA
qUj7lsT6OQrh+je5hAKe9dn+30r+fETtUixCTynW+5kJbx0i9b/pRpg71H8k0731UEis51p6ECQ9
EAYavA6BpBgxrRTLoAFzYUTEAIpq9QX6J5qifYxjwBT1u+7NKtYKMH89QsBU7iI0qT30JB8ps37N
R1wOIsTRh2L8Sj7ZM2LKNZYppoPYeO4H70dp2Ou8APYzFaW2TAJ5rcvmZED3WKqUo7DiXYqBMyg6
eHWOzBbCVZ9GZbwQGMgpn0OK3FzuTSee6TcWItqkfwrbZuHpzMOxXz2z0wNIRFY2luXGK241NggY
YQmmjoZKyLjW8E+jQe79BKt5SHgQ+FLhYuxRprkoJ8IKrEysA4HSHDmlZupEf7mcU6I9d3n1XwSc
Gn8MODV0Sa6kcHVSl20h/pglm1eq9JohVpSai1VPDeoyzh8S95rUrMGVNZbH+wdHlOXRsZ1/fHn/
XtAQR6l7mPIqxOlnSqoHM1CQB7Q8JWbB1PEDSWk+/v5QsuQsevYif/3L//r3e2x38Ku4/g6TIIL7
D4nc//nLf9/+Ki4f2a/6j2Hf/+9ivD9+4johYr6pos/mX2K8PaFzEXiHvAPe4Oqj+fjLrxzA6ji/
hb//9VRkPz6qn9HH/+G3/pHmLf6GlB5Mi8lNZNq6SehG/6tu/v5X928WCSCeZxo6ziAXw9Zf/5IT
nxf+/a+W/Teigvk16ZCMatk6UTf/SPO2rL/ZDnHeRN0aJrtZUnD+eXT/cvr/43L8hVHzSj5JU5NL
/odbShe8js0uh2AU1Knij4GxxX+Z5m237S4y83WSBt3iAkIm+PXfCO02LG/OMvp9v8yB6Y6hu7aQ
jmF4nA7bBdD2r3EoASBGVSIYXkyj1a/scRKHfLCvIOJg42NfWFtGwPPmB4e6mH2YZLnk6RGK2qNq
1F5vZ2EtISlL1Vi7stLWXqR9j8Ju9jFm7Ks7D3eY9sOzLYwkDq4vwsnThxh4NpZqSvzZkbGQkAMd
OitQjlMTZs2BiL9rbVg/WZF+63sB89GNEfYaVrkS1hpInqA0WLKAtsXnEE9PJbBEvCENNriF1eX6
SteLYNnMJbxp/IrKdI834QWkBv5Aog4sL/sEyQMyLNzplQVeOjuEuf3uBwBebUJIcEHeqBWDqTP7
rVlELV6a9mLk5etYOTdgYAfCsnZsn+ulyEuQctmxjTC/xyNB7GaC7lUqfJRjsuqyYnpWBnJcuAHJ
YFQPlcs6Ps8vpM8ESzsfsEo7x9qKf+TznD2JlaO2XuIdCrYe9Ln0nSE3qd0SMuQ4+qKme4JXx+V9
Zl8hONgoIkdS2NhpsW1bQk+WQxrdBg14tyb92ZZ288uwXLh2+4xUW+30DhFtSjQL7rtdVOQ4xPME
Vz2oP1AgB6v5MqAfL8lVRFQcT+66tBw4M1R1F2ZUvhNz+xxTUIxBWZStNyN22ISqfJDnKXwNcIkR
VWnaMFn0L3yu01LPzt3EXWM1yVsptbd6IA8dF4rOciZ0dWuha5O+oPFTb1K8NpeozLagHbu2vjkO
KNzBqleGv1TAH3Np+FQ1mSvIcr4BDuWdJ7PHEb25jF5wecJTHdTeSuewllRA5MyNU8NashFADwZ5
8priIa+bD8qMEhqpuXfT7jsOXWNTDi2U2K7kmgvIPVgnaxvZuiWteY+wNPrKxrhQJewzPPfSW8M1
ajpq+Ly/o0F44ELXrXKNdarf2BDRQLz4Z0Jt9oVHwHeh2y9EI3xQvlw0xoCLxGefrU+gVVn6jIYE
8N7bsAQq51D1GmlnDVZysqSA2fvhSm8TaqHwITWN0pxFB5HFmvckfYIjwuxVFPQ8Czs/pI1JbBKk
msD/iV03A4x1ZbFqbsDtg5KP0p+N7+LJY1exMr2aJXY3kc8bUMMKumsykg9QmoNDWSN4iNpgb8tC
bXMP/8RAwzQNDBKcnGTa1pokHWka95qdADkKZs9I+Ur84UXjKR4csOKJzjHFlDcICXWwwS8mnUAF
n5bKsus+kjyvFjGtxoFccAiP85oJt3cfEXvb1MO6+HBgvWHnlCzA8mpVRKLYNYl/tMQhdAQsrfYa
WyEeh7bnta3+jFbfWHqVcWRuRWBfv8koWJcDxpIwCfyFObXPgCaqhU2c5bwgAmXWfrJbI3wyCBkh
vmm0f5ckC1NFMk1YfxyKHjQ7ZSeEqpLFumiCxtp7Gr2iNikXoUFMowH92pTjhInRI/glasJT6AS7
OBy7a0x7yzv3UxU8gLr2gulA7e5K1d1w6hpLTtguk0n3VlbbP+cWy0NR4UN02K27fksG1ORsgsD5
RhFBbiyHBIqCPOHBxqZlVObWbMYPD3Yfa7H4XAovXgd1uU2UD8GIvI6uap+B4350vEqPi2rvS/XR
Tzn+cCHfokZ7GYqyxygud24ELz+dSIAcumGRQLXCFXEGit9fHOoVdK+x4Bplg9MjEYQ4QPJZBL14
jk04fBQ6fmYzzoHajo95aFX1zvFnF7ExKmX+yw+nJ/CF8bLTaZpjHuvKd7xr3TH6Qa0lJWqZkVB1
h0BE9pZ+0gnjS74J07kHzYqfxlJ+iqOBNlOyz+ju9oqC04D1dl+n3mM49G+BV77Zg2EQK+JqS0AK
P4dNwc0EupmGygCrGOb7QtWsY0Va9YRnSoP6WUMOa2IuAhvjnDHITdsGj7WVkpdTMb1QqlnW9vCh
Yd7CF90RGt0HROl+6YqMo1EOX8qBnYhNtMCK8KKUOEeN/uB72RrueESbJVr3pP1Cyghm9yJYIEsz
eaaDN892rp3QXqv4VY7DjfjAra2rXQMeXGvp3sqaFpS+bGgkOaPxMUKddATFQem/+uW6pv27raGf
LnQTyzNDA13s2UncObchJNjcwVEaWdpHTR5T5EWCdNx64Bz0XwN4NBBfV/gk2ZJZXTvjyT2XVQ1c
tAQAGzfrItVeEwWiPWsqLMoYQGsbenRNnFE6yxUY37qFrKM31q3HIHfX0iOQy+7d7Wto0ALQKX+C
2GhhCxLVunRExXSmsILbk3WxtW9Bwg1Gb+XWJzQwPcI/whw8Wl1WAV5ia+vg4F2k5bgifT1e5KXz
GHrQSvxHk7yxzsg+ifIkfV50r53kAoN7XXSDOy4DJ/3Wggc9hK4FvlhnhFF4XhX7RtKFFlmPfYVS
7skiPHbhpD4ZKHAvTPNg6BqYHQ+yCFb9wAMkk51gKnsL9e7b+ldMWQfScbWx3XlHLUW7NvqfQ3Ag
5Du86vlWh2e3bLPi5xxVvWBn/pxXPaYxsBrWNBPpWRrZRAFUcQ9QhEyPhf4Spt1LqQPWDwcH1r9k
tKoV0N4SlkVkePk2HD4zSWU4aOoXaG7Bqq8ixu46+BLgq9ZpNj4OOcscqZx8mY/gjSVH3JNKRW6d
emhHrOJhBk2Xz6j0xvBMQhybVAyKhZf41hIbM6eaNISyADzbj+XMLaFXUsc/dDp+TVvs0jb7EhmO
tArY7TINPeC1HT5To6gxmFZHZAdYklQK3yLR2M3Ewy40G7BajnzR565EEJ9bjZeI4GgsxrKfbn5F
8JqRaNs+YGPfUn4iNwH4gwFl00y3BnMmaek1UzyJrJMh3seoBEmhKLy2JSQZ26csWCfDk/DFQ1uY
v0Lw5mORv7aoZqIpfzenfiuzoj9vxWjZN1KH9gC63aMRwmlqxxspoj6kjrWnaSc3acj9s39qQUi7
X/+I3EZb6iVtoAhS8SaLGjgNxYX1VxEb38sovY6gJmksiFXGtcOOu8ujeR1Z2zDOOoYWnJhjQbKN
7dBAq8DLwC/bGJBTCH7rd/Von6rQ+elFRn6QwtpZdQbdGhv1kFZLMlY8qDrelbAysSKzrVvorfZq
aP2eXg75zpmEZS3KTSTGp7Fnqd2WANhb7KoHK2xeMyZFUwebYxkdEAhcplldvMY285/eWweWgfss
8na9wqmdpQEQ0ihifh4e8woku8lBA1qCl9Jf9NL/PlT6J42Ex7YpXtFDeAs3G8oH5lC2qSUdhDzl
idBrXQA8zrVvaSaQYdlJsqEPq8DGLjoe9wV3G5PuuKsgmFIwDS+D0UmogmoVZum+jWkO22l5grq+
F3Ycb+zKG1Z1uG9zrkSjJZydsXi39Ya48WbKFxUx8rirPTA6ateL9KZy8ZB4GS7FoT4TUfvpmvlW
lYVi1rSuLXDWBXtPmi9N8m6r4kDIdrkJlRltjKbdVU3/aDbJF5iwsTc2iuNCGxSuugTz4VgABcD8
vBxtYrp9AQAHsgTZdLK9eFp5kaQVLLx01RcWdbExuLKkeNRCjN6lUNSudaDMnnfGqE7SgE6YROaw
eIKTS6s0GMQp107grm59mFyCQmHtD5o3FQ970quo0tm7ucLnhxlsjuag4Q00SXhLmAlDavqdCr9i
mXyG9OaSfdFZMRN0sFY2mjABtyGvD4XIT6MBIBQvPZ9CVvkqjO4ptsu3SWXvSgWfrMZYmnIz6Asx
eVcYDgsdU6FXgVIi68m9WToDaFpOPBAUl1NFIEX8CBOIG0imX7lI14pZSzruzRX+zczdW6TbB0Wx
fUyKa55yB0w2da+C1A8H+GKUkBqXFyezpJlMBHUP9MiNPlthUSqqyG53fXfW8a3NtvueGNqWUsmr
dCUY+ex9MIr3mVcW+dqtTg7ErhEbOzx1ktxwiH9Te/BnCLxwb1WOK5+rP6xkSuhUBuU+t94BDGnZ
OvK6V3dI19akvyYhNTByyE/o5G5VkV01M3yrvVMm7NX8ak0effVx/Fmb2q0KiR+y4kup2kOQlddQ
dW85+ySZPJg7XLHP9hB/aZQeWVUyZbptsYpT+Q0W7lekd+QQ+BPcN/PgFd2T4zYHZ6BsF2Qr8tt3
TeXdcq/cjkX7lojIYxNzcZhCiPN9D8Jqa7PCpTm+1Yr4QoEqXcwHYYsD6SBXfQIYZjoK6UH3lA9U
Iorymnrzdk1dWLmcDK99GtPujeLqp5UEL32owGYzuSWQ8lyOuevfxp50zqRNL2hc6sW5DSMe3WyV
01lb+qaRrMYxvbQ1ZwKNpfT9RZboF0r/kL477yZClnMtmzfbqg81x6sH6Vc4HCF8XmMHHsXgoazr
/Y43H305af80v9Sg8RPoHJHmXkm07hf+ma7Y8/0X7sfjK0BEqdY9NZXGgvvDKNPL/JeHqH9rTXtF
ZAeLUR86wUSDF92aiKdryMHFvncLbI5H1faKyJo3RuNtOOnHkIVLV3DUmZWdmk7u5psmDlvqoP2K
ivLNIyXEEjvgCgfkebsCANmCUfkmDP+tyaL7zdoFxQny7petp2dqhauMC7DSneGDJvdRxXSwmTMW
vZlxpoc9gq/dQMLPwijluxGZ2OPZT/cStWBQtue2IUnE80mq60b7Q5funk2Mx9YuQeAAM5R8IJIi
GiPYlqRME+5DdFZjPQFiECvwFZX05VGjZRhX3beSaAhHty91qq/ZiD42RvM9pG1NGRmuTzDv5XSw
Uj3b9NGo5bZyhqfUotjK8PGUtvDPuxRYqs/E4faQzPT4yubPnMsXb5oXEpAawyeGEYQ6F1hk36e3
wV+lRc4GaLDfVVscg3T8GIf+Uk8gdnoCW7hxFoUv17VkZuhLDMU1O17LcOs1qYLVmib22q4J/qUW
fmhNIFum5XoLouzzlld4kknmAvdvV3lFlkIn7W92z9YsCaePiaAVVMRyVbvjzmeZsI7CGaRiyE8V
5TsJPWzvG3awHFP2lg4IkCkkdpjHA6x9wxao8IAuJNW5aH2ms1cP2SbznplLiDGpmexURIzV2A4F
2en6s94zwdUFq3nUbIuhCM1F4mjvxCvra1ewtuhD4AhmaSNcAeJk5PavgM7kfJX3dlRtCU7POidf
EXNFxEvA9iOXoYHqg46FBchVn7r0KSZlpNLcX31klofUUKuyY8OgGXSlOlCPYvpAJqGv0J7tDbSb
q7lipLJiA5GYjC6CN+hx/pjgEUCEX2chlfORLcC64KQt8bSD8IGFh9U/fHdtgImJUe1rNyQzIdRo
+TqdBROwaa+I0s5xMu1yNmZljRqsjzrUK65CneFUO30KkU0J31h0JQ1DE3DIKIOVq6tiCaA6OddW
4EKM6X7opIMAx2bpqcCtwcithbmFXaJWBW1fgDXhTyfotvO/PK4OTs7ShDhc9+gTphElySd9f3ej
WdCZgJqMKK/VKUuY8dE1JikTfppe3FKm6yh3eRL75Ml30ic/spmr1o1t6qtEQ8kQi6vncJHtomZ9
N7H9iEGSLYhR4lHUEPNxe4uVlgZHkllGQJfNoSIbfAkHd1i7JtSkdpy3cE4JZIGdkt659C9KdYDv
CwE4ZuhWioArsCshK5V4An4LEH+uD1bKQcCR248JUgRm2lY/KwHt6k9Szp+knD9JOX+Scv4k5fxJ
yvm/RsoxeihslaDXotiQlQM7idi21bJO8/c6y04ti2TQn2a9sLtPVSPy0LFq0QsMz6W2qYvsvXVZ
Edto+gOW+vPWzdbqc0FmteV45JmS5mVP7Oli66tNjTW+HGi5DiV0w+ZF816uB6RtALt/eQJhXl7p
P31z2NkltR7HUkvdT3vUaImzUHZJEZCkVcA2xDH9CfX5H0B9aJk8zZjWpVTtWxQm7+4QXzqnfbpZ
KLnnDW3UfCYKmOowrpwCHxf7TZK3PvuJdZZRPKnIXqYzPHwYoy9L+E8zE8iYxpWXuuDjilMwmDt8
MId53+zaxr4kFXj+I70qr2g1LrbKTl2Xfvqx9/M/EYTscdbnGdbNHxv6uf8/kYRKP/k1iBI/Vyhv
5TR+DgK7ROPdrFR7dg5Yyy6j4d2SAiovVdWrFma0oZFKeekJBO4akrteEWjr909Ebd0MQbScEV9C
RaUhoGqc2FsPRSxhhbc4CL5Um7+HfXoidxChY/0UkLUbJycXru6ijop3RC67zFYUdak+Cv/770ct
0qo5e/mzALSIi2M5UJ4d3fi9tvkn86vvb/u5Aaq38lZguJyByTeb1oT5PS9Bk0v+oHSLF8PuUMmH
ew82LtastygG3eewh5+LRlSHEPHUB19/s9COhlW8D+xh1VvdU90C7ZofWlfEkA7zjU2fav68oMiw
qKwIE0W0lGWIBzRbdRBzWYM7ZJ4+G333Zvvxu9TG9dgYWM3YOjjzXTT/p4H4XGnbT2Jq3/o2PyWC
09Bxn1W0iXLER3b8RUDkW6248TWME23bvWk6gle3WbXDdKgZ6aIsuwqXfT9XRGAxCiZKabwPkkfY
D+N9pMzWJCA2ozT81Lv44lM88XN5M43mLQ2BHY75NYWzhiuDFsF850/OtlX2s+ooP0Txl69RFagP
yWQvVcEr6gllVTPYZw2n2ijkzqJQRlPri5SKhWFVXwgoLo2vPevRQ02pCUfJW+C7t3bK7k9RoTWn
WqBLD7xbGdJcS9pfQwlYj43aUWFHyFPk84bo5wI7xq9y3qSYfflFFhLY8WQ5Oem4aUv6eBl56YiS
sFmixRBKfa+8ItmWxDIqVMXrbtBu/5u7M2luHEnT9B8apGF1wK8kuIqiRIlaLzAxIuTY9/3X94PI
6qmsqpkq62tf0jIzQiQFOhz+vSvx9k8sY9gzNX3Pqv3Zj0u9R7IPYkTzI8mtUQl971Iy1enfgam/
Or3S8Kj0EEszUlHLxkyB5WRD1z2DefGWFQ0zkAM3wt1wLNvsc4611CeH8rttyksRQ5Y6GTdHONnM
frAkjJHgjcB3e0dgJi1inTzAcZXGqn3Mu/JhqOxTkOVrUs/QE+EYW+MGi1zP9fWe6+E0cB30WpCn
W7TXENKE5NYnLWl5US57nHgjgPwHMfQx+jftdc5bgM+OmF0dhKY0zLOld9+lmN8Lz4bGsMiMpof6
NJTZY17QppsCw8sU+5U1389J8iosAJVu6s4eiiFiGZEmw5xiHIoQfVKQZ2mURve5hdV5NtcGeN1q
zArUEfSyAAysy8j7KDNWU9+g0JMfcfSGIMrxqwCMwSM3zbOHNbj7Bhnhoay0HcHGZ6o2t4o6CJAn
jXDqcdwk+Ckpkxq/6rY51Wn8mniQBzbt4HslvPt0ht+qkle9q/GfNdMLrHEDbcmE2n1nY74dTXVM
w/lHbPXbKCNJdmxenNG4EyNtUpmZf3TC8W1j/k6B4NsxoIU5gpqKyMJvWqAcvQ3K9YL9ND0yjpSR
uAJj69zvvJe+Vs6RL2W7n8zhrBocGyFC4RToyJv7XaKTsSuVQUpn59MmRUh37L5E+a5w1oXFrWnG
PdonymedQz2kv6wGoE8zP0wNAKdDYNNDY6b5feXS6Rblm9JsfZre9iwAwHaoBdGTKIeL6ZjxH+m3
piMPJ/T12kZhvo6HaVUV1MFho26D3vaHBKmnWd+bk/XLo4o1BuxN3J9t1/Glchd7eZhTVRDBRKjk
Wjk51oQny+retZC+I9Uj+4mm2lyvtDrW4AxA77qqOAWenFZBGN4ADKkX7q9i0a6boEZyOTNZi0AT
amNVlwtu1vCPotJYou7j7DYO+eEdGo3BOhaO/dQExmMCMEPZwVs+0FOatRYttnSQoiRNz65JAZuI
r3afvtZW/DbVSbilFPtcRi92gCnd0q9xo60kZpWpHENCyOPHgOTAVeHOAxnS6AFiaZMA2yfywZui
6VhW+o8RqrFKaCULsi1CrQ1ev207FnfU1xmb1g7d9aCgEUSqx7sqTQjV7GCrAFI5z7XFjYbNbCAl
srEntPCStoBI+6KeuM1Cb62eQ0OQDS7VoXfBKyVpgRtdXAKbOyTonhupPo0sRYMfDRpY7fgSjHmH
oETaG4VJa56Lpzny7E2bokAxpPQFNL1ZFXAicHl9CAHjzThI+gZSNBDaSn9yQtmxX7Bh0kLcYSDe
Y5tVrDRszuRNbx3yAyn0JUNT63Cbc5mLRMOLJji2TsZEoUs+b0OTUjcOUOU6EtXNdeCJq5B+QYpd
epOlUE3YZ8lp7g6EKj9Q/zJunTLOUIfnP0YQoO3QAfZPPV4mPQofKwp87hDxbCVR3YHtvUXSGdZV
pNxtpzV7U5CrSsT1ax0NT12tRxTWizVmehtLWEOnZsWO5Kr8x0BhBapm7aNtdUgvGszLvTN9jh3x
vZmZfkUE1uKqiPwosI5DwOoBoU594ljxcNtIodKNJrSPKkSCHi/0aqo/aJn2HVNF3Y3WL1HN6aGx
phdXosuOz0Lvn2VCH5qDGnY1j9EvWgrEYSq8fG0iuWpuplHde0P3nkgQ2KQGESTsc9y7xHk2yQWa
9x46/zGhSpJSsuyjtSnjC7vueTkeZUC8lnHXyvxiWt0+H3n49Jy2oh5fP27blcrLzcyGG/bzexxa
wwYXNJqFIXsw6qa+Cxc/GaRONxgDDK1Mjwhuz7Nlnpow3uhTpBMdHYIG6u2vOXltTA29uuTxpPcH
L9OiuzlCbZi5LgAo99joEWneUvUVRmjlB/4Q+Yz9SRkHhuKw2LkR+8JgE9wM2o89B93/wO5FZLBP
xeEdFUscSdCDYf16cgTIdNuyCPNMfRIJfG+2ULHRNB3mKEg2mox0zIsLuDwNQJX4sLOCHpUkoQjR
G314hauHIHllTLPyrdHqAXGRvoVIDCoOD17qRbsRpyt3dO9sSezGyZ+Lnm4PQOhaRTtE8KuCPHZd
1Ma+HCZqQrv3ScdqhkrjQ7Oqfv2/WoDsuDqq4P+//nj9lZVf+T/Kj//8mb+pj50/UIuz5XC0M2xp
G/Z/q48N6w/XkYZADoigHKkIetz/Vh8bfzi6Q9mYhczYtlwUy38TH1vyDykN/r7NS5oGOor/ifjY
4s3/QfKL+HjR/NoIRqVloUf/R8nvpIf11NDWBwcX3eTI8YUCB2Z/sYum7KS33rXXqN+GhEBir2Em
7yl7rOPvPsGElcD4em35bix/rY+PMHW7xHAOet9ARpv2BSvmhqMyEp7U3uVuTf6A2sY0bLQa4qKE
Xil60R7yKruZlXcNbefAI+T2l2/jb3rrv+qrXe//8SuaumnYaOOgfmyE3OWPr6coV4sa+/8UJGq4
WY4nJpnCq5NQCAO6/86JeuQEzlO0y4ZN4sDaGsvHToMUgR0FiFr4XUcoqhyBZDEKqEmBUFtI97bw
DlnJTydGej+XEdHM6Wme+fzlb2EN3GDevPM4PWVx8AkVwoUYa6Qf4pRbxmValBQLx9508uqNu36c
7+gjK9cpnSgwkxZsWev5mqjfCS3P5uhmS8zsGZ9NcYamlntNg8qN2N1106HWdMtdC8FUSlFgDGUu
6Y0MPhHRQMJ/uAE3fUcYeYOwg4ZLc93ANEPcbWJ4DPRIzFck2+A0vcu98GcUEESiz7W1WsCgkZa3
eoovQa1o1cyXStbLv/9yBAv5n9afa5uWxwo3TMxii8r+r19OV5S2Nzs9US8BzKy7LKbR2Q/tF1zi
BomMItIFahtJTosOpN7TSH2HcH3bU2XnDMGxH8pNwN/u/1ys3oDL1iRgo0mNiyCwpUmJZ06di1jK
wGZYKr3YdZziROxcEIZvQ0ZAk+aeIWFAF3RNIcoYp23J6xW6ifXE3teKa5J4mu/o8UNc5Ug2WOKu
dfn9B6qzH+QaWu+ZKa3znjSNKhoGPUI8LjE/XTrWLnWsvdLtXThoR8zJJ+zn9Bb7oovI79Y2//6S
Gvq/XlKH5e66yAEN3AmLyv8v632mWc1SOeRkKLUfBUVZGo1nQSYOEtuKbZoYUzkc1/lDEYyn//De
KJT+5d09x7Yt3XM8nZ3L+acNRacNo0pL1/qTYC+JNKE+a3n3qslOQRyg++PrkFOI7YfTIC3VUHGp
joOr+9m5yTfQB5Lb2rnMdcBoXfueJs50A3S59VFp9qWlvHZNU99O0ZhMKcHkV13tCwv/uSXqfexk
t0VL8fte7tqnma5Ns2I9g3p8J1bx4iGuMiuo1zhHuJZ8d3CkPP84hLERQp4XzOAefnUCgMilfpOa
TjuNaBu/DtKbXZydRH8yJf/dVWRmKeTCZdFcKn6PFYz9CPjZ9eiGl5E9jZ8zy3qj+fBa22Irzeq1
w0257g3xTmVfeYjCbqu3mKFKCrG8ef4CCaVLLa6qLf5Wy697FP026s2LsO1fIVHVLoaHw8QnROgZ
96zk6hTMU74ZCmRVr1bRgAPgdV1zOqZyMteory7yg8Voq2h1XxU91mZzKNfdIjlsWa6cwz9T3X1I
tORCfApG8trU/JSZNrcjtBex2fNv9a/Kca+FkeQ+as/Hwk2eCOIniUjpk68kw0o5JT/qyT0oJjFf
FEOEhIsrmAQ6TUuT98B8+kMWenA0pI/0gwYcbTmv6QAXJYJTezR/iAF5MXHq8caZe2+dmqA3rUpP
CYO7r1cYNIC9tlmt+YVePHaiOA6OTdoMHeuDZqabqemuoI7v1OeQe2MxzphJ9FNn+tVsSsFIYzl5
UaH5STK+NEr/lpIeJ8opALOL+TEbcbw4/bkyu/sqLw6/BzkW5BOZRPMmt4KGTIsYuwGmY2CQfNgP
pniaKlwCVWbQSOaaRKRo92OIAFmt+swCrs1fo3FxZBcGIVrNyBaffQ/1kjFBPZAfJeYDWTA1bRIV
ogT3xJ5h7sEd7pAxYHDLh4uX5z9EKj5FzDqy+HpIHgr8MrC/W4fpd2m8BQxDc7rP9IXNl87JWzZS
D4+OOWYHQz64MnirBzLltUhRat3q6MPBSBqj+JF18Qvaf6Qd5XZqGoNms5Y0I877ujcRXiXVF49B
MiGG9sovtacqyvIz+massX9rWhQRujb6jL60LnkvOrkpOJmRjVBITYUV50rKSsD1xGepuZ/OjPe6
zg3YfZbf/DCZcbRdekb0OHO2mFOSreptlP+o6gfiS/QK7CM8qrqokJ656XrxXyBs6XZa7mcar03f
XdTRL+haCSn0nGaDB20sHjgoa3hc3jw9/zmohBt7Cfyi/pOSt50l0VVSRYdVIf+YXIaMoWpOuvW2
LFmH0LJaaTS8VfI+GPrXbKbj1yaWZ4Xn46S5FGe2scC3En5Wto1HnCrPlWrRDOpz+2W75VUkRxZp
0CFWHZoR84gFihQ2GhoJAukZhO5rdmPUUGKTqfin3U1i3VilXAWV8ykahr1CH9Hj0SGcpc2tapnR
lLRvTcBzi9P9jsiqZktf7bG2so8JVf4Q0HuhaNce7PgUK5QKhc4KqK3oUM8MrdTLv2NQ7dlu3W9U
gb6ROwbdfNWHzR7ckBUUIweStDjuSgswIBE4SBMPUZBnpp5vI1MKhMsvTt/uVrkBA5bwziJDSG5S
T6dTBkmzdoelMf+lFX1yV2rM7H1gPHUt3RsJ9p5cPk8YbKauPswOOquW9CPex2435Bx9eTbcBGfA
a1d01T4KgjuGwAo17viSk7OCnsTkNqeFa4376FhYLT9bAEOaAA2rbCbRX3o/owLpkQoRk8sq3mGA
3YmJHYA8jh/GLHZ6zvDEoYgJk6OPSudDij20zdo7aeFGHSe1JK9o73NVtXcOfhO9kthmDffRJR0l
66p7yh63ljGeKNKMcUSpz7alurbtZsCg2AW3oc0BXZXuZ7X1mtsWwQIIZf0QpTO2g7EJthUCKx+t
z11q6Y9m6A3LF8pwP6Mspx/QboGU1KCjp5rr1/CjdU0L24zJcS9FwsSccI+wFe29gaLejsWTReu7
4QUPBV6fuyakITKnHK7GabyppuklVzm5OYTKeJnjF8u5vZsP9Lzw5Ji/amBWaL4C21Q2Iu6pBuyF
U30/ZGxX2cBelwMzLU47c0o/BsN+ElVMq1B73+TBjlI/l1C+rT2QaTh1+6xaVMNzfS8sYJ9CV8l2
FsWjq9RwR+ElyjMdMJI9z/YpifqVu83W8OJ3EVG3m9ZbBDfGmhCMp4p8v5UtaZ8SbsdI0uWIzUxS
DgKbSAjJkxjDukvxMPu+/jHXgrypqVlHZnMrCh5vFE2/ojB7akLnicq8BAOizJdMHCI/TvTnsaV1
PXqzCWeLXllbR+i3TBbYUfZKS3M0bwjz8N77WSV+TYl7roT6TKZ8P5EvtNOpOkpKSYMs09DKldND
3iElVzkesaYtnmiRW7wizTobUq4CRo6NS2AdGR/rsLY/SanZxk5+h0t9q6q2W9lGXZ4bQ98aWu1z
5jXUA6W8O3psbMpLJ1KGZHFwKrb1TuENwKPeHNIaSKDRfmmJNHd2pL/oTkZXixOVlNMo80Cz+46Y
uPCubECDs5CyP/IezUSnTgU/TkJl8JpwAuR9IMuxoZ9YOy9CRZRhO8Oxiqa72oY7yRrtgCDqM+ev
J/mAt5DgxpUFLs6zQfa0NGlaeSoMcdFV7DcD1WSs4ZhuLJxkwsEeYwcfs22Qq9Y4YG0sdj8QPPA1
82DgdvSDoQvwO2WvQ4xsLJnzx9LgzNFXr7nVE2GlSP0Y95XXpX6n7GgfOPJK2+LNjWS1ahs3JWRN
srF4uwLB/kov8RwRGPcZpZxxka3PNJdjReWOaYatFoD+M5/7jZ6Z53gU73mvyjNG93UDyXDQcvMy
z+Nno7m0MQqw4OGziiltbBS19oLPYdm3Ao+CG8X7OdF+ZItW3xvWcozpFA2Tk02A366z5sei74h0
7Prf3yYZdcamcnjQp47Ypouyz5kHwo5O5ggi3cuc1IaW18Tw2q+imutDoBVBRaN8pE8uPzbDVUXz
aYj19pF+ZLkOnSb1S+deKfaKAGptF7UBUYgl/c4EEIEDl9Sw0W+MT+DYLFWkhIkwqtJx2KrjYHn3
FOZGd3gMSzIqlv0iXNdkfq1U13vkehxCkH9jML6qOXJfkry9Djg563I62FQGwjuxrikyHmhWaof4
lyqw3/cmGTvz9FpElWTMyN+S0t4YDlI+sTHMnBlb/SQ3sVUQDq2DTc6dx2vOpcUZsBTP6fvMJATL
CsvvBO3iakwf3XJ6mmEs1/EUneYS/24UGJvAmCu6faxXU87bVliv1qw9JY2zARJmTE/McTPqwUbi
HypnpAgOMD8k05LwWD0L2Baub5XFfqGZLfUxFJW7M0wrh0xORpyYKCVWdWXjeeJUEAn7MzLQLSu1
pmr3U+CIZI+ibJyEB2MX0zAWjogzOy9Ya+Sr+YmHKDZyKIatKPI0uxwDGGrSsrsRS0phdGCXn/13
n0N8DpkbHTqOUsXS5pvGVzHWN1t3nuxe+9A7m+dpTtUryCQZkOuq754JBPC7wLCZ1w+9HB/sXpIl
Wp9dAUBbz4EP+vImUd+aHQpJb2lIJFFJC1Szd1vni3PFwWqmkQdowSnEA1TXAtIjq2GGQjsTXkIF
cKtX28CUz+zsxziq9laefZZkfpQAJl5rDWTy9E+pNO8Hy3mRdYJPuHauUj4b9XM5GDFWE8xTEw4u
S41np8VgyLtzUDG0AG64lvfdPD80urfPBU/vLKIrjni2bTdE1bISj44bPndTfZsavigGMmvtGTw2
hpIHfubWDhry7lfdbKdkQ8+yvpri7MPLvb3HA36VYMKqGuuu0oavZqTnDYuBKQaaQr+MIv6oPEGg
opE+Mpojc237lExaoJKChLSQbBxunxHJPXNVxGCzmkaGOII80avU96RkPJeurS0i5MafLeyWH/jH
+cG4bHyywuRWVN1uaCCXuziiaVjSI9fRKaWl008ubkHcMI3BZASX63rMGPnq5bbQMhIvEb5L3isr
Cf2Jlb7qXN5jopl+TQO9UxQvNdMJaAczA8Fc957uJD77O/1uNfiC2fm0/G5LIhu7jrNg32N4T2zw
irlCZUsuV2Pvwe49cH7+p0GFOMXh0boA/h8mY0tpLEOwtoBPye9C4f5pjOWetrxtB8QFOcGPxuNH
Gxndjs7Yk9DNBt9dbZ89iXokbW1tFdioYAvDW35xa2V0rsQ7yVPdHMx9v9gxyqHdgFZcxyb5tsr6
PWdXiDw8R1W6WWCmrNDfOy3eYWTGHqnuFlwHuc/rWIoz1Pb9PB4z/vc0aV9u6R1Ia17JMDyV/fxa
2MRWjuHe7blFLWuXRPVzaKYnx0A8YbTn2Kco9DOhqzwa2COADQJXOwqTqb3nFXPSP+f0NC56blMY
D2KnWVQKz95DENu3jhTr9WLASK03GdKorBXWbhLJrWquQxmvTUtsF3TCdOr3MLrjTzZGS1isnmrH
uinfu+Zs9+5JD4xLV2Ub26XdvYpuymJ4bu9x/W3DLl+TcbNKrd+Y0WJg1uSRyL/rNKYnWwNCzB2g
o+R7oi9u7fzQc0bsArefGxyxvJ2Wyxep8rHOnfNY70VSfORR9D2W5bO5eNa63A8Hoq1glbivU0y9
aluny7+s+tY6arTuThoG7kZuybW7k7X6WY/E4YbuueMhW4p9OQXHqpxfk6R59zRu9RTgizyguUQ4
kLtYoATnYuryYo2YMXkIkMAXcrhvKm8x0pNRk3wWrXsmdIY+U3sXNfwG/Np26VxsYxP2EEoLShyW
j2PF0Gu4B67pHo3NfuARnOJLVpa9QwC/1Sexm1r3UJEdTg63MWqbPkg3op1fg6C9zAWlZWTmBePP
FtZ9ZUTtNdU53WoF92kY7vHKEbNHviojp3fWFCK3aea+t5riq4REtqudPhZyS6LhTcVA4VHvvchh
wKBIFG0miFUbwG4btPoc7yiSg8Fdvn/LQCdl1k8aaQBGCPrSFvKaTfKwrJWgUogLxLEtUMynVkHu
YGU8MTDPWy+0+/VUbeBnD405lkuXKaalYN6bLiQZqqpLNuvXIAhfkB0cjcl7awUnPXI4ibEaBAQZ
Ia9O+Wugh5uxunxnqyIrcTHuLkasVrEuDbBGQVoB3kEAJZYLwdpMvynv1LTTu84DZJDBcn8odqeF
NTPlt27ye84hwQNTGd4S71Y2HvKAxSXFGYWnRRcpzhAjaPaC7ivMLCscTU+MgYFuXhK67JH3ZKeU
Inpeb6UhyWFweTFo2CzkDSfe3RBCICwHKa7nvrL790EDpQs7cS5141LH4hovrwKZBXV37wztO4cJ
YLyZ5bNk+NXOj8JAylO/E8F3LSdt8xvyC1NxnlouAGzoJRW8givNiwqRXSwcRtnE54zG6MGoNmNO
1EM3ca1U9CfU39N2vrZcvk1iFm6Zpvyo5zkWhvCBxhBEiCLiDSp+snfT+JZYFT9rdWwP4XOcE+88
uep7UgA67djsZdK+W7zfKu/4FH9ikoIUEM0lE92+RFXzbkz8MWeV80I26JXRr+cw9W3zirSG7NAF
hffsy7LEwlyMq+ACAPpohB7QKQmbg169OxXXJKvtBI1FEqwDWYKUuYffEKZbtkQVipkpm5evipjn
UPbZ5OVdBM3P+zIWFvTGTyF+h9rZ9SlJRBXTTsjcmk6Bt2rAW5d3d+CHsMRuyjB+VEOwlamzGxca
YzTdQ4qhi4xsycMHaZxb3gvMeYkyL2M4HfvuHustoS1uhQCnD8TZzvU3Pa03UyWNJ9NmOUltAPYD
NEWzds6xWuaun0z2YS5IKOyMZvItReJvEX2EOgQTOVfzNh37c8bosA2Rie0IU8sOzoQfnjzYerTV
22DTN6vmAlsys8zKKAz9RaX1tauNZzHL8CXU3TeNyMGWkD/Zzuaeqmx9rTwSV3JOgwT+y10h4v1Y
6PWmJkRxTQLiUJbbzCu8dS44gAa+yDFAc6JsohcjcWNyhJPvrC3e2zEvWNN4sr1jMQNANS0N0fGX
Gp3o4OJX8UD9hc2qauv0UXHmp2lysdiNOIj5nk4WJuj1KFuS1/H2GzO6BazX3GIpO89gfnqqvbNc
fYb4dq8QiPcTB/HfIHYnDaLdxJmWcW2x5dIQzA43tjjKfjNekRafRo8wVSq5XzVG5N7CzFLq94Oe
KI7tHBDMbgkuxL7rBc17J6t3Ikkz0HY/xJW9Gkj3X1mwy83Ig0MJrLSw822qv3iV+2omfJFGi0hk
iA02Fo9+gsHcjF3KnSqvEezJrDijxB0SPZRTS0cB2qegWQDIllgXmyQG54dyvJmHmQPnAgCecD6x
7RrXEnHThKEXY/c6mHiSfpNaDqbLwGjeUxiaNnG2A/msY2JfOHF6UPUszFprD/PofLPQ2w3P/Scs
wVcd1n5GEuV7SCR8sjl81RNpbCdwA6bjItUYfnoFRKdJKMfNlOqmT9YlyQFwUZmFbAYhiS8jj+nl
gVn19fvvX7CnhNxOgouaZ2an3tcynjJtiupMIYnxIf+2EUIXLQYASIRxWY5vy1bAXAv1yoNwebXl
OUlMxm15WgcEOiz7xWSyoQ9/29OWp2DCNz2ZyW0qN78No8vvLEfrvDyozVJ9/2Z2lsCvv8dU/S9K
DQO/+PepYV9zVPxDYtifP/E3zt7+QzddU0oPXh7W3v6/iWEGWWK2R7m5yZCi21D3f+fszT/gMV0p
dSK0hCPMv5P2tr4w/bYtdX3hOaVj/U9I+98M3l9zuuD18PshDnD4CKbzm1T9C8OXpJMqUzHpq9Ap
XEp8MVn2tXhMbR7zhWTEnoga5bQa+cQeOGvOJK95RN8IXIS++veMn238C99nmIgQXIuLpBvuP3+W
MezGqp5MsHC3HPxam0pmGBPx6bhIk0MGOBeLuE1ETueVJ7YRIquAwj1s0PUU7QAbXL8jg4HdoZhG
jyOKhpiMjKK3HlC6I3gA4Ja5LJ15Zi0K5g75zyoaBVzuiHu0jO9/65rHHp1Mze/XZs/4EkeOG4O+
KmUe7UjM2DZj/Oj26SfnnfQ/XIKF0fynb4MDrk5oGl/Kv1LY1uhKZF+RsdIHkGayv80NilHGyoo6
eUSIAMth+R/e03CMf2XODVsIhwMQSW0IS/6J5nVtJMVFRcWviWxSHzgsSNyZ6Afbca2KdeIMr9Ew
4e8GdR4ghekmmG9d49yRSbuuut5c1w1BBdn0mTTKvcvTHKKC8yWxpFOza4kUKRIliXnLrFWwSXuC
XI2IQ06pzU+N2T4NDlsdG+55bvtd5AaCzLa+3LtK7m01fMVhIXccnzg5eUwAWZRuHWA+Qdz7qrTS
D+OHsYznnSxPiz9VjPOXUHw4D/3UMtBzY+6riXFmGfVHUM9pK43xV6cTJ9cvkIAXVz1POGCCcQEM
sqy7CRCEAiTBLDQ4QbAFbKAU0i9wQxMGe3MwHkjkuGdlTr7miCMnbZvznQleQYM6Dk8P6nmBMnTm
nOqaze7V6bgsPYhHafKUDacnPQoGHv4KiYV2H9vFZwJW4oGZaGAn3gKi6AucUtXnxiTOXWnuc7YA
LkPfYKxZQBiwiIOlvC+45gWeAagRZXbo0HMEIDgDSE4+a+COnMxNMB4HrGcWM5/8QCgB1UMOIdxg
QklGwBsVEYDc+UcywQeAHlmgSFPa3YaaIpSyBpO0fTLF4wPEMYp7MNw0rz61RYOXyuHWk+G7VDps
UkAroavfXSbFqW7hS12yYYsKXlXXCi6NuSeSlOKC4QcXwNgtOTlZgaiSZJ/GIeUobMJ8Q+b6xKl4
3QX56xQt2Ir5lXL2QgfPC2lOf9Gb4gci9087q3kYUg3kTeZTZyKCSzTtTa/pmPEIHxo0cTJhgpLY
9ItG/hRgeNAN/fs0gYeriGQMogAdvVQEEbNUo9p7lCVW/HQe6ecmSkOv5c/MgomlJgZbOx+1hq80
ODMZRL24MxCHp+wnL43YM0VOfJaaw1VX5DeVjS8TRnSf6G/WypwhKo33SR62G2gx0hBSbxdnVr1x
p1OlO58q4faOuLtWAsR7RcNRgEwVVSJHqnnnTPFRWpNvmnRxGMGU4w8WF29yYXy86NrMnL6T6Y4s
0Nfa/Ih1hhOFfHQ3JSAk3dYaWqSlrfeYhjiV55SCmQHBLTNgtC9JSToTUcW0wicYkfMQY3ylGwkB
M2U8van8Co0SNv402BSN/QvM1WnWMirqrRyaFjW19zoFTeTD0ZCH5HqZn2K75veF96Hx5ti5pJh0
JRENRGvG+xJ6woO+TFpj2JodeG/ldAuHqKm9F9QvZALTOI7yfA+EelCsiFUGC6ITAh6N5WsEx+mT
ALNuIhwbLgEqhOQAIxQCh/swLjf9LF8HHco/V3SJVMVFZa9Z2p8jiHy3SHsyclV76Uc6oOIqOJSq
3iGhZl137dpGYc0nJGUoBMpvXPuq5Rc6HVLuRZbBb50+Vre3tHUfA0L/uJHQHQ9qQ9R0fFjgCOpQ
5nu3HO+sSaI3tc/pLCvCdrN7CgLwl0cnE9VOlEUHz4HnMOF5uGgVYPYd6UbhIxohUpSE/iAMGOcq
Z+wrk+6Wom/oA/VmcGpnV4pN0KrvFOvOzh2TJSjmrciJhElJNUpqTu5NvawfhvUmXPYPe/Yb42Qs
DVGIm0rG7zJYKzK/vCpHF68jEp1JwiURE9VKBaTehuYlzYhQgK5W61ISG9/aJiLPhSdXkfGmDCIl
l6yDuFVEgqG4WenmdI5s2ROIhVLAKUmjQOQSbcwYQQrPWZq5bDKXAvFo1+IVLT0jaFbe7DUBi9ZP
O4JuqrTsIcC245njziPqqqubBSsojroTEpVo2NVqVqdQU6ehDu7Tdl9DlRleu/TOiKeqKAkvlC9R
35zrzCAgM0Na4EWIgmyZrutBvFG54psWOwW7Oskq40yNm8zpr2G0HNrh3VTCXglSuphE3cVREB2R
b4EDDW6zHxoaY0ibbx5DrYV0HUS23GIv1gz1ktQTYZgUgQxt0O74ih5qV4i1paET0yi0L6ihYN7x
3PVEk8nWMqF5qd16jGoOLLpU6bYCXymg52Q834uh4ZZsz55GCJnj1da9pepLrdevee8ciiRr6ega
9gKpDCAvgLYjwlteaN+NkcNBxtou661uO8Jt+qnOAY+2pUdT9uamIiwevRxaqko9jl11rGSHXiiF
Sl7khr2VzZt4is9RurBkmngEwz/HlfdCKhKprBN7WjDoEL1uTZgEi4PopcL+hXTFuSNq6Oo6FE9V
JS/00qm4Og4LpkCmCQooSWCDxNyjEYgV2hUejaCo7tIKN1DyXdrz8zhHkHg4OuLS29XctKuSn9Mm
7WdD/iWh/QkqrYn6qUq4myxw+U2mMNmOYvQQp08PXqg9NdpgHRL4Vxxq1o4gMzIVIXkz18p/4C/Z
9olr7KtOJkzcr1SNrWI9Tollr8atyW6FCsfKRjBFQVbcVKfMgVIGK1V7FrKNbiRorXd2eq1/i4R7
sxnMY3RXCXCoggOEIudtcKOHyOpJfv0v7s5syXHk2rI/1JBhcEyvJMGZwZgjM15gMWIeHY7p6+9C
St2WlVKrrF9bMpOVVKUMBgh3P37O3mt7QVFTQ47Ni6bcB6Svx8RxWFKdOE0DN7I2s7beaPIXer4h
2jDaDl5Dj17mp8hK1Bb+neEm+J4MeRPp+75jAma6CXe+V3LP0+3cIrnOveZnpwC6eLVZMM5tvi0N
YXxmO9qO/TeIzJwknoq3QmYMxZsMQ2fLnBdhmNzPBKH9Whs0c55iz/g0BseGtwcAsrhXpcmwN1sr
KcxtklYnSJYDqjANf2a5oKe6zRDB2JOp1WwVqH27ungTBZW0UG21khaIUc3PXjQCiFoYfZ3xBK1y
l7Xx2ZMjETzOyq+0GJkq2M/WRGuFcoHuubHpTP152dEhaILrtOF2MKGN9kmmboahvmo+zeGepIKg
wHSiudPWXDqPhTqYNbfxpjUg3pS4UPL0ddBdTBBhvTFbqI0FOswVrqggRV94rB173KY+Zac12h+D
wHwVpYiWDJ82VIkecyXbPtrmbReRwFAjx2O+p+k8dS0yIX0M0UuCLOZsDl61TeK5WI86nVqDDTTM
afw0WJyDsXlulbEXobEjjGBdzPGWEyCvTnmeGxcvI9gmBkN2bad2G85lulVsdhsnVEfhjR1dEWpV
morrWDrbsptRbHGsbJXKj5nv0QmJXhdbhEPvZwXuLN5wEHybfXlyOhPtgeaezDJNAI7AyK0U2hwe
QcZ8p7pKHIb41sLtPJmbsomuKb2zCT3OSW+bXRgZ5glc1y404y8tpLghCQDR2VJ9TGWm4TcBc0uE
x4NNIOWaOMg9aYrOeZGoUwwJf51VUYU/p7uEqpnwn4jXYdEC0LRlRm+RZCU6kHVuEa7IQ3ocjGkN
Jf8pzowvn+kqmTWqWutC2/D54R0vhDFNxPFWH5GdAFTrtg3ddKV36uK6VAmNRtdlUL4MWBK73Olf
dUwNKzFhkgvb9rPoFzHLxPGQp/dK45sZIE5uGR+irZiwhqrevx20+FOZKA0iGb04NcadRsl7D+HK
RkY+63GiLKSVN62YNW+tRDSH2pE3I75bhOO4SoaNpXOxWPJYVgW60dwk6JIcCluWP8UY/mwGLz/k
DfaRUjbIcnSKy7mUREaE342MIKdJj/6eGG593vx8eBaM/koTGHRje6zKMNFWsg55CwQuYvD1EOTD
Wl9/yAGDewbHdchRMi1vVTX2PwuP9Br8rB3ISvNLjT+8GXSOk4Tvs45DC+18k9JBs3SxNRTCzxJ+
7HKDw+jIdQm07AqyEEem7e39ybjtgQLRVGYwongjm7VftG9KIsYr3PIJmQS3a00S56h/VOhyDE/t
QBybJJP2VGnuw5wQRqOx/05t8jnF7j6b680QO+fCN66ToUOEjDo8TFyz1FCtOUQPKnoZC6ZpIsNl
WHLCuA8N9WSoJygVO/dTON7n2Uotwtl6lO7hKsMtqzE0XacNRjKrqFGu+v6pi7EkTIr+aYQmQOtb
sfLHGY4AvlMr1wgdsxJa2/WXsOg+pMokjYJnDsx0HGVg5NVDlfhrV2MD8u217nkvorSXsYt6EFG4
D8viK0ttSqn0e6rNi9bqP9uo+1b2TWWPj3VjHJhVULWqaiIxDdtZlYWgoe7wPD9lmcj3utfrAaGm
wPeQKqMDo9N9naZ5Ws2j86bJ6iEWa2F2T0ZnMiGRrBgO8VHJdzFn+MKpaWoP55k5vrsu3dSaze3Y
TdQuVU+QSJsj3y+dXeMaV12VHy7+gKA11lU8w2mcdAi28Mc8mHlZjmqrRfJSCXXXkE5HsO16tpnJ
O7n5QurTlbvFZxOi142HS+eQxOslLI0wRNCCO++kSwclMhC3ddFTVjFN7wGY31e92e19nVIoTpeA
LK/S1sRY3sVcmtZmlHebJSbF+FmnKqUHxNxVHzeglU20TaLipPfpxvuOv+m8DHaoaeCIcr2LpTBF
pygyw5poNJbYZooXHoGLqIJBcbyBnv0T0l4FxhQ9UEHQblWXV7xT3Ik8QFpRv9diVz/O9gLtrG7t
dm7Yzu6nsMazxosq6EmNHBscSiec4iVLAunxoN3mknKjgSo2NoWGBXMcV6UzXc0y44zO1WW2i6ND
N773b+bMvG2tVt8iDpnhgpO7IQpti1Y4SY0pyDumDdVHkmB7dmT5xfaZBeFSmBEmHLB7hUfhwmsr
whN9d66eifutzX7LZAIANya+9jg0qlgVsfVVtLwKqpQHmHDPM3EQXPLnq1dMLhqqekMoVLei7XJu
CKM9ksMbpOhv9La4aSoFOF3dzIq8xQoVHTRZ/ZoWb53C0VxaAPd1d51baXfGA1Ku3XGpiUALI00a
qZUYO6gC80uKG35Oxw1F0b2S+rUuyEsCYblxF99Jb+TrrifzGM1+PJgv8zK7rjHTIwn7lAK+cDRY
ONXmLywaKqDIjWO73FoNh0xTW1+wB0u0m+Pb4pUMdURpGbo5pyxGtCEiXrmJXQRj/CXzV6m8/VSM
8U0TLXud6zzOWbXva5wioYd41rG+EUwNfMmdWhOc7G1KLfHwYdDrATwJazDdLk5eNfOk/CoYNbr1
NIvkfqIrY7ZwpVm6dMfMlwjsvwmqdOUo6JfYnnB7+KgBrfkBFOml8qCxD0YP3wRpSeXv0z6pUeBe
wdpvs0IEleuuHPoEdCfbZ6vub4CSQskfup9KPIf6j8yN96OTfPZYMQznlDasDYpn5vuG2ncGpwAR
PegIOSRrqG/cKzltXe0zKn8gJKyCQdrvduKzxorR3iSe+6ZbyI7LEdt0BqdhIxAEdFWCEzv3zA2u
Y6ZUbiaBq3T9IVts1uEi/FezLw5TxAlnWmnOJJX7l6KYRlgSMTWsKPBTIvQ6neNHsilkCqipoZxL
DbBuPcm+OXQ5swtyio/0yIkkZgRx6UfrbYqy9JQ4x74HOBHm5XnUmu08Mrus3eHZdCcahaGCuE5g
2NoScXRqxzQ9NpaLBk2Lt+R+NcckhKva6UwEoRIS7erF8EP0rcIPuXW9IT4SfMrVsOebfup02qok
S7QbacU7jQvXdjq5cRcesTHbK392MR97d2iyGvTdSGZE0XympnxeAgKDNErwWpd0qxPzW7msQskU
YNWYto0tBCeI1pG9N6JIRICWb+aIXo2Tw6BH1h10Pj3Qgd9e6ve5R/higk8o8HQzZ410j2VCCzqz
sJKzQaNlzw8i0o9urcUwF6pkNyBnX/cM0+BM1MHgOyyPPt27Dwwz1YnXO0GmTgCo2ytOsppAq1b4
K7UfYrO+AXnw5XghcYuZg0p5QC4Tp8du1tuNGG0ml3Z1lLnVk0qLpsglg9hqeb30WVgHFTcH6Dvr
1h6SQ+ISQOa09Dmdcs973K1zbU8Mu7jGtX8eOyABto+SsWQipoZlg6wdfE9Wf+D2cYNaWdyyd8K0
TdBa0yVLyG68Ku57LsrnY1yE28FmvwjhRyBzrZckvpXlVKSGpVFQTOxaxcjl+lcXfxxdj5qLS2Dt
bF2NJ9+kXhU0DGUDl+2QTdM9Eqi9Bw3QnKsS/IxPpdzTm+b3lcsu5txiY1lrGbYGphHNoXXPs1c0
TzVs4TpleAD0GJ2MhVmmBWmJu3vX+XQCCVWJr77MkImaV8qg9FB5xN2GMc09LuYhx68otp0VR/s8
n3ZaS0imKOwX3l5v0yVEPyJL3ySNcPcqzx5Ul7nM66p94mnZkcDYrfQ7ewsfd1wx+cTBUFnINxcV
EdPmnVM5UEDT8FgRqBXIMt3baUr4Q1ODDAEWnLsGN8Pq2bT1bGtqPeP9uEIFUOt8t00DzpQg2y78
HllbRCGUF/AFt5UgVhlHfHjUBaSR3P9RGjCz9YHSX/QjYU5MRWYXIcKvF/DXU57QZUn2i8AZzj2d
M67fBJMjP9F3RcXXKNPK3df0wYWiLxRNxLuaDa8UACk48voOMGeylS8tyvTXkG55lK9TFYZHwgWG
PcgFjbnrahy9+a7xFsE0iiwuTDwqjUoOQ519pgpq2vkeytS0syXmKQAg4Fi5jJJFQFBdj8DBTNkt
GBdT2+I/Ao69ySwUesro6oDR6pcc3W9Ziw8yE+LAMbjTNB47cyiZtubSwTmonZuhmXat0d4LVt+p
7dp7iNIDN1FEMmGXnNpJq/bRpN8ITp1ND/87nqv1GOlBmcVtAGKF83ci6URxuVx1qjFvaARzdgst
h3rjmKuh/5z7GdKKM1w9LyKIzTUoEAcCNW1jaANB0q+Zi8chx4oZOXhb6LG8TrUHcsHA+8m9lOLo
59jGaBKlOwb6lP2cLEQG48jG41vpFBgz//ucPisKzN4iZ7TFZna0yDNJZ8wzi4lu+aPYMynqhH7+
X/X/LWjsv88C/9Nc0jEt37ZNz3IECBsmZb/NJWdijOnudMD4C1thdYg3c90PG1n2JbkF7AXSLRqc
LsajXxq7Ji7eG42xnVEC+Pmbj/LvNkSLcaRuMo/F4SXMxST520excGQLd+ajyJ7VI9OwfnDd8CVt
s9deGdaRcg2SdAGdPTQvyrLVWQPVDACCkMUMPryQw83/1xN0S2Cj+O2h/1vu1vNX+dX9ZYT+r//L
v0bo1j8MnRgpktCF7drkaP0f27v+D8fkNcFvrhv4rUiZ+t+udzK3OCmF7liGoTPd5m/9y/YuxD8Q
aukY6y3Xsn/9rf+XzK0/hqc6A3rLMmydv/AFk/7l9fnt9SDj1AYtQyhIrRd36LsCJYxXH4OlU8fR
KhvLL8LxPvIfflv/iibyMQ858CvGE5U9Brd5+9uj+w8m9T886r8+D15/zxL82zH95e//9nnGztaG
zrc8tisSfyFkKSu+IQ2JQSGIc218GAib/e8/0viPP1PAI1jUCnwRf/xM1VuZF85MDYrKveH4eU/j
cEKoXj8jPipmgrhCC8ExtTT+J+J2Evxh3CF67rg9ZmKNwE/0Kngeb4f3v/lof4gK/vk4lrm20PkP
3/1jtl1JqVzHQshgGMW+LdrAIfUsJ1iDG1XfmEdMSFejN88aaeQA0f5m81je898n+v/88WSxuexl
hkHU+V+/DTe36574TY/rDGP1JhleDYaetBgIl+qH9KYTyV2jL4GZ5Y7iCYtgk+8jn5QEzodZcgYm
wJpIpb7RivAtTuHA5agIw70nf+hleDLM6UMYZFwW0IJ9fSuVgTLiLbRraCvhNSmMs21p362R7b2S
jnx++Zvn+4dk4dcv6Ou8+TbqAZ2l+Ndf0KuztjVmw1u59mT/QiMNTbhYBc4m+smGeTUdlumjEu2d
3RoHN3RBsbUjOWphelcU6fucOVReDENVZr7+9w/3nx6+j6aEI1oseAv2gN+XQuzSAqTrBXe7It2G
dvchRmy5PIu/+Tl/5u4te4BPzKdlOR5n1pIy+PsPknNvi16w5kYpLoSWMZHMyZylURplDDkqayNa
9M35VczctjTA1zm35yo820793IxHeNYpLOz1UDE4dpzBQUC8d2v6Q65j8AA9DpayCepI/xA6iFNh
PuE7WC2y5Y6uOJqLIqlvxBQG0pk3mZt/lLiYbD/jxk0u2+wp+ob5RnZkg1LFHKoofR9Nbm5cXM+9
voysl/lAU6Y/dS/5yV2v7ugKa5DUzJl38L8/LnN57r/JXP75zvz2uP7YMtNUSqee2C68SXvsOuNl
Ea9bpnHmxsOyiI2X7lzRQVQ2QQ7oG6Nex+9snWSCVynvokOY5puJJDvyIMgkMYzjuovRSBvFs2h+
GGK8H+Zi4+XGP3EzfxGu/YX/sazWPz64wB/PJm+g9DB+KZh+21u9MLWmUBTs9T3OrpmebI4ZhDaZ
tZrRv3eVw40AM44nPgiriaekWY/cwVd2jEpEa/dEouDjtDYShOFqDrtvOw7MAU2yWoS4ERQsZmGr
PiG9bJgCs3YvEZD30TRwLN9iMtuYXLLApz2ha03pbCWNvq2wNjCHOCqmCp5ugHvSNwthLFYF4KUl
EDa6K4xw37v1vWum711o3WC+PjL0Cwi/uIomfjfDHqIYNxgHuUiZaPdiXCT40wPZQfd5nd0Zkp5B
Ga49v8LSggZ9rPP9wnvMiUtZWhFJYz6MRvUmlnRqIeXfPPlfrIc/nvyyf/Ivm4QO/89TVlPKiQq8
/KtktrYG0ydkauK1HybztssmxAP1C0ssvtdRngAXTXdxX4znPlJtoKrihzOpt1rXjYCm73oEmZZ1
gATy8ElaJEth+gqYwt2PEj+6XT8KG7z7EJkfJPJeFPlWDRllpbdOi/kj9IqvbrbrU2ENLminQ2a7
GTp/+pzxnW/s7WG6RowV0EuoaE1rzMvpVgG2Hxi62C4ZiFzHMQbuaU9sxkEcjZDYojzair4JWimq
tRz9v3l6/y7wEpw81AK+QT4oZt8/NkLfMWmvjUsrIy32ZlR/gdb4aES5z/vuYKbxLkLxClEm6H1/
30r3UYvyO970Qzybpy4N/2a/tJb98LdvE4AOn4eX0TVM00bk+MfnsQmwJ0YNiqmAqcLd7ajabtuy
GXE1c7q9wVhd5wvyiuQ4y+c4/TJSBcjK3NREz2n2T3MUOw+FlWY8k6MGnV/YUSD1dmdY2j7UTnFL
71Pv+MfbbdP76y7jH3HrbVWJs2ZW+Fay7d/safafRdCvX8p2CIcl4F63TYSZfzkEsBTmil64S1qL
7hy9CAvz9GiM7dGghT/37LEIh+2W3de0ySdxYg886tJwd9adbp3SsSDOssfUh/wWg9oOpzJMF45z
QtIxpve3fDlo0aSxxd978I1ik6bp4kfgfdVO81i9WgaNkDBHXU3nGQkf+jucsFxvZTbQMKyt09B1
u8w1L7VwkThb5HAqM3oeZ31rkWpC/DwSS5AXdlqrTW/h3babe6PkSfuldkNQ080Ql89RNN35BQqg
BiJCNnA+0KbcF8pYd5a5cQvnxnO0p6wtDrxCR433OyK6J2zuK/kWdm4XTGpApB20tr+dUvdAjCEY
2gm5fsdUAMbRMoJfRVxHd9GstDUD4ixBJlKo7o6fvzewlsTisedRG6EHHuJI3N9+gkBp5gwXo8vU
08UAiClHErTmdH7poEjWDAD14pyBPUtda0fy12bWcrph0x4GzYPr+Ke2KYOKDmORYBci7n7tMMtN
DPehRxklCxR1DsORGqPMVD6nHL6pNLfZhLSDcPvIrWkHIoxqt8j+Oc4qDE6IfzTxszLnld3hxHKn
J/AbG08JEmknCDMee4VCJD7sqR+BgZonMrmX4X6RkIoYlRtvTt8rP1y6q+tc5wnzReL3cSyoKlF3
6IlTG1L3Z+fPgXSN18HEODG0W4lkX9AEbRY4htyHioZ/E/hDfCD+4o0cxmOIAQFP710Wo5TsjG2r
+/dp7B6GJL2b8cWrL9Soj9VcPDMzo64x9sbypxTVsUiBx3jWzjCiAKTNOsqitVyAMkVJrijR9CKP
d4zOs50u37XMIW5ldD8dFw63QRJQaL7KottZvbhxsMGPME3jkuIjaeED66F+ADiTBk7GG4Xnxy8Q
do5L3utBKd5FHs2U0Xe+Tzz/xncScrnTk52BhsXnjjxLPhkqkWzWd+mCBHMBKxC0zsgD468XEYv4
2YrpRbrExmnFGjrihO2rajCOk8I2jQa8cO2IHWHr9y385OJM52hDOPd+tskeRhnAhA1uyQyLz31k
se4GSBguSyGJf5YZQixG1orc9grDYnzFjnga7fbAAl16VShcrPF1SCjy9FDikrFOox7vBJybhXud
OtOLKDogYDoqynkHbjiNc+KRGvvYCG1P+RZ0hTjgRguagbPWqR7FWB1AuiKcrMi9RTZk4A6FmMsU
6nUylxG7tsJZ/C4JbmNiYnGCSq27nfnx1hDtTAZi+KYDoJhBIVEBKY/cK/kZVm7QddBqhK59FxYR
JqiGP1RB6KmDIGxbXUoQWgTF1+Uuy2i587uK/Kyl4ANzrjOCbmpNDJfVX93sucrO2vgW1Sh9sGtq
0c6S13BAHJbDsXSucb6TFXjUoiR63vMgHyheBG217NoGd8auAO9My8duop20Sayz5UFrn2UNbsED
7muFzznfDlGCdZwFbGRbl0E8Dv2T5ZPRpumspDAwSljxUCjKOndXFjgGLMPaui8hE1Vil1qUml13
8JP84ivSf+EPrOLlQ5B3H5C/GrhEwkcmlLUo1G8HdLlyrL9IdXZ5fJrAEaqBr66aQDnxroKvMKZv
SVo/xqRorU0SDhvZsdipKXj0SQiAl/jGUvcefSl2LSjnyXPUamy0QP7amfgDjHezeJ+yENON8ZzY
JZqCd2fCiZX63rNZFasRU0468xtw29N7603BxbYGY0v22xWeUmCkX9TxbATavpItX7C1WV5hPcNV
XHAQ+Wgn2wRsrEJe2IPIxW9W025zbQKM4vpY10yPMKVzJllMTVFRrvuM3CkYoEO4l4zi2FCHatxj
Fgtqj9bmfExLaqjIZ7Jargv/aWGWZfTRszj9XrZFm0YjDN99brfXyFRXHQOvF8HL0WlNJsdFItif
3Q+RYF/pIS2Bm5IuWiQ2Ypc+bu1cwJ1s0G8E0HNWk642gyXxrZtHGEwfnWcwGSVAK5we4mX9Aw29
4VberqX3o41OiUIbRNAt7/BGQ8WMrmwDEuFBb5F5eA3fM0ob3LEtokt0jFsvOSJcXxzN+C1RN2kM
yHlp3Nl6qsP0LEMb3SCjysjllaaH0CBXpaQnnTdSelANI55X99EyUUtEN5FdXfUZ/fEujqGXMCNN
YWkORXmuq2yfcAmrkTn7VDiEdNMp/lDpj57dE8P2pi4CL1KwV0BMC2+tmTqIucVShgY5aQLTNo6V
aL5bu/8EvORuNHK8ib1Fu1b1P0C4bNr6R9Znd2pWjG7Jjx4kjsT2szbHt1Ha5EfH/UcbIYzOpgFQ
CzHDiO82muKsSXl1ZPYpIJccss6+Lfpuv5gGOz/ejTBiKGjbXZEld52HK1Lo2wIIGHF6k0V8OjNy
CGwrstMeuaBzjdF2y6HqONEldO0nLzVe+sY5lAY+3Di/2l25STX9hYQHZDUpY9Ziu7jLYRluispC
t5q4BPeCWTGPhS6O01w/9z35zHV4XVogHnntspM7ZS+Bm2KjJYRWWc5Nxzfn2wt9Vs+YxTyY1dis
3coiJK5/wGzxWjREL4IY34QhCmLpcs7kqjH2edRdEhezmsvof2hXU+Q+IWnblhk58WBW9NK6iJGV
Ozc7y2t3ccp9LRk8ojc/qBJS9AhugwKaJRTZ9RuSxhNiuaUw+jCa4q4daMdH5IASUQEJcLLe0sk7
ZbV9w20LLsHgXltjB6HlI7N49yCrIeI9T2J88EL8knO+78yQfMz4ZhFXmC/SPKb5dKOJgMDJVWlN
FJPtlz8zPzKAtyfRQZPaflbmwwJrxpB9aFW/cUx8iHg40xb2Y4/w3TppsX2pI7n71b8o+O9QBbqo
3pfx/dxoezhvh6jI95UTYU1msMRhCsIPKKBwYJz0NALBX/f5Xs3mZVRc6HntbW6dhpfve/IE51w7
eMZ0yu3+ubc4Yj1t78X6baSSc65RrWX2pVkCHkIDORcJ3IuZbeku9s7IGoE/URrodSHoGA9FLxU1
hHsIk/pZjNlz0zFpAXt60wx3Zsl1qqV3uUYbtxo8oLpDB5dujiS/kHbAkO4cCYc8hWGdcQGTt3Yz
HlB0IfAAdYY0yL6JiV1dQhDj8C2xJp40pWdgEa5gZP5l6qAX9B3fMn3fIdFfEBgG41S85+hop2L6
NBWimeVl7UdzH6kn4McM4rtHy3oq52lNxm4UIbFcLMBl7DFdTd9r5d/Hu/SB8GhcFb5+8fuHNOH8
jsi41cLizm34ShJja+nFZgQuqUZn17JOmePteit8HGvvWhmCYbVq1oap7uqcoSZ5wXa3qzTO07LT
ezDu049fHmB72V7Z/wZTe+zx7SDs2yVxs2nH6jFEfRhP5jkV82vMVYuO+4V27iYb8YTQ8qtM7rFG
ufGZ4ZrcHSQK9MJ+Lmh79CaqrwgdMwYKr5cHrNiHpelro/x1Uw53OoQVCalQic2L29dro3aDBgFX
7+E917VrycSqK+fXNlvczVnxXmBJXLUeOWp9PzEzXobYFEUydFmz4we2YxAk21xohDQ7NBppw5kZ
dVcc6h+dS2wxd008BoDbXH3b0FobaMi0HnDtGWdsmhbvide8GmmrbtIz86dVQ8FjNuu545fm0HXH
O0EguaO8R6Ph0iAdrs/aZhjHjT8QG8zb3goKRSqYKC1uwIbYK0vXtzD8ILWz9aB/PBb0bXMHk3Fd
WS+A7Q9FH8JQNY9DQRXj4OfN3hbXfo2yLJ3r+wW+mnXJmSfqu3W/5TwLPFd8j9Zr7v50I/Ghy/R7
HsWtl8KCNZptWubILVcVNC/dy5+zmJ2y3fgzYDq3rL96TYcoMgIaoEL0tf41MeNujfLslGFYb7P6
qTJa8oxRbnSuJ3Gy0rZ0/F2mtCDEvG1lw12pV/f06BQ4kOxOzE7NgNeJg4XfkPtLft8YCUL6BmhE
ESeunADAOajpNza0a09a6Y1btMlB0h/DtGsYW/htrNoS3Uzo9MkF0MNKWEZ+zTVH3Q4kVeqGfatn
0rllxk0KYrMMWufppEGbIEU8t/Y66tOnDrsshWX75Og6+QNYWB6KbjF0R5JI5+W/Rl2j3XYwMZHA
/hz0AR+a7h3CJn33qFiHMI6oIXkOtYecm0LnPum4vxFPauzUGktKcjYiRDO2U36XNYwOazm15byM
niVesNI48Immk1+Xj5kVDpgAkKua/qIE7fzDYCZBSIzKukLducqnc5GjNBRWf2qdrEYwlu58fYlJ
quMzmEMya+94zckLwKHPPIBzRX6PBdwSu7AxiYnTjC5P18wbuzUfGqVe/Nl7Gsm9rsroQ3gWt23T
f7fRoHInLHcaUY2bGRn4ONNlaArvNu6as9u5T1y/jnK2jrlf3WS1ZLPT8A/J+UtPejI+tfImGe5i
APk6X+eQsUJdYdHX0K5tat/4icPLA7hUYKbpoXAtGug3GJFXa6z2KjpEncmEHTc6spdoASWYIIeI
D9HRlSpaoI1WElpdO2d97lGUJ9GrUkQQ4xVdEQKO/JFbS9rqCp80n4ikyfEHHabFvGE+jhGv2VyD
F+cLRmPNsqeKJlokhLIIMxiHn4Y/yqeN4pa3xpxXG8MGJhYm/V6X4aVaGBV6xZcaD14AV4lGTKZ/
0z8/+6GP57/ozx3m+3HCYC61D0X7ZBXC29oI2/8mStLfDZV3Se34asj6LAbrODAAIYMhwEYVDGl4
qkS8FCgIam/HCIgTGQfWWrQUgVG6y3q3J4GSejqa6WNFFiqjCXK64PJT+swFjCIxmH1nWAmy8hmP
DJMCCwQfQkZuJY1VHREVPPoF1/pBB/Cs4VLNXGTFdTAKhL0Gec10qDM276I9G4CLHa/e9WQUQJXM
yjvTyD80ArjLEJ5F/EO4035UI6iJwZm4KeD4HHpcLAVd4NAO3+CofYUiBcoS3bkaUDI3/cQ698yN
YO+0xGbClF91rUDfTtNNwwHh0vOkpaPPcFwBuAhvN5UgIxFY3CV2et9mUOl1r3jTMvNO97Jh7SSl
WOXRCMDNiHduPzxYUQRMQ+J0gRBAkyGbA9ipe69XLChdnWVjhDRtqlPzOmjhk+ZMhzQWV4CCoA9j
Lo3pT78wYNF4bJc/tdqosJP2LB1QK5RkOYwGB/ntg9Sq2ywELtq2p7EnnWUK0feEtS3oG8GYdUhn
nzaUBkkwdKTbTva7sNG/yYInQXI6xwgaMFxuCUpWRPJee9dENNp+BYdPLSqwZtJpaHCb2ooUc4M9
mkvL72kqFyIeoICDUaTbiBifyKF9NzhUfGKkqPeqhMfheQVwmhIp3QQ4Mt5MpVtc2rk5cBsUGBbf
eyeab7Hh9YG5oPZMAFBZhbwlEeZlGMLPpKtOXlVUB+OFB/MyuTS7FMkMLJmQDkUu5Cmu9I/EwTSE
/ZXfH4qokCLbi1n/nmzxTqkEmnEkqpZ8gk2ro8kwx7Y+9r5brka7/pw72rolYjRz8emplvQ1vbqj
+Mfw16LGz03sWwMv2NC7iOy79FrYvBphNh2ludhWJGtZ1lREhoXftTHPdKwqs+65aZKkgeTsfjZR
JYad9LjicKdsw/ke/TLMh9G+l/V7BmVrNZgUJSG5ZKvJfzB76qWwrN9MBPfesCDweiSSEy81tjTB
aay3l9nC7e6P487xw2NxVx/UpH35Ur5JzwUSEbMIVDRjEc7cIrAq/X6uLFqDOs6vJh4euslArumi
P60HUe56MzxkEewaNrxcgfhB648vxWJEgTKUP/Gzs8XFqMIo0CNWQDqb8Rp1nrMR+ZErWr9XHq2p
KbLvoJlriKKWRhtNnaRiScUYI/IMFQx1qkCQ98s5s+kjpuuZRFotO4RF9QSDsO66BZXcXPPkntTm
d7dBP1026cuo7noF+zN2AGLCILsWhTykA3VK6VwmEnZaWVzciqaOO3XzZUyb26kDcSZn2lxokl57
hEobZXOGGmkc37Km7LTTca5zprVR+aYPziGkPN/ieX7Fo3jJKf103RXbvOEC0qfdD4w37HIEWxPa
zGRvKA6e2Vy5EpFhn0/cwVt+zIQI1HI/JQbn/CZz3f/h7jx2Y2fWLPsqhZ6zQBdBclCTZHplKlMm
5SaELD2D3j19Lf63gUI1UIOa9uzi/kc6Oiky4jN7r8315uTffUmP2netQfYvkGpJlq+Oz2NVFvJu
hqHW5ix0MhuaYZJiN1FacUYBh1l1GaSPkdFuQwUuWwYjtxIyYqdUgHdQraFgXtZYAwsKrEwrY8I3
yKBYrEes7UiAELDV4YChHcw0Lm8on9IKmCbgIzP7hmc/RC7Iegzml113m4Bh124W402Vg3Fvyxox
MSYmPGHFoWdF/RKH0vKLCgK2kAA/Ey0j7mcgECmTA+Eo7HSDpHkdHF3b4GjCC9kTEhyF861qp7Vs
KnCDCWVP1mSfdcDtISdQ5cljaThbS0ONR+liVnlAgXkB99Dd9Wb5jkaYnfClDFzDL1rsKWkEdbRo
TjLprftZxIsjwvxDYEkMdYeMXPuNMY5PKJuxW9tftH4plEjcNgoZHzd2jnwZZ7898ErnUf0TOv0j
Vt6B5h1bRz9+pX35luk41iBpNZx0jm/OEc2xg6dYVnxiSTsx3Jr7V2Xzo8xhTANQ07yx3MEJzH/v
4i8NM53vNTKAS0e9GBT+XMh94OBB9cxF1QfQqeooDIaAT6Ri3eDbuceYhQlhDIpza+ji4tUgPoee
GQqXUGNm36CIXvoCMR7P7HKxZkH4UTZThGVI3zUZp6CcwNlWXEZwutBOG8hYfeXeZmrIRjFWBJyS
IUWtNACuvXXQjepec7PyKWljv1azukuQlm8aBO8iQgHE/+EOqNy7zgGpMOu+bkRbW6D45F7MfQFU
+dS6xbXWzHRfuiz7NV15x8bjQQnVu2HJ9Ip2pHlcjkGiwD6SidDtJGjLFVbQQy2dl1pU5bnWygss
i3KfGpBmZZZOvpliiB8td20xGdtmHfuPjIk6e+0XhXaHozRbq5CXeDKYsOEKXuGw37QWYLtsrkCM
wkAO+kNCp8SuXp4cGIMHpnFsDfqansvg70AjxKLTIL660J2XSmb9OtK0as3TDrBjMs8TzvFj5AHq
4xgYIvUejDynVDYrGGx7D+qEZWovPWTxwsuPTuVwQkIg5o5c21aIIaXGgteDAhoJLS/bjdl2A450
vCcV2JS7ciYqB2MdAoi6NXahCWsQzOBJ5LCNgwoZcAOl2h+7lpzC+WbFY4FJ2trqwEQYDKbQxcVw
TyKTH2s8IpGabmIO5UagZ6YViIdtZdYbVmzm2oqReVBWgSInJRHXX3BGxw2rxIrOA3QV/F+9sS7S
Jrgn08lY6xYXnBdMG6GPh2qJKJDKpOBps3fiTxMsa9i68G4Sg0KQxDxGfBSO8eagNkcUuYkXhEHC
F9QR7WuW94x7tfA9CGMcBbpcK2E5W97CCLMVlqcf4l8uOsB70Iu1oPFvxZqhZ1KVhxYZsBHMzsnL
5hMdIKR7XV61mR2e4czfMkI8DgA0WrG9g2g5YrWKyUE6C4s7Pd1ORdG9tHIRYeK3EmPxDsSBTkjn
lU5GRmWxydRyoRxm1dYlCAS4WGMfeq3kAtPaTYTpnCYqOeVxJVcMlcFIpJtiiaLT5fQEoJpc90KJ
k111ap1WBt4+/Km+ZLG/LnEkMepGxlvBIl8Vfbur0VdFTfljgH/Ef5dY7lMR9J+UKniA1knvPgnq
7LU07HMTdQGlhzgUrUswh5d9BMvvIR3dU1dhLYyNgW1yCJNMuLDyzkpLEeiAqF2B57sGUK0O8TJu
rxOWdEwXI8SGW6EpHmjnKmPxJ2HmUluKTu+OrXnpA/XaN8T2WSNjltJYleA3Fvfjqfe4facZZ3vf
30wZ/ZgBWOdpp1gb4LCzPtwaHU6Yovmf42QTlQaWMByAuJu4XMw2f3GGdt44g/Vd9fyCFONEGfX4
BTLc2dlLa4pf3BbV2oI1GqiSG8ym3JtK7aHGVoN4/zQUNFVhnX9XqKoHq+DpTSq25ldAqRBsk+E+
yVv3MDOHA6+f7ZZ2Klb5S9NxfCmoKFCDkjsuK/yBefRDMJe+0QfcRQ5LkXoMWC9U9TnOs0cn8/ZQ
e/jK/qYJEsDyWW2UnX3nETVLUAG/TkrFySJ6XmMeeD+qgl9r2pEOcvIwVdPTgmluEPsa1XyO9EEc
uVfczZDFL+6wlV3MigbE/b4p5s/Kcd9sAV7T6W951d93EgUHBcWKhdD8qINhE9N33fTJYyGkRSky
qJ1tl9STDt5fLFgC3En2bWme4Ts6Laz9i6ueGQjr0Fnax0Fipw3TpyAk4K82QmAY2SNWpptRec1R
/4el9dFEtChBwlpjyCluuw6kv2Lr5DgvfQ1Fzy74NPMkobogfyGxspmDFqhf94SLJljNimDCzHQZ
Dz0T4IG1BtdCu+qADTTWRkufcs4KGoKJ3NF+JyP0i2SvgduRPdBFrcOBpWjUq6TklOblNPKtXZUY
zAlzCNviCQ4GzMqqeMBc2e8WsyuM9VtaRj7e1A8sZpepsV65dB6nQp82CxO6B99bpIAAc32vWfpR
T4ZlkESpOmrNPiwMkPvB1sac2DsBVwIbgEtjWb9zDuhtxPVgKXC+VnLumIaacmH+QGNy7PRT5f0u
aYM3YpPAGnSrqdVf0hBdgJU1DVe1c7H0fV3+lfl4NaaMK4TJrGlh6xq+jXT+jlOctzr0CHloldqh
p3DXYRBchSdP0bRkMuYEvUmbaqhm+ONRGRigeiQNCwu02YebF3yzlQyqc9J43d7SBv3Q184tzLfd
TJ1dVRzyBRfK2tPjbe/EPEJxePKWlZvrzRTtHFFxevYSfYBY3D96rvZBBoqxipm1JJVza5mOMLiR
b24xombrKBtkz1+YcMgKsPpguOkLwCSaAZ8W7tbrpPlaZe87KIIrLSJTo/P6Z30qdqaNrxG7Sd8/
qqE8s1Ht86klvAJwkzdCxEZf5IcazpPCbk5Bal3KcrqrAwfjTf7kxOPGntLmKFJd+vGyBgtyrkij
RczRD48ybZ5RgnyaAWkZemG/zVrFFVIDuIl5yEYMs2toZ/spHZ//qR46XCYOEjPUCO45rKI9KRod
pQRH9xynD+UUXhWOTa7jdZaoiYEMesXu3uA6autxG3BC8HvwhcvNBh4lhiRQobDTqTWZXGIV2FpY
qIrir2mHh070+7Cy4q1sUWtMTnmM2vSDHMSIf787rzTNupalqraOVeymKP8eRHXWJWGbZWFcwCI9
56wySCiEOtOEe0sN0EkjEDlJDKi6j0auKt7SOjoIbHtcR0myzb3kIHCgtAmFamsnh8gu1xmOk4NQ
ZE5AatjPch+FvLWdRO6Cho8leLXXRJqymReWjxFOe3Mjmx7btOoluxHMGMEOwFXG8kIopEd6n3pR
SgIc1EEbhR+B6IA2RRCFYWLXhPmlc/9AjArQgLBmOIdsIou9faQBA9HRknEab/D5vXS4xn3bNnvf
1Em9sI2jFbVc1p12bEuz21ZtwW5tGh6xlW2NXEA3M+NpZWjDAcHNyz+5L1MOgUHp3lULpMeQgtKq
i7YkpmKmN+y9GxOppZX2D3icU2V3e0MQkuGUxtZhRIDSTZ1GBb8pSgKEql0HYVGeZiXExpGsj/g3
VaVhrCfVvhthcS0S811vMJqp+6VFnCYWePMioJUavwndGT8DWEvEtf64Xc13Dk45hQ4ef79FZBXR
PIOldu8cPWaLZstnYJpqOJvzsGNB/tEbtN1T+QLhHnOs/I1c61Kn46NABbRqS1xNSMFNYjYasFYF
naqIxk3utlsca/hudCvbIdK+8zp02AErmD6c9gY7EtPlIZN2Mj9XBsSMQLAlp2KZZR/5DutNb67o
FJUz7LVEO/ZVBr/XcvE81SRzUuZrGoEakcchXxUD/8wcOU/a5X/4w/ezXdz3WvY1J4iYQqt+8hhT
8nNizx9YuLppYMP1ZAgeWsAp0mFZbrTY1sI85TNh8VIgjLv0rJfYwXurfIrf7IVvNRSpgRl4etAN
W5F0FP71dcx2aCDgWGuaWyYI4w3H7wjt507RzNZVWG8jXMDMVoh6QkqtiD3pb/PNzIjUxRphAEQA
bk+3vXN1CsYSC9MwZXfxolSZvPrDrIHpT8nbCJtqXdq4p9wQiZzycO9hh16rSiFjkfZe94I1iO35
qWipNGJ26+DEeJoMOn4aDzQZlfGoBAUFjwSEm3yf1chkiDYYVuGSDsIv0yeV8ysrxmbdt80l7gub
5opxj/lHasiDdCPvvg8p0CctaPaEAJNPi8Yu1XeG9YOGECeslW6kKupzGqd4N5fTSsynvI3pX6IS
0nM+bEMEpfXIeyeC7N2BAqIb8UXVHW99kNbQp5JLyIQDrgTlKUXUlnTVc5zSWsVKXmi8JPq6jBUt
zLbwFY4yUO8q+9RBCnZkiOPI4z+CDqBVMOUxr2CvqKwGM18VxbaWt3wxzGZu4O1V+9sXN477fYen
lqwsXGpGRZ2HfE+0y3iNCqTb2nnU31k1Zw6mure8CzrmV1y0MJUhyEv5W9IWlrTcFSt8XFfQ580o
fEK5ci61ZSb0gUO9XVcjvzOZEEreJemvG76R5sWixsjvKnM4jkQUbcwYTKPdEsiicnK1KToX+zoS
DI0n322ZnjW9tSU0Qm6n+MG1xB2xMqBu7HuFFzYWweJFz78LSQohgUk7z81Q9CSKN7UIzqMGtS+L
YZ7HCWItj3/fUlg7AKXDvc6+AqbQdUQcVoBf3wvswH4tmdSzx7phQUClt0VHDEULBoluk6gEtABJ
CgNB3hxa+hG/pdFnbFWda9I2R63TV0TMYQettH9pRv+/BaHqpoH743+OL2WEncWf/wZ/4JMxyX8j
ov7rS/+vncuEYLoQUdm88B0dB6Hs8Nu0//F/vH/HFAAQ1TUWm52N5+6//Fzi35HbGwbZotBPHR7I
//JzkX3KWtFzQMos5jDL+F8RUV3v/1H5L0JeDxqmEHw33WaY+N+FvI2nem0eXKJzKvb+rvHtElC+
ykWm46F17vWetdVQMqpgaoS6BRZP5XDTxQLjtiIADTFrZDD5Y7Q4abwdbpS8y37W7yAKHpPBZd4C
n44lUJoOb7OMr1phGGR0U9RgRGqC6pJMyCjNCbabQb4dylhhMxxxnOdWMaht8w9rZGkSKsYNwiFi
PDNWo16/mHJ6j+hsY0dfUXYmwFDG32mixCjrDnUrkcVpe8qXYGEMB5nPVppUH9YqSaNd0p4dQc3n
QZ2Jk3+0n2olPrxW/5RlFjGus6B42i9kMeyHzqxWeTnfpUH/G9R3SLK8FR5ACHB1dEfFC5fTmFYJ
1TFUc4ohXLYmJ6m9rZV9a/rnmFywRDP2ltF86J42+aqG3I7Sjtx6OEhWeAe+YGBS3hBbjs3DiKjR
46y8Nq391JXWBi8EfKbEfBpG76tkqVioHvSygu2UhuLKROhEnxrhdwrFyk72WWoSdtAvDTxiJ8Ot
vtl935oJSJHXcsG41HHWkrLSmQj5q3R4jCjOPZ1hYhLUTzWtdeUpn0fz0nrquXGHyi/JNYOicR/n
00Yj3lNjVxOkamNE1kbarNng5VKlWuDR2R85NZRIzIgsENkkIPkXiKcDRUeSkfO2QBMTLyW7cmlL
gib6GUod5lKCW1iU5yRd4HP9iGRvIEgeAyExs+ED8orHCPA9ujAoQF5EZvY4bLQ+vNWP9a702xpV
I4oJKhP8sxI2Sfhg11G67voeKhcsLzEejNAgDTF5HiVgoUGWXIzirVzq/pQ/y9ZQHkCu7sgCY6NA
AS+8NzlXtyoQH7VBRJyrbMhKGXw/+7U2okvjGoRGiJg9b+WH8CRXfcDKh5V3jj1suiWSGFRW9rGW
bvPU/q0m+ZGqfIPpOuciR2DReHvPUt021O7TysISbRx1022OS5FXFB8KIwfYgvEhiOt2j2ZrE9Pq
biYKZr/ACb+yiM/JHXSSjSvBalLTpV1HJIJLVMw0sUOJwbqM1ivnDamuKEuGzwzpk91ygzutd4wd
eDX8OChPmZMtmad+FCy9bNW9T2K4YZbp/drKy7UbRACxiG3a4G53/Pa1rfDf63osdkbXLt0NYdwR
KRFeocf7MN2pwK03HIpPo24xYdUprC2+IjJ5gcZsxJqtd7embn/LuQZ1FJMBr+nOSXkgLwTCFd/t
oOAmYCLiAQ93EJWnyH0IvH9c3P20G5LwOR110I5auFEKyMRkMAzL4TKaPKGsTkF84388SNu8L6vJ
hkBYouU1vW0Q7vF8mXtXsS+ztWTyA0WlXhjx3qx5Gvg8qDfJqpkbdLouJeY2n8LHkJzAjeJbLn0m
HIz2yW6luysCRvlNGVMfLpjkiaoInMi2b59cA7yIVJqABEG6EKI5ng3EN2qIEr7i0cbls8Zhg1FK
P2HWT9PJQqILpBkNxWdOYp3T2z3vKN+hUoSjxuQe6jNAjAgVfrDwkluSI1AIobhYUgX++bvZ5VO6
tmwzIzVAFgQMMNtqH6hwkcnwrcq4PXS7XrPp5djGk3z6xceUSueet0D6gdvbfrMDOfrXai6T0IwH
e9kJCwmWFma1NKCzW213rRzVbyheGkKA8s9IHzesGqjqltAON+DBqM0HeHdfRLygqidpb/mjwzQ+
anqBwZP/mf0ZWvuqtek3kwQ+VxX9ldl7yIu2ytGr8HzTKnrIkP3Qzj9m8xqO+udULhwtHtV0Cm8m
YF8Grbs444+7Q/LNnujRUsV92mbXeHFZONYlxJlOqDP96ti9Mv06RRUaD0Rj3CffhFH/FXMHCuCY
Kzo4fIhvvbvlH4f3wgHOG88A5VXyY8xsTDFOQLJ3w8tMfJdP+io7CDI7ZPFj0f3gRcn4WNLvclqA
J3ugGzzoodyNWgQ2EmgI83AG5d3wkhvld1Y7bOdYfqZ99WTNj+jSD/Z4T5fOqk71j0zl01V0ziWz
e2IkvjFY7XEqgQ8HVjIuzbY/zQZL+ZZ11mKI8MaS8Xn6rDPQYcQxElG5hMtRTpM6AM42S1J/CHgs
OH/DBgxysNR7mA5RXTXHiULQpCAsl8owokQMPWrFZKkajaV+ZM+UoZ7sN3KpLZsHl0KzWSpOudSe
aqlCIeOBRL0aS3Vqh/tpqVYj9WAu1Wu81LFRc/bsGfFXFN5bA+alYKl5BcUvogQG05TDVSQSNNY1
9kH7vpkwQyb2XWVdUcjIbVqaW90EzOMadulHS7Wd/FN358w8BKW4tdTk01Kd15TpgnJ98iw0c/Or
WUe/4MsYAgViZotFjZ9S7FfagVb/DK/kCYlqTBdHTVEt7QFtgkW70C59g710EMB2ug1h62/20l2I
pc/Qui0+Hbl0H+CnIPlk6xTxJjJJOpSEVmUobmX7my/9S/EP+qe9zU5YbG25ZISOo7kVqTgWE7eR
0TKw7peeyOBlEDRJxdItRa+LX4RUN4YjSzeV0FYxEUTFiwXX9LrF4+WsoqUH82jGxNKVqaBi6SrC
S2HrQPWSdyu1xMHW6k8AQNth6e06Re5Jk0ynDCU0ivfEl5XH8Iib2CX10S/VT6i5867IrVNo/lQl
GKhkQn5U1RY6ksB8CL71BXso7dj2naG6jCGcR4Y9X6GR8vBwkQ9Tz3xw6Vu9fG8sfSxKv/pcG4/G
chYc5NLtkv1mr8yRmkrRCmdLT2zQHBc0yeXSLRdL34wkjm4stMWR4+DkzfRbUR69WbTbYME+YstF
fUQeuwExxls6czggO3Pp1UUrDL+nQ9tLbjaetsUCLDaGUZR7hSRrVOJpMKmVgj77wXCDxizcBbob
XafwaA0/iTC4cg0KEbeptqnDReVBPS0/bFZ/LAxPRIRQt+FVdweHMTXZXbl5XBhBboYzGV0BU7rg
VAyxth6phOpJXoZqHPAjDAFuXts3p6o/hmjgHc1ioThQOjHGQ6PcvvS4Y/zBzDmlsK1eWmSCbIHF
gzJBEubltHaZaq7AHe3aki0fiOjqEHBnjwt+FO4TcRr1yB7gzWJSd69X1ExuzjZ6SDGeTJ0BRgTo
KltfY3015OCiBnHfogJS3hTfMWx61Su20bxXiDt5yl5cEIPpMrBVWOzxvSHkBTyuFBDKudxhSspO
UTecXUg2Z0tyOBbSvRpAiftq/mtYYdBRS/3Y6uIpsbXPnLKQe8p5xvr/HKSsCdIgurjWRHZ1y7q0
NRNzp5UkpgQvGvfixNSpCPXPDggbhHRfNrewJy+rY4k+leU+TjA+TeNzk7wMhvZCBO/VjYMXluyw
nmO2aZUO5m1IxIk7fuMmTgxaNd9UlXmpEuuc1vwD+SE4lpG5i/HPqHoGzfOfafNlbskwxGWl6Tb6
Z2bUhN0pa+NGIQVgFz4YIzEqGujX2AvhH9jNVjX4g8yMPeqkMPcxtkRiCz6jSeKjikCHMTKaQ5wJ
luZPqPsQ1xavWda9Iu98gIYIDbzj9O5afpVNcgBPdVeUPHAQhS5ZRLqwNkbFNhmGk60csZuHqGfK
TU8WZ3fJF77FnmXVh408nVyUbT9iYMDg8liJ4hfvW7f5bQZWyvznBgs9RPgAx3n5Q967hzrQeJoH
Vp59BPbYKlvEA/AI2c+u0KFkbIzDksHUzIcRshwrAUDpGvRTTFv4QrKBX7N3KwzxOs4FO15RfVIG
JoeBmyuf3E8O/qeCt32ZeT2wytxVBgReSE7nYOLBtqF66tiUd8YSyuUiW1IQYAPCl7ZR6JAdPztb
j71J4HCrmkTDKlsAguqGp2zWwe65/DWW0zRPMyTmWF0zfJfHmAspChkTnnvzmbegvxqDtrNR85yi
lLWYLaZ5t+AzYhPlXY9CNdASRZma2geaJlYWebQ8/PV+aYgTy0Ik4MWYAuuUeX35BiH/r5Gxs0G6
+R1b4ZkJLWEeFks0e+6e4hRHWYVcdSPjEDkZhQjJnGVo3ymzMH1hD2e9YyeTgnxF/nHNShZ4YXsc
e/dOda3aj2GMsFlaO8sh1sF+K5hPb1zAWBDrKrZd9v1UQP5CiQ5CrYJTHnya5C358EY4xDmVJPE3
U00/btHkZgY7EjI66Zep+9ybjGgCgoVLjNL4UGssDGYHEj+ZVARrL7EkSThdKpPwTXxBe6RM95U1
Osh6h5kwI87Ketxl/dysyCaKVvzC0kvp8TROcfZD9FrGzDS06IqvYuywmpbOT1G1t7y1fqCkET6h
lvo5f5FBvw2F9yi4rf0wHBM/G4ej0aX2lqNh7WlC3dHHLiBqjceido4dnZzPFBisU04DxHrmMQOU
3Jhju1+OdaG5n4Uub+QVoPzKmgPOv7PsmDs3lYPE3GZ/iRLaWuneEd5XQg0x2uO16VBLAidMV5Qp
8qBDkU5swtSXCCvkdSTB81H1BNlT9QtMjcIk4at/11PrMCljcZi1n+OYX7we9AV4HKIegKqTHVzg
og0LEy9oUh7Ac4lNZj5HOYuxxEgN5GNIZ/X8uTVpvJUwg1Mt3a2FHHpEZUqa/S5R1bMe3lWYCdMZ
z0ZWmYSb1wNMqIR1WJOT0GZM6B9GXnXtdYjj12H2OOrzM1cKyhKD26u2JCVDTwsXvSAkE+deusxb
KpzxRZR+Fkvidt0/1VP+oTULGJYYcQ5O1J1OhGiko+vkZv3T2vYIQuK1ShndywIxrJTdng0mAtZJ
sbepoXvI7skrI4ZFRfJcDVOwI6iCDOv4WY1EtY5leaoAKtAEBcyA810IRQCp1qoJM0zbFDCrsWce
HEzb0Zz2ShC0jWD/iAMVm5zTCwdBcfRFHARVaLMrQrx3SZvdF0yzU1nXl5nIrdLst11OZTFMSLkW
BLMNyDKdkBz08VLfVjnY6PKUjnx3MyLeHUt6lXIpefmLGQ73poqJZbQG/Jv8CU8GzwJHpBd207a1
3Y8iU8cZJGZax/teYc308m/O+40meP2TSdyiMjtM01+TUdPOOuG81pI62sxsKPBS4Z9DOz0/8sZ9
ezBx1xkC3rtx2ugjwGDCF6Hsu32wttzuLdWMHycuryzsGuzg+cnrqAwTy6jXSX6H9BslzwQpv3Cy
i+7AWYNMi/qq1r7q3vshkI9NU4FRLZrdd6NAjxZae2gjiQ/kI1lNDnHzlf7QFtndnPHUNCATOu0w
pN4E8xLHyrAknS8WjEpUbNtoiNehjYg1Svt3Tt9kJYfujV/zpyFrY18u3TXzOQrq3YTnbSML2W8o
CWu/SEqxRddL+kfmxjsIuCemSjBfCCfzn0iboGALf2SBUMF2CdYbSvxWrJe7mjFPX/PDOilPechh
XyfaizVW6CUL7ew0Ne4tdJkUH6j0Sg2bo7OkpqdEezNQ+CKmr99Yy+9etZ+phT0Hiyk7Jcc61mn9
3hANCKauobyQD8WSla7bGv2asSu65qbZ7XjzrOi7juf7IMekYwUIuJ0I5SuFLpMjsPZ9kaKymjBF
umJvFgwjUUHiw3TDtej72d9Wrnr3elc/JBNvk67mv1ITJB9ZxjMPsIO91kYiEmPaCuovbylaJrNA
5M9Mxy5zHQlb98PSgm+sIYvv+ujQ0Ax2hc4CAtfoKBz2SYL6ridJW6jKRhTL81N6aE0FFwx2FhMp
9aapuOsFG6my6/A1GbssMhGUlgiGXCRZNoOKIgvW8xjcNyA/qw6rXiwI82vK+l417/z09MRKe/Gm
kqnkbP+UNguo/kUaJKQkITkFswwnVigsNbAucgbi37AlAblx8W2WTLOUbDW/ioJz0XiwqwPvTmDv
C0gdWCWEdqLHJrU0U9cZ1ZH0EG/LGXOkjaC/c9RdWBJdExfanejaV2j6Kx3wT5xy9NdFjbF4/iid
mmorogiDqgt2NDxWLqWBtjdGis+elmY1om3eEUD3IlomNsBttQYOp0QvAxqXl50UayXjC8bCnVUQ
6xqlMXjd3pXbmRSFRKcqcsLy4gU64bAJegFqOwS/d04HEWEcb2aNBxur/lhunDS5kmaB29ZEHeWE
c+W3oenuWjSSa+HCrJex/SVDExl5ibylD36mJocVjgRxGNpsC7tV29T4hmhJCZ8NGJDYIfoMWPbB
WgWA1+ViI3iyrtJDUmonqAUblT0zxiEBgsppl7iE21v5C+FGJBrS1pJJ897VRJiMNrPIxWkbOe4C
bO72taa9d4ZFM1bH2O1CBrCz9dZ18ZGetGXalmyhKPc+g+nnDqDSutYUM7zZegbK41vLMe5J9Hy6
4241d/xqSM3YkFEEXJNWtU4IOHJG1MaFwI/Ra5NOWEgnEPQUW5FIZn96R91GtlSef/OzJPzBAtGd
VSAVlBT9Hu+tUMz8kA996M5DXhJSnaTZvOtZyRGxbviMr34CmyzaAWD6VRaHtFikIkE+bjXbHFaE
c/z1NpKQJiOJo7R+lUVpz4H443Hx43alZxKsxVH831vktoixzI+kLNKvMGUvXZvbRdbHuuWGi6a6
PgXcbOYy8/ZSDCK2aRyq+VTnKZSpOQipVXE7EtGWIpBRuHM38ZhyRvN7iBShS0Q/IgcZsMI4khPK
s5cZVjUynS/tYYOxLdkYufcmsmXeZ7JTnepdIrdepJOUFX9qCnVVT16Xjeb1GlvlD3mkr4ggCMIi
QXuPQBYGGWIz1632Q9WIrWk7z3nYnlyMBTiPY3+KTAo0mT1Kqj0EcKPtz1P2HaEVC6zkB78QmUkO
g+5/fujE484FmbDWw8UXaQNMIeJik5QaK45WC+h2phvNDp5iLINVYAxH3T7nqM13bph0NLDmtYPn
VDUj+hjYpegdfyfNomut+TgIq3kxE1iwtoZCuxePcSM/gnGZVrjPdkHiJYFRhHYGD8pCOligUOby
bBlAElNa3opSyVtfLa7/vP3SJYEYkfEMIehu0LsXr6ROcdI48NOhpi9DzePTUugIFeiakyKcT22s
457WNrHlRWdAy3/k7rDvCcKvvE7mjed4HKB42wRxTwW8IfQreb8GO8LBhf5/qrkZpsAXBuJqAXq/
dLm83MG9J6hgX+cBmarDuE41GM/SAWCAOhfsKWjcsYAYk4wrrY/dg+F1V/i+zBg078VN6D9Ew+mk
Mqj9kyrXWmXgPpp4kBAF4jqySnOfIXCsKGaBNOLs6WiiUtNs2VOggAlYtC2PWNnYj4129dJ5WWgh
p2v0AaHpiJCYQBeWZfmdhruJ8wD81oCFxBxT30zS5mAWtoNc6Cn06pbceSlWwqwGH4Oy63vJqe16
WHQ1x4PAqHQcqVBmpCjcgzC7LJ0tXv5i1cWdJIKsG/qY1T1nGKtG1FwxdPBi2KeBem/0mODxmvqB
JEGXDYhb3vU2wJHY+Zq0OkF64sWPybOypxGBRwNgmqddS8COoHpLLknSvpYNWjKgpriJkahIgNyQ
tx/hJR2KOr4kNjrwKDcupsU1BOackGy48VmIDCbeWZKHfvQsBKjC/BWus3Xq6VPp00G0pUEpVJEo
RG9Vt92mnNJnZ9GwyqA8sQ+kvQd8jrG9hApk6J868U6sYwF4UWj3FnNORCCua/EpUzjRuOJdykBy
j98NPScnG/oqAYxoaxR3RgCCN3AdY+1UX541B2vShHaTGdS+htcvZNXsB1r7VeoM9tu02VQmzHdV
tfWRNgjEQmF961/LaqMvpgfmbVCnYl36Z7mpCVpkAjyTPV+hHCQ66yFf/XiJ+xVZER4LnZG9g8Mr
9ZDhDpV9MkuwdDNgan/MUXQEiGCr2WE0Rd3TioQNVleBrPPogwrJANptvhqMMT4S9ceQNnEVWMOX
6Zlk4ErAbYR8vTUN/3fUo4EqKhsnCcF9AwwbhkbYtNToIQIWrN3EqRzM7O6fyN7KZgjqjNUqK7mx
MF4bw3uvMYiz8vC133hLl1VoKtk0bcuwWLOrx3zM+VowG24dMw6x0ufBbj5hiW2HDE20SeQYTTKs
9lIf1j894el0fHFywq1IqAqEBGFgkxXAxa7dfzJ3Js2NI2ma/itjfUcaNsdiNj0HrqJEUSSDoe0C
04p9h2P79fO4sro6IrI6cuo2l7BMixBFgoD75+/qqrai0A6435apoZ3R7WqrTJrjFbT+7eCcvBjA
nCPzNsDxvZXGGjyCDPnCw05Zpt9rDxFYj25wTAQ6PEyGaYqtnvzC1dxidetTFpBKsP4SzgHPp4ZV
8piVcrxc9Q4cmTsz3SE/glZpoAtnUpD6gKcmpskyUVQhNYsVUI2aKCyKlPhy3VU1FB1RbPjwwbah
Qgv2QWwrbUaMhUPJMjduFN9Vce0to4oakEyz0RiR8tNTaAMLka2y+EgEpH8desZNlSTGyZhda13h
arzW+ksjjo2o5CaroEC1oOr/jHf7t3Qkt/FbU7blZ/e/1Y+9lfi64jDq/s/P/0sr7z9eVWXw/vQ/
SlnfTSf50Uznj1Zm/OifuYjqX/6//uX/+vh6lctUffznf7y8Y2lcxW3XxG/dj2oQy3IFkY//s5Dk
UrZvLz8rSP7xM/9UkGB50FGQuMhEBPW1/60gcTxWN99G/GeJr2zffyYC238o3YjvmQYwOq27yDr+
KxHY/MO0PLJLhc4cKEzL/ncUJJZKr/sx3U5HUoLH2NYFh3zg7l+yq8u+zajBJnsjGojeTv3uLSzz
eml3jAIDRsMpqqiramiizteoSj7TiaZrh3R0zYm2OQbxBfky3L+f8ETPPrnwiEnDc6eV+c6AUVhQ
qL2q3deSSX8dTinH/bGG47UYNsqdqUEf2UX6jD6Q2Mj6zxqBwTHAjLL21AxU3v7w3Rz//GA/pmIa
KgD7l8/Lju7pJhG3Flfvl88rHXgwQ+KRr3IOpFmM7iHpgwtnN4hesyHW3rGLtWsO+7AJUXBTs/j7
d4DC55d3QIagTSAnf1hccu+XENookPSJRBJoI6JboGmYolpWPdjc7xjVP0jN4J1EkMxuOzGC2C6z
mkXu3aQ9Ng3JckB0/XLa43+lJcGJqjVZ5+j83HqZ54WmyAmy+lr9SNhKumDl49Vc/Ch01pD5D+8L
xOaj25sZRT5oSPm79Evu0L9+QM9EMqX7lu4jDfjlAxZejR9GNnTsuLhXxzq+DoxJObhyIhHGOwJ4
UXCXybNraQfw9Q14klh2HoQZFIcJVM2o0bVxjRZpXJVJ8Fb11EOoq5VV5bPCQoFD2M+5+4hhDp4c
9ya9Jm7MrCcqP3ybbNhJSSxnqugWrYgAyPW7Lx7a1GHHk26nVU6y7g3csDZWM0x7d101Onz1kVjO
EWx+QMckqRDXdiyeDb0C6F2OAgZ6LklHLho85uG7nplvgKgbKbnpnQr6CIcAIUYq6rUhKtLrHsM+
+Ay0+DMjUQI8PT+OMxy4XR6r+ypj9gkTbvAvhUaGg5J+AkrncCtkqLS6rHg2Q04EQDkZDDOcdYf8
YjVV6mLRv77gZHzocpAR8E8c+X58X8bHVqOeo/UuuoQvmNSPYsQEUigo+tBTtACYyj7rOfrELUQC
9myvY396hvR5sfWR+DfeJ7Vel4IRh+Z2HoeBgLqmTmjw0qmUDrPqmn4NKtuhdqIiGsjNsbSFDPGL
FbygNLEIzNgz5p4vp9aI4piGQEMNQZ6S6dTHpMbc79AvQBgKMua1l+XvLYL3pKsO6PBWuNw9loh8
WVXjfUFiqZZ4I905MEdxTr6TYMAxnkKbOiUSj9DJ6i/CJ802qEH8TcS0yz7o39wOJVod0DVnlzRZ
ZFZ1JWx0GAQH40dtcuwe8Wc++nuiQ9cwT9RqDJ+Nv2uGI1qR93omgbNqVsXMw6Nx9FiROUhjK8km
imj/Kilo4TXCsSS5l3btjEvWJKPqaeUfZQNjWjc1kF4eB2thRuBQPbNxaa68NhcLLfcvFW0KdjPv
PQgF6hUtVX518UdePkS0ReMdpZ4YhfdkdWCRHVmd9NT8UPlM2DmaEkIJyTsRdI7J7Z4ABSeEJycl
vV0GLjdJKMfU+7vKezGLqzI0T8jp33X1nf9+NbPZiH5eT3nMPXhSz9AtDsq6Wgx+SBmeaGOWQdlO
3F0cVIzmsSRhzrO30iUPWjB2pQ9ZSe9fZBx1zjUsyIdw0D9DQCf1z8zOfxHmep6gjCLnk0CBT+ZG
1RvC9DSTMZyGqLoLXrep8n3V6t+yc2C0j+PM02hZqrkseo1VwmorjxNVZPMMbiZy6+QL5zATYhF6
2oEeIMVCVY+///COyn7+aTPxDcL8bQSgjkPxnv1LNrTu6lOeM07StUnC8GSuRWidnEAjbJE5U22X
gyUfAesmiem+CIOLTdmanwlM78jFYfcx+/YcbTmqsglRNLZHcX0Yw+yVUDTKgWv71CB69+Qah8xJ
dZC1dXYj7YgNlSrPIGFO7+ZVNsevc1M/kou9xz/5KsSwHtzyKgkbGPw+ejVSmCPtMhr9ASHNo7pg
CVmbvKVzpo2P2RC/Dkn26g/GtQ0S2TX+ZXA49HTtY2Q8Anwc45r3w0iyFWb1SALEyaKsGWXSXubG
6veXlQnnl6B2xCRszoahU2Xhq5RaFZb+w13lpH0RgtcRKtbT6pGU+1a6KDqvy1KcnIx8eW4dfQo/
XTO7Y8DotW6XhMBgWDdCNz31hneg/OdEecurQCykXEppzxXvoxTTq04jh+U+1M33Ns0+ZwI0OD8q
T6UlTpH6yMFd27mfE+l7cDFIg7zyO3Gnu9nEQK7ekUjRquUcwWJHJou4qa9Biz44du4knki65Zo1
aq/7NGgeMdPsPOeGIIOs5YK78kTlDMBSL2+mYACnS2gCdh2+JzMl5Uijeg7nGQz+LP0NQ/nKT5th
3UuWePKm5pmB3HYGFoiJXgBXA9AmB67Cwgr7YHD2i9qV2Qn6+jgFOaNV7zpOhsuIxBdv8rDaaqh9
55o4czFrO73vOONSg9VJVLT9zDBgqI6s8asti2aQHemhHG9Vl1be9bvsq16L3aAiLYlocKnatwQ1
XK2m9avyq5mLXLMFtdAvvmrtclR/F5l9r6Nq9IqKx5GCr8BynuuBOIto5rimOsDAJ/HAR8OVtOZs
b+mCFr10nwC9+EP2nlAk5uvc3A+91j+NqmXMpm6sTeQ9wySTHLLljEIyWLFNO91xZqxYITEbyPml
p8CsUE1mVjrczsW3RDWc0UwUL+M2hC6NAxxYtX3NJP6AcJVCNPRVsa4TRotDEDEAvg06Gmu9vx4I
OBppsP1qWXPhVfCMEp03RD6A10jks6NIc7hyYlGctWRowZCOas91LlPfAl53bnRAT3ulz89T9OGp
0rdO1b+JgiK4pCvPZiqUt1qhXPOLXXK2i2Pno7QDfxmrQrl8uDJ9nLDj/BGpwjkP0onxoXinm3Ov
O5Jlk3Y6j/tc0lYnEZoQexAvjTmmdysol2Zl3sVDdrZIeB9ts70uO3YxRyXYGP5Ign3+5I1APENF
VR62x24vetB/mxQ7SZ9emr84IfV6pSra01Xjnjw0pdQXjW/kBwsZkE6ro8mlcujq45xPKQTtfa6q
8UtUoR95houWhr9c1LusgekOhPiAjMkZIHwgfmq3FC7HsuT7n55Gn1Hpajel5pz9hjpBLaw5gmBP
FaoNSdA5ODQR7Xxo7beo1SE4kXaZFEsPo0an6ahxNueC5qL87uUBuuIadwcCVjGDspF3gN2rOOcB
ZEEXPWOyA0TJoG5nvYa7hiYEDybiSskw7fa1onQUq3jB6Oxxpnfm7Fw7IPsjVl4WgasMgTfoMGHA
PsWxiE5bzO0LOZELpZF5E/n2spsfAB1uqAHDbrZPCpP8nvqGlBd9XeUR7RgD0oxJgyc1BTWgEXru
bmhTKjdJxc4nmP4pJYij1uhHrSOGZNRD73Q7RoMYbgLuxk0ii2cLeP02qBt4lDlMdimMyiof1HAL
iFYK9Duy1D4GguZX5ABv8dzt7E7pQ9UA3ngT2YgxP1KwJqHyJlFTJuvMluFG+iC67dh8ehS6XsX5
Z+3ziMyNRpKuvYmp6L12yIgbgLakN3so3QCsDUqIZPxkUhlHtv1wGidDQ4eE5sylIGrNpbuDiNbI
+6nPLQ0ia7oB+wml1FBHz4T6TIsciq1LuNn6CA67xoNpDRDKyFRu8twwSfdcWlNHNole7+Kcgme9
dy9pjpAPPy56DUQvG+oCqQNwbqTV3KLI3zt6dTET+WroQ75sKtbdWGX/RNPr7Ogv8UhiV8NJilS0
BZvXvJkm+4PQBoROfbHzzOI4Ts6FlkFclN5rgbp4YQY4SYtpuCW4aK1XknAOu7oVeXKF04BdG3uy
2hYWUhAJ1HbFWz4E0BwGcreyuzEn+Wp6NagL5XQakBtEh79xelbFSCXORIb/4MTsKq6jE4anel+H
BJg3GotbgQdjpVmcY43KuLQSmAn4blpGBnkPKsiN0OVq9L5PMc9D2xDIEnJWuBGe3IPtM4ElRKPa
Vs5dq2PQJnInuply49TYUs0H0as3zwyRyTvTlcq0IkuobRJvGTfWcD0IsiWdnnQy5axyCsZrpFWf
ugrEwl9GtkH9vfX3cszvp6A1tp6jSOVTVnQhTBbMnAORE5LNMFVY2POOXvmwaGjBzBgcWVn0Yt60
OawXEf/awIva2Xgi+BcHYbPxZR7gti2J2XlkeC9Ql14Ta/HuzP4pnfx43ZsGi2YE81IE2m2bkl9V
NMr0aRa7Ji5uGIfWddCyWFuasUoj5NW63dzUad6TKgeFXQr70RQZ7A92GrtzlzTcRghjeFxy+llX
npVgJx2nTa4h9WaqiLIK2rK6kW0jVpzpOOQjZV/iWDTQaYN2Fuupvtdm/b5qTvAQpI85H0OUoaOg
U7cGQDdlc4sA8yRm890uok5lvB/rEfZ3wgAZzg+BzJlnPWbKkL5BmCc+OA0Btg3GmgG2+pp35xUE
59GIfa1bbPdFYFNsrH/2M3ab8eLVvftczfRnTlm8Rp96a8ryXuOcvmiKdGPE8XfDR1/kNS6bg38g
IWBlwzMOqVZd3NE9WzXINWWF8y7NEM5KlN6NgA6uofGzuSIWqegOnBYIu6r1m3YOn5wEp06lPEZY
AnT4fHxHiXIgAbEmeFM470bYk8IEKVQqGUDaThwkYi1EqbiZQKnfKoQ1ocb0kytgkmRtuWnFMRwu
tQIuRyaItT9a+sku9BtdwZs5fvQWKbQ7jEvR1iOCSpbgpgFZV+CoA0pK5A32V9o93bvyC0QNNDDP
xNlP4Ku1AlobBbm6CnxtsDmtWN8rJQ4GVlUgrVBwra6hYQK+ZVmGBFSQ7qDA3RyUN1dwr62A33Q0
ie1UYPCsgcVYCOxXQkHFmgKNa9DjCRTZUzlLTqs/5VH8PWi4ZoA/WFIgPhQEnYJF+wqUHgGnwahz
BVbjTgO2Br+G+yBdM1hxtAXYVhC38wV2K9g7B/9OFRA+KEj8AwnlKlUwOXg6aWk1ekkixEhb6F8G
MHXPLtMNraPA7+DtvgLeOwXBzyZbAUQLkN/GHZEkKbDeHJ4mBd7n1YaTV71oQPXpu/UXtQL6ZXJb
O2QtjWgnqFpCzKBIgcky7hA0IHZVhEFLgumiaZJHY9bBGKVf4bCfX0PlcGL/OLe4YrA0tK914+cw
WxlivqZZiak1rqMYO3E8EhARGfq6C/VlEWolLQuUTowwHdkX5eHpMaWGYwuooj0H8CIfD4NvnuwM
fjlSvAnLIrThGi1F7ywnSUFvppGeakVL43WCeLEUA1MpLqZRrEwyBM3aaLpt3javYchmFgYRCpyk
XQ4EDkWtQOcjXs0a64HAxbNlf3YUDxQoRshrkUzN5L8qrqjnty3xaDwZikfCWDZAK00GordSeGsd
ufMQTy90HQV0L8JFoTysV/BxcL3cVjWEVQtxNSkGa4TKchSnVekTV2h6AX3eEHr7gXo+5NAAD+a4
CQflaIviajErogxeFFzFuEsVh1ZCptWQak6cn+OgITRJ5gtMCeQOMDqkEHHkO2IVTuHmOkg6J6fu
nfT4ca2drGyKz6ScQvdK+zWhgaFQTB9HO0955WD/TBFct33+NLiSNcOz1qEgSCILIuL4ajLVoRFn
O7sJvlFTayz0KEMxrvjGGSCgw5l8XWsi3kDPU1zFTk7Rx7Ir8mHZlyaIigeHOTvfDMVpGordHBXP
2bPZKd4zUAxoDBVqQolWihttFEuqK7600hmJUv2IY/08K0a1Vtyq0olWU0e0Y0UCkOJfG4jYHEJ2
VMxspDjaUM2RsyOrjd+xLjQOm4hRR+fWpxeJ0On73iHzQATtsUFOt5sVF9xDCtt27V6FgKAudHGm
eONYMcgtVHIBpYxrjioyOOZOsc0OtHPvmwHahnYRkuqqomTZXjhuKa7aYUoz5LCPArCWvPJx99XB
iz6jpawc49PhmHaL/GeNJGSpTea0N9qSym8DqQ+MNflgc+Gh6kHwIwKwYRxd9zKbb4gvv7QmvUB5
9zoo7r1ULLysvnvo4bXKX7htQhY4/vRFFpwgOzVOMTD5VAOYkiXdcaznFKpfQPmjzuICIwLwlBpg
VroAot8/pFIK+EozQAKQj4SApFXaN5SqwLBv46JjunB0An7Ylzyn/47xKeA7QZOA2oTYems4pRYG
klIpF1IkDG0fd6A9qBqA+pQEMHrPZiKv/PhtoupM4XDM7VZyHpU6IkMmoZNPvsrrhvlEXEalpCAk
60oirWiVxqJQagupdBfqbk8QYmDn9Y4D0oywQqNBoTeRLvqCjoi52c5KyUHdvLszEXcESuWRKr1H
Z+toBoIxYwDlkR3VLVYohQhmczxk6k0n3EeV0pEEAIkLIe8rBCYh05iafZwFKCEyF2MHwXi2lCpF
Q54SK50KPCNWQaQrtdKw5BOYO3F1F0fpWwgZfgdAPJDWl211JDCB0sI4Q/hOb3a/NIoPnTqTldvG
LSMwcfwVmHmpNDWZUte4xW5UahtN6W5yBDi90JcE6FNkrrQ5hVLpGO4JddOTo9Q76OgWttLzpErZ
UyqND6AAU4hbvglWBaUCwjgAYu/km5ppe9G0LH0ueUYEFTDVt0pJZCApspS2qFMqo9AfXw1kR4ia
aZBVSiRWpGWltEkEn9IFh1qpRrbEIRQTHEqFVimazCBBLeY8NnaWrRoxxVup2yvezFOcDlexiy6K
FE4OdSileqWZ6hFPhWyEjlJTyai6T5FXdV86qy/FFX5TkaDBcr/UWEfrlHky2g5zgukLYITjebTU
2PGEUnO1Steld25APlyRbRzAbbbC9M4mEZJFjTL2lqZ2abwaDgOFMBo0YzjNtpYp6yVpUaT5zn50
beXREZvbmoz/miSNgvGQQetJIkkTDUAvh/wVdRnXfVrc9TbEgZYOdDCjZ8sMNLhJ4k33bTtuTSNe
mWU7bqgZesKX7Xfl0cUAfkyyElSBVJtgjkkSiFJJekC8TzXn0R4KPEhEPq1yimYkOWhc8f5Y1Tw/
GAPxkzlEi7bVQ2w46jQW8mKs5XFv3g0FdmpHDvXe7I1vOChi8Ensu6RoXdpqJN6sxoLkU8pTYvdD
+YktLqo/dYGQPgwV+lltQ9uSTIH5A4ezw4T5KdXxaLgjEe1k6ty4OfwKqZSrUPeLNeYpQrrXVtp/
CrddRcoNG0UY2ujYvmNKPKCb2jVO7KxMS1ymdt7Vic3Jt4u3RKaUy4E8F5ZVHkKqWe8pa74j3QmL
i1FdsoJUWmKSydbXgtMcJfHW9bWnOXmb0m9N8aQVCVUvtUd4XBLmS9tl+nVosLFS1EDz3g0DHBd+
s5KF1Ohe69YCdq43wE4INmQ1duvVXEFbOQZkVKWFwHg04/VeQ7O7AUEKDhJNzG21+Rlq8XiHVZNc
To0nRRDUHmfZ/Zjx0CUz+lw/6b9Jvb+qQySkdYpZgJYHN2ShSrMJi2D8MJvi7FTji5dFBDEF/rip
qDKm/SSpFlNdvMTBd5K6kRCFK8Sz7aogeALH2lZmKDIbmaxcrdjl7btZizfKk0o+Zk9s1kAEEmdf
Z+dQg1ZaFeVAzSBWTTbw7kdSY7zQjndMyaN8gk5C6QmXcOMam9LvyKwrWgziYd5cz6R/jtb4Ruzm
sCxyLyaExvmuDUAwWlJVwJxesGvd69h+sS3cxtrAUlKYyaeWHrO2CQFWIVZIxmXfttpzGBSHMcfQ
a8UqkJpDElHBzRKttr2loMJfSqP8FuH4z5Oqv051+2JX6bwBc+c36Ei7la8XgRxsUguwOMWfqDKA
mJE5zb1yB8PsYdQBTUbOv4lrRfn1IErNgDvEdtyr2gcPw/34GHnmtBwad9uq4ntJDFhSmfdhIcKd
yifEWgyCamC3Jcb4MI24o+YcSnguuHsQLuOFcl/rzIV6FBjbi5RacbqLTKO+tkKUK1qoXQh9w7wP
LtallKdI2lTyMbxypgbAyKIjJlEndgD9Bg6wNDGw2mqrrwTc45BB9ZuUtOBnxwPkzvVGXdSkcrHw
js9fP0JenRsa56zhczPRriF6vhPzhO2uQTGQ8c2sUk5JRkXTGcYRf1ElA1fQjd7mMd+kObDSF4nl
x+UHmk3QoQA2zxUaoZLF66AXj5kspq1b21CfyzbUVm0LkhGl41OXMnwZ4ZZoA0LQDJ6yseaWp7bG
o6k3IT1HJC8iZfxJw2gzNv6764yM5i3FUrm04tsGx45Twx6TUMOk6Pm7OX7EpIRpavKWParbHeqS
nR4FFimo0UYWITuUgJqNkNpB2RL0DJl80t3gSc7s9YyM+6ZDwYC4iATD0rpO6uR6zMR09YSOg1PO
zOf1yc5ZmqW48mu+FuCSq0Qvj3HEutd9WauxRBqEJpoJV6IbxqMpbFRlPb97hM/rY0UpwnvBHV8R
20/ee9DWdB4uK8SBUP2MAGw1cRxe8D5xZPXnq6QBASJm29pWhrvVx3baxYO1m/ETP7mJOAeSdPA2
rdNNNwYXv6QPBaj74pjufEV04KYKwmnTOyJi7UoVkvvalYQ9ZDHhV42wpxsZ2Zu5kLsx070bvcKb
7yiyUyQoECCT6QwLum+UCRhbnCr3ows+DutC8CaEBL4Ejt/ztcmeMuktWgBqnShRcJ+RtZ2NykaW
m1p4aaPvQ52SSQ9POfA3eYD5wXZ1njWgqVS0DIgkPw2ddcZh8FmV3qvabj2TcdZuSl53pzeGswl7
yBEIIUwGZQdQ1IBnZ1UVrv3wrUTESiOZe+XU9ccwFO7VnGJ5Tzs4fsILtfXcWlcV8zS2+mw7BtS1
aDYIVxKb1EMEJclbaZCgJrwrdBurGYO/iw8EiQwJ8vFVzGq0zkpoIW/GHTdn7lI9fA5qVLtruChT
W20IhEAaX+41/aave85PnU78xJDiheFvzYxxJiQNPnaH5WRm9zKfjl8v2Ts1PGjzCCd6qkIWaD9o
HysektzKL5OTvrYe9FPHOgsGKC4JlEef09SLEWoRcMRe5GCLSREcEJatfZzSRuJsYw3yD8ZRkWQ+
qpxFOY1Lk0SKTjmQCzKXsY3X+1AQ61tSLDT5ly7jN2BiPmhJjaS0y5jrlWsK4wS+hvgQ+BY0VVO/
i4CZwVLLDcHxn9lQnTxBR27sGQ/C777Hc8KwlOGbjM0EwAcpPZGj2J3j4Batx1tLgc2S892hwm8A
+g1XZZOzlBCDoVXupbCbR4Muh7Ef930ccuTR0cd0efM4JRHnlvYO13VeXY2Zd+zmcqunw50gHcsr
6U4jKkRRxN1gnzy3faRO8II7D0H0RuGjS4JLLyKmKQXSvtbfwm66Cedin0CbLFrPPn1RdqLTJqIk
yosRpp+KNHU9c6cqMibTu0w2oihfbF3HOhAqcoghan9PlJr/iiZFsKR7OtMJ1M8vNKkgX9oLK1ps
NZQCLtwzyC+G6vQV//IptDkp5hZsjFbuBik3M63hTXGixeg1DioMrpZ/0Vr3oirlCte81fLstpjx
OWMK1FkAyvQpE8ChMvpG3dm3yU9fv97/v6UF3H6Uh5f8o/1Z+/f/pRSQkG9kfAjo/mcx4LeX5v3j
lzypf/7Yn3pA/w/P9FBHCdNExOfr5j8Tpbw/DAv1mc8+YesE7gi+zqKEZfrP/7CNPyzDghYXtHaT
Qqr/d6KU5f2B/QutIDkZgph2FHz/pYb8hx4OIeX/2Bpt/FJDzq9QmjTLpZMHTaDlKb3HD8w7Fks3
nRBdLKY2/Wy8/JjG5PL0NsmdbrYfSDV1BnJw7IJoW7YqbRiO7BelVTwnab6vy/z4w/X7xxv8SbDn
/EWxp96Rr/PhLE/pIX9R7IEVaKUbxOhqpuHBtbOKkZgMQQdxsUlgURT7q64fV6zWm4GNM6eXexEM
oAbSy58dnokkudPc9iHFU7dwDZRTsUEAZ1HuJd8GbG1/xtz9wMl4g/yYJ4JkoQYwlFCMqKpgbYjV
6PioZoR2K+U/uh6Re2iN5ynvronmYlRtdinjrE7gD6e1T9vPDloXvXGlOCaev+akUsiz0tBX+A6T
GcSg7w+zEmRx7osXVVagSJZnsNA3HMnUF251ozoWqi8x4DQeBaxGVXEUVvHpWN25FeatlC81LThU
GOJw96L5oBSYoYzehig90Mf+XIbZsywJwCXYJ/S1+3BYIdxcyeZlaDQ8+fijRx+P7tQOAzpNVXhn
79rsLu+T576iSKtMV75JKEtWKfrai77ngBhT+iwyXBaiMuqlJ3iDbG1iCh/ppFnPYXgKSX6CQrtO
+xPhLCfg5eecbw6zxYHw5UNoarcJ9Tqev6WY9WBUXJcmdzgq+UfJbVZFvHjLjRciSZjb+MoVJVaY
4SwnzF6pnhwmod65516qmTquTMaM3cNKC72jhi8BK2J68DKBTeTGclEJtWVjrs123dvkfJecqCKO
t968KUfyK/Su2jZJ/1DXw5msAcx/qTi1/jcXOnCQxb7m76CbL43Ouq+1d4wz9/OQPv/NTf5XIZHj
urrpWKheWMf1XxZyQp6Mtrda2hsygL+c96XxVKXS2QZ5drTH7JNrDsSbUApex0Rrax9Wtut849ns
qJf//btx/qrp8gweHRtFE0JOnAc/rwHU7ehhksI0Qmg+CDmcO+INhLSprmFwHwICRfrTrA0PRlo+
Vz5PpDEYTAp3ZkzEhek/2mUHBHNdTsn32A4usksOZpztbSx8ciCXF+bgEjndORDDeRb0RpF2vKgm
0n6D9ka3eCDySCFbGP8JSyaRyfrQnIyqQR5PGW79DGQSSriarP2EJy7MtfeqGh7wnh4MLDxEGJcr
rbOvDP1SW9nGzVTtKO+pr4wTeeokLWXPRNVlJIXp7bM1qAknPQRa8Nob+dvvr6b5VzksV9NBJccs
jc7RYr3/cUVt5pmInnmAfG1DkmaGB5p5HkazfHba/DnptLX8cEX77etZJ7QZ5rPlMobg3PUgdpzr
3kBJr0dVzTLYVxzSeeeIGCbj/vdv1FVf689qNg/VlU7OIZ31rvWrlK8iVLWJ3Eku/LmDqSuAMwno
c/vymXH/UHTiKonIrhnTg9oXqNAIxurSURCIte9Tz6fzmDvEO11ZfNXYog+gAUc7zA6ccT8I4I7N
TUPcA/5wJLdmwJNamN01fV3PlV4+N6I4dnZ3DZn+Ri3IVdxM56kaz5FNuoqX7zHiX3xsqDrW5QaZ
g51xlxiFdilZvByqraGyrgGejrGMP7sE4WTVPWTqhunfTRo3mEKjA1j7ofDSQ1Q7K1Kyj6YVvn3d
F5p945bhemTPi3UCbwKWybo8D5KDfeAXZBsTl+ykB1sF/sstQtyDumNmFyekRexiuyerzdr8/gsx
/uUX4vMYsrdzB3m/rArsG3CuE18I+lqErTGqUbBy26sXBR2jC+q0bBJi8r05J8+2tDeD5h2o8CD3
VL9HnoWcI5LXYdvf6CCJoPhUEyafv3+PX/6AX28a22KRYG6xuX9+mRckrYJmobNWREpnh17Ws6pj
2MmHaMj2bs4GB5R+jcX8TEP4M1E1WD9zNFJCMpe215nU7jIpD1HMnmqlezSia7Qg2yDK963bXlep
zdYT2iQMm2+uXd/a01NMbEzdJZ9OjpBaSw4VYGsKLNdN9lXAN5xIKAnnuWzpGCHZRG0ZbDprpagW
oj2VZbrN0S5kEY+jbK+TKTtKn5DDnOsbVoQHUp7SmtHetuytllaXgFJ4z+7vuqnHVV5RsYZqKu3G
rbqNZvKGB3e6I0z7qIfNQdKa1zzjxf0IdPR72X3pJAdB5pP6oujxuK5yDi6zdYWo7oxmZh+ytcei
AYZmUWxcoiVJb1j43wpac8oM2NkjcRqY85zbdEbzscl9PlSRczXpZDtzEyam9Y1iib/ZBP56tPBM
ZlMCRW3Hdm0T18qPqxYyuSEkcpM9ILKAjRglWp5QT+h3ntN9G/zU+tMY9O9Mnp5lMnEKNJ+eRWzU
z78xLQdCvfB0wvZULxZ53oZFeNerlSYXtRvTa3c2ScphV7xtk/Acp/7aDjW0B8lBM4xm8fsb2/jr
2Mnb8WzXtVm42QjVlv3DIAxI7epke0n08HiTRXoKDPmAtJ0TZciAFprlIxKV1WC1D1QNeH9z+U31
8r88VxbJrgziJoUcNIn//OvrUO8GLWTXiIXfLChqOkBrHvzUueLSILZu0VV5lyaIT5PsqIkJsT3E
rXyQTfk0hz5hSUb7nc6mnMkOnfiXK0EboHhMbRPp2NZAmnAp1/Oxl97fLVz/4uaxfE+4ymHDMUb8
MrLrXuFpVLnxVfr+bUNQjCWAMkKj3/ZmZC6ESVTMl9cgVI99kl8bEWKpoFrmpnuFP9bgUQMwKo91
w+7/+y/261D845U1TFd3qVtEss6fpvOLYr1z6WNwXJLqNIdsGxGhmr0vIjFSayGOtjutnIAmOrTl
Z6MFnkNqzzM4Bo8tHduC3QWUWaNVLt9raXSfP0s+A9Oori/lPF1HDU7o3Et3vaWvnEQlutimWPay
f5hD4qFb74H4RCS+JJuCt1bklvodX6dcabB6KOYTlGGoYIag2AcJ5/UO/n1OOIqx3cHb1HC/7QP5
VJ/qdihrvtBcMg7DLZ8Rp+GF19yVMNku9Fx7NSNG3LFnuEoa/1TI6HFUJ5lIYFAIowoNePoct8Xz
RD7FQrr9S4eC8G+ut6l7v05ABh4gXxc6B0sMa8Qm/3wvG0Mb2TBEtD3l9ZZCsj08O9M0oJwZUKd9
lKkPGJ+9CSy2xXRLPOnBpbA4RmNbzt0mc8GZVRZeQuOpgR686c/6DNDcC85bdk/1b+2+26e6sr67
0nrs9200KTQcS3M2ZmRiOdZZnbBUtCPBeHucSEB5h4hYrKi+5SRJtdA7lM9NmD/qAe6LhlURGgto
nhRir0tTKErvNR8H4m5ZbKghSCA/ck8ciE+dd1f4zEOy97S3yOWYwIAFCVZSlKglcimd8Y50QroX
3YhsImZRDL+1Yh7AyPoRp+jQUlJaZpR6R+W8M9IBFjJrLcB0fOwF/N86mb6JJvOXBAgjnPRMRK9w
a8u+KqNNHf1f7s5jOZLgyrL/0vughfBQ29QSSCQSchOGQgGhtYf8+jmeZNsMe4TZbHtBGllWBWSG
cPf33r3n6iNkprlA2TGfY6eBdzrEG77GfK4bhNo5gIuxe0cWzcDJqVIE2+nNSu0ez9Uk126VkwRL
mjk8dRrArso7xziS28UanPGwjmP/2ctku6IH3y+RsDquuaSOofYfMeS0DE5RVUwrAHKI/+YM27nJ
P42qZIP/AwUtMtF1GlTXMkMhOhLgmbSCVqtTzaeEO9rrE8LRwj6S5Yjg2dReHNf6apz6TW06ap9v
uwZ1EwuBOjzToeXZrmbcMfFjZ1NMCI0a1lDnSdK43rx4REedfZJQcgona0f2KJMoo/jMefaGccDt
NXRXdRbQiuCp6SnAJfcsqaFcmna/HmknWA1yLuZC+J0pQlKootRmGPuZNs2EcxIVdHca+SfZA5eC
l+MRt8UrSEEsUqoh3sjvchYYcF86JyHAwMR0auIy8niqvPg7hxjV9TM5Fzj0AhuFds3T7PNkkreF
2jOOIWjWR5vZVWfR2CMpyEmirwDFtmpLNgIiTZN+tybnHyv9pH6/6k78LSicvT6/qkI886BC5/I6
i4euQCM/FagpNVk9otZf6QPfq9OyT3y5n2Of/EaWhaKR4GHQQg8tgJQF8uwVjJ2nvOuujMvMbP7O
0hc+8K1NGU+h9cPsnq8QBpmLmiBSfa6JKdc2+qATU5rSJSfuIE5HneZzf8PW9+nl3EGfrjICLcRo
jB27Kv3uiBHkPfoki0huQ+pDPeWZtCGHLz3ce5TDJ1WGJ7hHJ/mkzBi15d3Iq3lTDRV9+o7ynoij
Ubm/OCO5+IfcnvD1N7JwN0Gb38yhf5tGopAsUS9rjletQc4lRiHH7d8sRjQ6hM8pG74S5xKJ6EH2
8XebssBkxUmis+rndB9pRC6xG6k/Swr5po7/zuTROG0OloDlKz+YI59cr/s0Jhb7ks68aie52XDN
VQvHk9Z6gBCst7OauXH1Q6u7Onr2YKPKgnqxx7hGj2sh9fQ9x3pnkYGZ0GgHknurVt3o3UJgrurj
DsHEOxOq8+LIbh81B7uY3uzBfWnmbjnVLPiaQSOmkW9Wp/jaRLhyxYapu2Knu6kO2d1JGSdPvb9N
WPzLiKNzyUxotndhbtVLVfWX+bSQxk+Ml0n9Vq+Hwp6HG9Vb4UFKNF0hKXmgnmsQhXm8m+gXEay9
LVMAboVffqrjq6IDS2A6GQynhjoxpoJKyuFqcpGMCaOik1+6Nvnu3XNh9qvMCqDwSGqasCDqPb/Y
WvqtygmajFdOaAWcBesiI6rjxsVzGTrASpuanwuQcCVirp9JS44F4TnzJxuxV5lv9HSHzQ4PCzaX
TQniVMPEA+LDY1LRjvPSHr81jaA+g1h2xDDRy1Q6zR4B3h8rpsZqWomfv9DWICS0W5W9aMY08fYl
320UnycJCJDcr2Kf+NYjEl+4SRrSsalgLyEArD3orUmMWVOgwh2jjyxixN4UfbsqRX+UuWeuxgJA
bwVJflXVDZLluf8oEoK6RdAS1Bx3PnxDKEhEEG2RwhTboKqBtLfpSUOGtQFHJRk9mXsNV9MOKPof
M+7f28EYF7maQdWtRwp6Jlc0z9aRIB7aM6Rc51Yzn6cX2ByofNQHCBpPrgNE/qMoidYTWrtFvcfG
lB4EbGfSnaqOQTFfoIaUmGUostNXlYg9Vx2qi8TCAEAQyX0P6DzHXRr98NjV9pN0qmqTaXxjGHTP
s2WRXChJ+ck9Wm3jwLOSgEL06gzmo1ZROll/7h/IHtsf+Er5ysCBknDqXk3N32IeQJu5ZgTZNpCL
+/W2SwaA9uxvGryJi9K1mn3vhN8T1uLGxJA5OxmGKPkEnm/ekKqU7QrQde3cPKTmBEw+aJ5K5tjr
KKtUiEg3Lxr4Nj4rwkZ0zNWTsu0XkRmnuwZNnc38LERct/WCgQ54finhgawCdCHr2IbhJ0cNo3yO
WCPhWQgL7MZmSCJozr4MZQJxhd+2jzUNgyfkK4/umDFOpyhMs8ZcVbwPDGwODHMYGPe+B2qdp2pm
MkZS+EZi4lIbPV/cq/m+nBB7zfiuovnTjyJC34rgu3TQyhIyOOB+JWTWksDVe0NSUnM+GHH6llq7
jCYEqCyxw6nzDfz3YYiYkABTuvj1zhumGBgEmUCV6LC1oYNAB/NnTmlKwg5ik+1L6HkwQFuemLSO
mMkd7cydznYD1SzLkyO68ceQMe86k6mA8VtfnJDzKkAII+FpKTUg0qiUkJAEmb+HjPYWaLzJfW+/
dJC0MMBybfHQl8tIa36JdbBMsqL1et6YvcyR7PDuSlLjlkTjEsDgiG3cDwjlo+Qrd2x41vBHY79P
9qUbHUdeym3IW07X9uCrdnUQ4OHGzUpf2/kr8+hDqsZyx7ofMc2buuzMsPaapyS4a86iiLU/OQ5q
iNZHp0t/wzm7EUdJJnz0llS0Nyxsv3VYPsuexVk68FmS37rlEaM8C4oaqSgWk7n4jdho6P7nZA3P
8qpG/FLLLjaKjoVbBvtCJ9m5Db+7jt0XmO85kPlGdTTGacCcQ56iZFdSna9RZxYa0WGRpBZZ6W9H
U0f9Rbdng83r5Bv7MW3Q89T3TCb4fYB3yKVX8r4J1DmQJ4CaYmexXd6baDNHipLTT+be2+zDgy/a
R8Tbn4ixNvj0+arcOXW+IrprV5M4Ll04RkV6kkX826LzwI3wqzoXvsGujsx/6bohDwqPHCbGbInX
7zeuPzjSq3jebdI7nIO15DeI419kq+wF3masNYbOaAEJLT4bSfMkFBG9C4b72MkzEZOUHPyiAIM6
YMMHTWg4WoozvPtva4ofnKYcEIntR+V2d9ifVQs6Lpnv1JkE0Sy/FCDezdjWNBPGECNnz5kOBWfp
dcvK7meJS2EHNSA2eDB0fNhC5ynIaEMU7XfByxap02dMJx4r3SIhokSNBtLhDeKAmk1x7ms6tDo1
771XbnM4aD67dJ5lD9OU3YczZc4xUh1OZfMxt8ZNNcGaAICZ6qf6dnPodbLYudpa8ajL1mVqQ51C
hB+741Xvw19boxXgOo9KWpJNpNC7xsHVuLuqiKuK6Lu3x6NNcR/RdU+hgg1x+NIPxaW3+0cS2dGd
q1DOfIRxbEtnPzv5cx3wdUZ1Jmn94ong5LHHet4bvCkGJSSuc+41VqAOfKqhDORqzmfG5UndX9U8
VR9GTYW6nNiUujupU9TIxAc3DOdSt7g4DX2+hIvkwksFQDhRDsRfEu3gLHmBSLVDsAHcHe2V5Ag8
UvkUxI0lwW3swl8HY+ZI2pzKLk9RvkCrOTnu8BhyO5CqnMaG+jt0ol/dMJF75XseuVPHD+ec9TnR
UhzNZNsF9UNfRd8x7faee8WjjCp47j4B4iAl4MuryZrS7ySuPLPMoRw7irp7M2X4Ejqc2ohou6gX
y475HGQ3O3rzoJ5XVYzeb7R6MdQNvR/SrMfcb9F2FA/qrQVou9HG7BgJuQu8aC0mmjVBkn+qLqdq
gCsjcNIyV5HmczXUq4zE9a521n7TXaPS2mVUxEZIhd85q9wWl5ZbjvdgawvalV3FIfVVjTDVH6kz
Z5rnn+p9VK0xNTk0TS5RaSb7oGMrz7NPh1LGmDmBgj9XS4c6SlaevHZlvVXVt2xI7OZlV7NPNu+r
au57Tfagvp/epg+epMNPSk3vZuTY5Kepyn452u714qIT7Zb0uE71ObhpTrWVPAXS6A4pXnGrPeZe
cwD6wXsQ6Vde2IlHIiI4xt8nUf8GMYZXBqyg2R2jji88y2dq51fVzL+vjACPLmVk32K2bFsAieec
iFaK/1SsfmXUvoW0x4wkPBZgtm0t+u5meRgwINR6QTCXXDvRpZgCLFR00cRqtuVurC3yPWxrpxZV
M4yZsOa7hmIdr96bHaALOU1RSCULgWRuUO3wEw3/ExXIUQVLaHhBeaq5pY0/vEmXAi40T7TfmYxy
EwBTfSJZPKg1bGy7w/2ErC6yo6NcxpJlFd6tqnnd3Kh7Y8x1Uf1v1UGXpM2GYf4wm/5NG7jys3tT
M946fjWt7lONeSGW/BbaW4aFVr2Kd9WlVt8aVSNxio+oMnzqnNpMOF3EKAV5C4swu/gzq5yV0nCm
qVuXGIARQzcBYuhATA+B8UxS6jUuw+/ETr+JE7l2HCwWg5XcRE5Z6yNqG56TeXwt8ZaszPzdNneS
lh/FMFEqo4cOyJ9fTWfAa4yJvurJeva8NaJjDH5gcLEKbqCJUxDGg1RJ3SiZDlIwADUbSrmECESU
ys+TQEYe9BxJI2z82FdKPCHTl5fk2pJcV2imbTVvxrgHph4+cGhbD3bB5I9X1HUQvoIT5kBjb6YG
i2ah9IN50u2LIN6FOk24xiafQf/jJxBCC8oLq3tBfbEM83CdSF4Vx4q/mFGT1d0wp1T7D8Z43iCN
CZHuNOA873SdflrLElvk/dMaOq00S5te44Dea04yaZN+JXJ6TSf4xXH76mp8Sy/YgecHz2PXJMAk
86sXah9WHqwjl2MRG0+RbEkQTBdw5OG0a5L88PZU6FHPEHoisiLc2EP36EccwSvv3dAZDleDj9bK
R+AXmq/22F9TqyIXVAxXmlWrUCp1bxzjxkctC7T/y0m5rgEo38CiG6fEerNP4HhrjSv4o7+Vb+1k
xVWwevxkjv/j8/E0swMUzTdH+h2sIl7MgckDFgcaj5V3iG3er1n/yLIKp1uVYSfTnsk62hpOFSym
Eamoqy2Bjr2nMMExTqQahpBs27TOtgCE3xNbgr4sCJa6jVFV4gAzQpK37x8VUNWydJ2ZP1bW2Zk7
0dHnKcIOzG60lJr2g7zR37Zt/NIyZUfRPS6NEV2h5Qbj2pXBym4wGqBNQ4vnNLvSZJrgu8MTo9DH
yMi0ZSSYYyNgA0ELHLtUQ7a5rtkh5nen7kFHqJvr1gHa7AmdXE3bf+oJOYskpw4zyoPnh6wSuzJ0
xhVT7GYXjPqBeKlqIWyKMPZ/hM+VzYlPhamUPjKNrESBOn6ZGR8YSke+xkF5jH24/fdfL8b4qbKz
98LHRkes/asrEfznfCk9IFwr8yE22AhUitSEYqvrqxEMLyEg5hK367gsOSQkwiH7t8gu98tgpAEl
h1HQTGgZNZO4AP6/PNaF+VzPIFxcpBn+lOINBBKMCT3gdBu5FU7nYdjqGoOFKEpfcxe0pO5k6JQJ
X5gy4lLqHvdJ1kREFifB6f6m51hQfKJxpz6fVkPTnrJaAp7AQlt39viQeFzpghWVOfPIwdk1LkmJ
RCM2khWMKrmMjdYEXEoXK41IJSuSVUMobG1IBDEdL06T/xXYnZajCrzCoo48npk/122TsIPTNzYP
OQCEFWXDV6ZJczWRqePqbE5Fy5ZftNE+G6hrtJh2Is/GOo3jx1zpnM1QQ4Fpkw2ugEhSLUk0CHUX
+4uBmsa3w29USRx56HYMqhmDDEf1NOpu6a8140/rpgU4STAALHBsNHmGMNubFsIdnyNfX+Ivklwx
kt3tQIMw5TtgWjC9FSoSLp7WiWcRT539pJG7GrE6k3UB0B0XnjlMxxaj/IKAsDX5ENgWqcU9Fd0V
B++ylVuEseh7TFStrAIW3k9bRyn85Y+2CUiXl6WG74ZgcOUWhr4CWfVgFcfJ0QC6skKkrnMQcMep
SXiFTV6Rf/6vAnBVTXy6ihAI9OTTy5yHvuanFSkXh9H4a9P8FKix7+t9NDYtylWxIYaQI3XEGu/P
JjZ4TgZ0YqgJfM94LDpU/tH0SnDEr6c6I0LPvkyNJcfunYe6bDf+qG9yJYBN0y/RsOw4Tf47AbeA
DVtC88NYZpnjEf4GUkubP/ZzxB1N9x7KylwGinBfpCN+nvFHCufq+uC+UZymkf7aRixABdNMOueL
UKU5UY3cl6km2iR9ePLUv/bi/hrbpL8CY8HuRwRddO5K4zsyYGvfL1jlTCuh56/hmH2NRvLV9Wp1
5KMtgsxe9SL+ib2Wm2+yZYXFfIwyLmnYcTwW1G7qdqaYn+3xAACWwgOY0qIyCHFPsXO3FRentW9e
Ii+QqV9VuBYv2HvljVsQ7Sqagq6ewapaTmyuayRGv9LMTwGP3KhPr0FA8yrpaRiBONlpsXkkv5Cj
rrophHdPa/VDPY/PovTSSI7OU6S2moFP3w6v+kiT3+okVEsESIHvo4GDvND7c7lCYMeC3qdffpNw
LqcjxcdrSXYz2PNNdB1N2j6hHSMHtSHtjNKCFuqg/XRiFweMUXQX1sNsGPbCr8xzr3zAQUD1g4Fn
Ip0RDL/J5QhN7mlTUCpqigwsUF54jK5oeiHQr8PLVPaPeZ392JqXYrJdEz/ocUKIyOhutT8I99mb
cAqV3UjERgxMzMF54qovnPDmbjNhrsAX3cxJg2M2XHnTsBjycDAq2fllBRNeBYn4PmJosEqYWGd/
BXWZqxNNH64ul8BQWah72t2uM8TbRJe8/tp4RK/xRY303A3Wi1axjXg1LBuDXqOaJhptd0XPi4hQ
jCebN0nzEjy+7gNtvmSBD+5RALpYEDx5gE93M8uGnDGHz1Dr1NhsK2wWPt4HHLLq90cu26jps5mR
gLUem55ALY/bY8XQawjH+2x1f9OWIRgEIvgg8HzYnNhwKzYje94kYoZUHrNJXx83MMwnQtDrd6/f
ODN/5/4o3989m8JMtmwappP/qrMfAzxqSalfdWP421k4LDoZFcoYDV5lSkgMRH9sYlAtZxaZlieL
7btaMJjCWMZzft/GiATJAd/Gv6GT/NpdzoGrVYym9KsU3RONLvpLaiXyQeuBeb6xUBmMTJf3pxAt
PQHycfLlTjzkEl82Aj86Hnl/sBx+Ai0HUALw9+oelzWJ6wSY/XauETKLhq4fc0BJU0Rn3SctmI2M
I6Ah3P6AzMfFLA550W7U/7fUU9uy3c7ZQDc45wEQnK8aMHq5N17vT8QAzs1kGiXBwG0ryfpV5F9V
tpbVSIhjC/LV3tTC05YdQLklfUB3zUDC0iqCgWPjlSQysLqiwszGqSwMi2Kt03qztLLdjq5/qKS/
6TvD2BQsEeDRac1wjC1XiXZ1wvHd81le7nepzEN3mTNgS7L0F+8m777BZRHqGK4b4W8CZc52WhCI
8zogSH3lzWW2zj34OTmuvrwwo41CSQpi7e8HSCswzzY5Gks3p8V//3RFXW0s4ho0WgM4W4lWdznv
ho22bOXMGGjGTTxRB4CZpRgyQN/M6Ge2tWL40dUbpvzLl5znWyu+2U1/tuhxLYCeUSh4yjd6wdDy
9/5Uq2Ps/WuNJvDecbreL760WoPcHHaA2fptDKGt65B3TG9jlh23w7xNO5HIPQWZKf0t/d3DJJqV
m1q0z9H2t41/SyRzt5DgexJVdbJ7iEkoSTdZIon5W0yeOvpwxfwmfCEdCo9mXxjHrCcKhYe6D+rx
MobmL35NHvpuGzRFeSsJgRU6MTupi+myazQYU2N5onugEODetHFLcQyNVOBddg8ONfBSOuRUmkX3
iRF9WoZ4e7epqX9YQINIocXMG2vTuWT0l0CMMUeKp8nBPTNX7psLKGsOyJfB67QSolEolRRvUFq8
+2qk6Bl80aIZ/aX3VsxRuq8nN10sNbola9w//BAH4BEsi8Xcp//UxrYeMHKDrMplZWGOkFaz0AAt
1Lp/C12m0E6nH/3eYWEK+rcurjedHuzVvGxsP7MWKIAm2IpmOj5hsLGkAyCRucHyM5AnazroJp4X
x6cLHwS0Yu/cY0IylZi1JIEgIDNUv9I4HBZzx+bddeMj79KX8HMSo8jdJgIvXmdgPIhk6wLx4GPc
X2ax/sCo65ShVudJjmj1ehQPhsWemusSZWJ6MI3+C6xmzgC+Ot8NKylI+JUjnad0jC+JMZ2FN2qb
OtMuRh0f1ZKKifkS6iw5zcy4zZ6AbtDCvo/BA4NHqvUNtDc6pcVg7M0EI7entlmmmRyX9f5F71j2
7iYL5o4EwwyM1hRNsx6ZSaCihZXzNzH9iwCblit2VVPiXPHUKN7T8en4FKd9g6GrbgFISlYCQfNU
NN1lwGB+N9Qo518X+6chrjk3AAAcSP1cBY32Hc7zcZIccDuTWWplmaeA2TKObuVpdEj2LRuGOfUB
bzmHW1tNo4IE+oqInhIaNgO1SS6qgx0FMWNwkDyRh3OIvOsV8Qo3T983I0FpbkLVeJ98BKGG2yeq
oYLGdOVRSpQzmWT3OY6loeImXS9cdwHPW9aHz/elyBOfVhKCv87A1zFd3s7xgKtN2YnGVqtXbV8f
wIEt74C9uyGqKMJPjKrRevbkqx/DU3HMVZbQ+L/70KzCD0GzFEyxuH749UN/cnGSMoqNAv7r/lvF
QCnk2IIHcXaJmrPJY89+fAzPW8wHAMRHiv37It929UfLSaN7r3rT3t5Xi8oadwK0R2gSDjn7P31n
7xyLw78XEgmPLJu+wBtgCgYpcp8Lca1wlyJiTlAWZ79KAN3rqhGHTEBL9K8w4hb9x/80m/wfzBJK
FPZv0iZLiZtACgtbeTjEfxFud6JNo9JWcdwlhQmDfIq0rl/j7cwWShVwLytoCP6/f6vxv+t7+LXC
sR2TESQSPvPf9T1e2s3p7Gi8NorRu3Fn67pgBCjmZ6drDiMqXtib2eKfeuX/ru4h1JRKavZ/9w6d
v5rv6Od/ZY//65/8iyNu/QMoJj4fLEiOsOj+/CdH3DD/gVtIuYYQKmKUMdEJ/6dviH/k+JajiNe+
7eoWn6Ala05Zisx/OB44cu6YayBvtLz/H98QPMT/+uzZJkJlhliCRruBeeDfHwI6AooQjAkbTpy5
iZzsI2UhIUULsJWgKVVlmIEDgCii8M8wkN+HXsWoueW2dpKvLC09zDnDX1P4rGQGUqz23AX0o8bc
hENabAZbaNskai7FAN2sQJFNRw8KsQ2oC5jUtJ+hs2xIqa8ZB+eQrWdEQxCfxmbgOAxYSRTiu9Dy
s8N7u0r0kPx4GpDlRP5W7hrrsb4NPjAq6CVJj9tIY8roqqhRDPgzuLXd7NcPTRQcrDbkLJZ+MrIK
lrNFmmRR+Mpfyghz1j5IqmQ8x6BukUX63pVgJyrxHIbwx7KL5lb1avBZBdLy75RF8pE1GHpJ7q/A
Df6hAvorzBGcmtsTBT9NX1Xa7hrkiHY9nmVk7iEf8svbHB6N1z8GKMT2sY3y3o84PHGuWM+27q6m
EAOoD46msbpplZih3GfavM2l/828nuoNuUGQ1UQKtPHaBV7J366Q0aD73xR5BhknCBW3MDxK6B/s
3M3at+VBUEbhRbRvM1SFlWps5wwPaSZeDdCXHpkt6zwnEKKatFPsE+2GglsuXaajgFXi6xjMH45I
JiRfw7Cz4Fqu+GOs1DVHGMW/tRvzMgXyJy5pGjF3L1ZulwT7Ui3iBu5JI/Fo33Ey2NicYDgvkOHN
qKhf3ozMQyaTG93WSw33YepBppQi3E4EXME5yBdNxS9qhObue4IxyXDyg601xMaLR8PV7rSdiRyt
yb3X0tPnXTyU0TJ2YeZ42VAeUs3ciMR0L60vXUAlgbOxa5HderT1G2hJh0wKYxXO7UuWzvFjU5LQ
Mg/WlaifgXMUnst4HDmnv/khykBbMC9wevZ7EU1vY844VhCF071p32M/vc9eDJ96Ht8DuGt3Q6sJ
+5HurmqdgzXooMLRKxPYtUT07PnGWR+bo2En5Ckp7lZlaPAtZkbZ7binJKHP5IviVNU11VR23Cc5
JBY+WbKyZJBt2FE4OSluPxCWp7h7T5zh1OOc03RVrRMc4VOvjHMWnnsHjOREpR6RgUn7aNCea0Mg
aFH4iwgFZKMS13WvfYR2g2mhIr+XUMoFhh4itQfmxCWqeGkQQ9Vq9q13SbKqJanLHvUz8xjrPelA
MZpZE5/1lM8Ngm2tpiOJlqIMbLAS1x4QvrKpnKORgORiPw2OkV+Il9KDu4CX8kO+aYVdItSdyF51
+vRZiO53xuhBZgwrUJxB4Ap1gGWDAvwpEvc/W3ez9TJW/Pa+EKeRzu4+8KjvGWjr26oGhaZVbf1H
Og3YpO7cSL+5DUCStjVBrU7jM9DgtMmcfed1nnbKZU44b4iHnPgHJBjIqhZGL919GOL0odsjNvc7
2+hfUZrcCe4kyIfpvrECJrNa+VDDhb3DTMgD8wk2py+JyTD80BkvDXIgUyEz0EKKa1Dhra88g4l0
p3zH6KnbzD5lLj0LM/Upg0pOSjMlrzPbHc70du0zUt4NSf9U5iS/wFT5BBJIndsecEPoOf3sQX8I
LCZCVuvvwqh/asBDABfP13EkPrNU/DhOsqFnRNdx2nla/+LYoQoXh700WE3EFkDTl773uo3JDDai
x84y3piqtCjPl62h6ctYWp/QJl5Qt79LSX4ebAUhGXpgy8ZNQoc4oNHjNO9Di1aXSANiYIhAM0Nj
54ycuMujWaPxFY2XrII0fCIJJ0CO6LNsdg0OKVg62/42W/GLM4I+iuJNGebMyTkJrTomj6kdXGzX
JrBWyCVpsKwLKRlFJR2kc4eSSUwGYu3or6N6nKlP2HqdQ1qYQSJoZfyg3TFMawHOd+nj6aOf2pQb
Eu4NgoIcGCI8MJaubzhw0YoLxa5oNmYrHuEiPcVadjB0ZuyVCF/H0CaJgqS2ELIC+YSg3egZ5/Vv
XYqXoRIb7LjcSIsGdUwiEYdHIKgmkB0EEIeoMGmARh4H5+aYBf0PyXZsnDMtIXPYYZ15DQCoMWNA
bR9aX21pf07i2Q0dhjpCdxdt1dIX6/xHo8djkNBsz60yIz4Wo7ieYL4YhmU3SlIs0amOVvcDDZpr
1HGvMofrPHwYdfU6RvDa6NhuNYMoxbmPrpX4iNRIcmCrAIcLKWJR+RHa16z7JdCHXxWiw+vMU1H3
O3caASI58UU35btOI7uEblMk7s6OhsMMRdIfwEmCZtrHd8CkQk3anQBKXRBNCYTSVDhKBy5lrwCV
FgynipWznh/SlvzyMUrUm6TxmqebcGK87FTFawn1svQIOUOquXJrgJj9eOsYxtrIyw3+LE3p0hsQ
NH2F0gxgaubQC4WI01WpcJu44PazAnCCRKDwhck56egR4HvWKDpRW10sBe80vPmvUUVPBlTPtIR1
p0BOQ5Dc8sH6SWNx9bXLTJd38l/qqC3WlBYQLpepDlIqV/hQqUCiLPnHVPrl7gOoHSLPuJk2PujR
QjFIqf3h6FVwIsUEvDBEmGvY2b4AXZqoJa5SNNNZNMdE8U2jnLLcnbR8wxOwjRKKAiMIduBwFt5b
l3gn+Crxrh3mddiiy5rabhdIuY1SHh0L8Ca0O20JGCzfGvW4pcn87uYqTdWr4BIN/MucQIY8vQ6G
iozzjZU/6LeKb+ZkKsW6eY3I+h5D6Laxl9QbXSD5bLEddzh9l2WgnxhlwLWHEanDdhtaUt7y6Blk
ugdsy39JXXHtAh5UMHFMm+RDZLoICRPj5hgcCLPQdzZJXrc4QMU59UD0QLmkVcE2TeGGQcFaBta0
IxjsL/Ym0pwq62q65K3OUxft6LO/y8BmJVLLMESgA0JplAOu+EmFJGhFR3w3k1wPjMeRnG3BkeJD
ZXMGhm053m6KLUfNH/NDw05oetPEOUCITe2MExwaD6An0Iuy/GPE/XNL2MGiNYqtY1WHyoALlQRN
9ZC07bqqc7HUNMDiQW6dA71kcJ3Vr449N09WCDjTH/DcmsOrMTs09YPuNqTRAfs2hW2ZjFsbZHNK
m2DcayJCBPbtuPCqSiJekVQGCz98RjG5ts30sfFJyhgdRh0ya0hqoudNDGeMWlPbFY6xnOgFw3hh
0+yE/DOZFug7/yh18ZO7fkZ+GY2D2IYzqWfXosnmFULSX2do6UUzjdetErzq1D2Mfc2UqLSXbdxd
yLHrsgWmj63sSmQfDk4+em2B95YwktuaObDLASarR7FvSWJY246xA4shs4IQYbFgmMP5gtPeLuIH
uF76ibgg3uuVRBaDgmLR1mKdpwQk6JBGMBzC3dNrKFxtAA8ptrdjyDhaj+ZmGWQl1go9Q5E67Xxk
uEBri9dsijCWT8CBiHOid8/h39HnBammJuODo5WF3Q7lBPfInR/qDFd/7y0kVdED9+qU6lQ5YZ8c
B7ZuI4SQleRyi1L/7Fq09bk/s/Xh8rs2EV4fppjA0js+Z+V0ZzdNL8hOyJeh+xZaoNMQuIb7oOb8
YrofbVN+g/Wylt3U/Imn366mn+PkJNB7zE0A6qwdyTaF2abkJeJWCz/GWr9XfXB2FBKYWn/lFOPB
AU6KDRteV4YotenjaRPVBI3JEqnXaEX9FuUs5N2AZwbGULzMDfvmZrTg+FDvbAEXB9PQxiwS1Q5k
YWNw0G/ax6Zt/9Lo2hoGATolnljwLcERbRSyVMsieHBVI54w8z4+1F3nra2y+AjQdu1FBDS3vOQW
PUj69psgAqc7OebBRvK6ZtLuc2zjXOCfAJJNkNbouZHIiRCzqc9j69ILxkWaNfts7ndwuh4bsnEr
t/pBakyQAvj2TTyX9opA+AuxODxgnlr/yC60I1XstVsu2jER5HSwb1wTK9pVGUxrcyKlTimGg2EN
SGznTMGJUSEGFhNfTRz3e93un5M4Jw976odN2o0vwvXPyHH+uH1znpL0mY19FUdedLYgn6Nv8Bh2
B94E/pZc3rl6FCZB247ZxKQq6H/zsfWhThiMhH35zsAOUQ5YQ0MHfSlcFS+XGcw/KiM59JrsDgx+
QUNBurSdrlgaRv5Brjj7NYZtGrBvYJmchyBr1rnj0bAGNTg3+m9HnoZDFXeI42yTy3bvm81PFhDY
rIXjts9HfT3Z4d/e5kiHm2w3TbaNQHDwt15Jo8efGcGktYsPP1oFRvbNfO5RL4QDoaqL6d4xQCnN
6X30w4MLAhJzg/Lzw4xjWN3gQ4oR67ltvtYr7dUb4FHeMYe6Pf3aBQ7A/quWlOxGRE4k1ZYAU7dl
qeRIMZOTSCf5O/ZZookF4h5klXvww3KdhdCJAmh7DMMIRgl1DyELYrdZDuuqMY5GVUMwm/YstdXS
Z2axyZJLV5I0z2xzOPdD9Uh2/QMle8ivtXFOkbXp/w/uzmQ5cuTMuu/S60YZ3OGOYdEbxjxyTCbJ
DYxDJuZ5xtP3ASXZL5Wsf7W2bSaVZVVmRjAQGNy/e++5DGxJCp1mCh0FwMqIjnN2b1w937Oe/6vT
LOHamjHT/zzNOkdBV0fvfz/O+uvf+es4y/wDdyr5TyWg2Swjq+FX0/7Xfzh/KFcz49KuIiiIgfv/
zbLUH8QyWTVTuANCRyx/52+zLOsPB/S9NE3919/9d2ZZuFb/PNE0GWNKpqjSpTzin5P3RobTJ/ET
bPRt+tsqrfs+9Ih2Vy9ZSi91lO0WwbmUzm2Wql0QL+1CFdNyLc524d1mo8JCMnmwUrErTREGbtU5
Vz/wWa6XwKvgZx1aAvumbu4ihzo2QlEbE/8be2X3pg6A59vZuxydqxi4C3cOdCk32Hc9GxaqjQx4
Bwv3GM28srdlGH0sDK8xReyTVfADyYGNcvQ4KztZWxnvp2Z/G09sOkfnXeoSsQLtRLnFKaKHjAH8
gq6ij+DSNhrfefwRhMZTbntP36BALgVW8dzSB1xFWP8mBlt0M2kee27A8GDxQAYYsBqnfOi0OGU+
Uy3Fh/pu2IPrg+zbX3Ij/O0q46ky1P201I50lLFXzU624q1v9vD64Q/ylnbkXAvb3pOaZY0LjUy0
HIEkTZ67WQfEDmKWhZrZHCuAcbEPlx3PeXrGAhMtOLX5F1vw6bIk2FbGsOGGefbCfmsYwykr+anG
wPxRkIgNY16ciOh9AAyTyEv6NBCGgHaOi4iv0io5eN9fycxBE5W/U7nxXLKvCsMFDxZ+fQ8kohmt
bXkVa8g+RKcxcxGDjBoa4mqrfZx7tiCGh/HH52fywvYlxda8HLHRZl5gNwucLSxWkTFfp4bdnIin
F5lENGMAYCHwyHY2zs4tMUgaUMcaSjMKMkMAfPwxTdOJ+unO1W2GP1e38VOfIjqaXZtuFNuv7w8m
6mw/mvnTUr5FqG/e1qZYM00uVhii3mnwazeVw1tRMdjSPt8hp7RgilKLAymLLzbccJZEAIIiGjY6
6RG5HLgK3bQqrB6XWcnBC+yS6OCEjlrUw9WQeM5ygpbLTx6XSwI5xKWq8QA47XoosGHUSDTEk3Ca
2Z23Mkr9VFH5AradsMCYcLSiBP47r+w61W96oviWTfcQOy6fO9fXsIV6V3rPlvfGVBgaLDn9zcTW
BhmtfJz9ub4pdRzw+Bh4gJfV/vvoNxlS1mg5t6lNj7ePS6b6XJgauniVshzXBMkym49UgB1mljr+
Yqmw9QRKu1O1L3bi3S1yd2VuRqTp9XLF4RHtOOXK3RjmB+jvr8FoERb0KYriDPo+/Rs7Xvmc3Df9
tG0GHnoosk9kc082eHT4+hzl73N2ucfgDL402XwJcUsHNhGCpaiRygg8P/pgJ841nlC5EzRyRCV9
b2c7GxcTEEp9byyiF6LbA1fvoUawNewlrzExoc34NJzvgGSvSZ0dvr/CYV62NbzG8kcZ9OADo2WM
1MneSyGuRnnzklHzx64942YxxB8Z2VRWf78rE9q5oXh+OsSi7DK6qpFocO/yLQCIvu+WExUhhJW3
Y90Ps8MwJ/nwsvklCO3NEt/0akz2qehIrdq3RHWufYpmanrTkVjX+GotHYOUg8CFporTuQ+KnCIU
mm1jny8/CC8DqTAyEMmGaMOpLsQ9JV5z+FOErJlxgvxeiIhV+bMLOyyMHkPWOuIY0zbNj5Qv5wqj
gOW7YydJXm35qgXQ6sEuf4TMi3qWO/YIlNgLAcIAQlUkqGVzVy5O+dzJUNmx6Plm9ymdkV2oQsKY
ArEuR48DUOJEoNqG/CPptCExLyoCAbmA1JAsWoIHUBO1WYA6Vh+1Vvc4KYl6g6damUUobzocDgvU
kp83KvE299kRogvFgvbTNDOazBepNsrkfe0S2bMj4xzwlF6HagmSL71jGVzz5R7aEQC/8XlA8etE
Rx+0Bzwp2u+WY6MFsm2fYoAYThXGZ67Up9AEGetkZ1pYOa4Frrpa9We97AVZWjFg8PDCsj8P4qfv
CkH8oAQqFf+gTADMdxiQamn4kXT3ic12FbD6MwIL6CPgtNXyrbsQTthVp/uy5tM5Jf85sNzfsTQ3
gzVcdJo9JkODn2nUOJxdKPvunOCYTF5h7xI0N365bfkSlJzlC6bSbBkKM6aBnaruJY1pOQbsG5Du
vwub9VpOli3smYATywdpziZHjOgUSygGJ9imzOO72gk/pBhJxi3nAmlklH5OXZGK7Kb1nHXq2Hjt
i21rwnc2HHwNo2a4XkS3HaYFmBrc1gS1knHiv6WsMPHULsb3or3thZPdRDYrgECrh5rUxUSNGGIT
2EwbTK6Vw/APf7eS7xCp5X3kY1ANChsNAb2apjNHkCptwt43VsM2blrq6fwo+HD5Xmy8U53nrL6/
ge/fcZagYdOJPT9nZ8VH7H5r0L9kSieWFAYC9Iw21fI6ICmXizGK5f336ZrTYZTIdyCa9o0zlC8g
la8i7Ne1LV7RGA4RxQ418Spq6niGLV+nI+OP73cey+QpDPK9H8kdZVFswe2raskGjQh2LWTfPAk+
nUfHF6umsqjIrDd+BLM6sogDSkgJkgBYyVfvQ+iR555RIH7Cfeqqu9K8wLg+zFa1VoJTTpvnulTr
us2fjUCtp9HftN70aAATzpprY4u9I9jbcOY3o7pKVx/p4/jZF+pXJ+JbikNXgJr6G2exZ2BSgWmN
306EJMWw3/cNM4XgC5pqk8wbnNz7wSMVZeWrPHQPCibmUBL8zGr2Kay4dMa0zT74OWF/Nr8eHl5a
eI8jbhl2W3iS4RA5Z4tdqp2fkfE2rBZvKhHvI2Gtp5ntckd406AWiUdk2WNbYhQiLYUpHuc/HJCk
OMaOt9aB3A6ifFBSrobBOlLgc8Nmjf10C/vfPYwjoXHJxTS1Oy+T378/mW/8D+faNsdnw+wCt1e5
aRLCh82DGbsHd2AOyw2qTt/1BHkjtC5hjP0p5sec0rU2xJE/WVsgiomB9AkAcmblMq02/usytneQ
AGzDWlcV8Pas2giPUnpXrQGZDT5HH5J5VXQb5+peZjD0hQPYjB7XArjaBCuMnSQZLnQ0n/cqG/yr
G5VO+wAOseFnZHC5osFdR6SQKgi6tUj2fQ3vuZBnHWf7BdDkGNMj27uHpKT5ZBTb5dSaKufAy64q
KY+Y/E74PinhlNuAa0n6u96aHoP4EaXvlXYtr04Psvb31dzsCBEd6yLdkx3aD2a1cbW/mTt10mWF
aiFPPdmkFPtxhamGRoK9sDOOPyfEbF1Ej6Vm5kTMNGb3L09S4oZmV64iHR6EbW6BQ3/aQCRyKdet
YW5bj77rlPw5uS3H56Go9HXqqg2Avwv0VdiVyV47D1FmUZdEEso09l1r3E6CiBeTiT6sNj2YgUpf
gjig6+5mOTRTnq2zQV1D29gzZTzqILkPtDzpyTuT9NMcrd5hnxHIi51iGprj+8wtsabfy4CkCGz/
beiqS6Ermu1TuhVy8xFqAUk0qghjwd2Q73NAd3ue3PK9BjnGWnzxrnOrwxZZJ5fKnd9NqcE0Jz+H
tJ42LsT5YkHP9zDoa1j0smB+DJsePNe0orES9zfc+nYB2JsLyt6FaY8uM9wmw/wbq8INeF+6eKz1
4ILBTyfrKABh0yEQJFyCnGKBW2EeBZ8/LANTHsasrDvQXZPBbRt87wLdT4HvRxM3bCZ+GjtgvOiT
wwLqrzPOvl6/TIpL4tOF5m9FOF9ZW9wnC+hf57wYGB3WRCysJtoAQJM+DwFQgUHj/e8o4VrZZryb
Ug8+hmMeCBM/5XVhr0ORHFr6BmJ6B6LvAoKlisCmk0DRTWAnG99g8UvKcKNxJNMuBHMk8rOTSV8O
Sq0EjoDATeNBSvMBj/QOvjJeLMFTObIYuOjfpTkwme4qChE8QOIuTQrtUqnQdgA2CsSwyBqjNXHv
RwcO3nlcqhhiOhkSBls3amlpEKwW2vJnYmP0LDJqi6ql0sGfKXfgTnjIaXuwl9oHvRRApDRBMEc7
l+FSDbGURNjTcE2W2ghW5fEdU7s7XW7mvnu1CgomLEyPhR/c+vYwr4oeYSzz0ofQYN1g/WRPgV7d
Bz+xZFu7IcbvGZoE5OZd7TbNY2nK4DjTcFmGIXtupz5OYmbpalQHjJt7QcffuIxduvZnHOXGKWS5
nhX5iXJndE0XhClCME+74ijT4k7ZFkh/vk6pagbiWv50SvdUU3pzsHNq+nxKj2ATdMQ98k8bsvRa
yquih/RGShb0FvZ6jGMNo2CTA+q8tPRnUgPtfNEoaVJbZzwTfYV5a78iGAACaWkTi5bOIhZ75uhf
ixSpYTGUZoQEsChrlD3rVM6S1pSuY/5cHNqKHYHm4CkuTmbNJHaIJUSCPjuKsThP6N7QVIlN2mH1
PmPX9JEZWrD3fU9oxUBfxOs9rHBcfumS3L3k61jBWjj55Olvoqn7yCfv0FozGaAgwhFiCbbeel6Z
EbZVUyQrykJMiN3Z60p41Uz1JcVcSUfqoIM+LnpCodSNDjnjdxfQ/DbnYZfHOFGUTw2fJDR0g7iL
TBx+BgwJfzA3/jECfzdb77kYpgZD/H3XNeYKHPcSJy5e40oeRcEtgBRvSZ3Lm1qa0TIoM5vElB9k
0UPqKIa1MNpgxQggYXQ8lSt20OU+EZ5/oTAIsCvKmG2OL+TDIc4G34seqtofZTwtIU5/5JHgYwia
jBpoHx7hKo3fpBnDmTJIweMWuikNZ+WZYYHHlvF7a9ZfhlbbsCiKtdPyaDFwelcWS69C0sVVlmfH
fOo7pyXUdGQ3MaxNrOxWYPnIXg++he3ZFN4XxJR35RefNvUR5cTTqlbL6BThhwG/OvSxtU7w/J9m
lxCxt8AyAqdc3ucuSg9FmO8jlQerpPDc7S/Xp6atgmiyUeUFjQBaA+Ma/dglznYgEHy2gcdzGitk
e9sClGg6MBDcTW4js4ja24ww0lFgAGh5vQrwVcpuXccZ6Ck3ecJp/VAtSlWhb5VP1jbGY0rjWt7V
AnCM1d9kMzNxxlyAOgb12hOkoTQUgWGI3b3px28BWQNlZV+dw8NTdy4ALFi7E0iWFVoA6Y4WjUCi
S/pht7FSPOG92JbBfVwzeIHNu+nC/m7yMhqcUtyndn9LqFBSKZlU29YothRFoTpjXlt1svpsnXlG
Omxv8TUfJB8WjJCim09+9NbANq0RDJOoOOvS0lih6r5mCZdnUMUYoOfuOQVRZOJ5IAEc39NzzGal
qg8DyK9IsU+yxwJLgFZvXrGkVjNJ0NePqXxvydGnzLPYOqKeEMva9AVLN/pr2fU46yCALYkl/WYU
BRGzGBtGTTcKgeI7ImK/KZzgjdz0dRkiU8jEfKr/QVHpfhb+Bb/Zqsvyl6odN0UR3tqE7waP6Rmw
slkkT0YvH8qWp05ec/2VBhLSnEFVyasvdpT2UgN6Y4Tzp8yRiJMkAfTgoVegqvXVsHUofQGgS9ti
NttPZCcp4Ujwptt4z1imQdQPeVVNmpQxo3x1BcUk7VReU9Y0p0E1Pxtn+NGo5tkfImaHfBlrg3Cm
Y7EhrFRpAJNvaK6TOWN8GvncbvjhAgw+TJ3c+WhFJO/LYdtQtcmClmL7nt3VnDg/kq6/X+QX1x3f
ox6JIo8iY2OxbPpyrQL0Roz8Jkf7Dt7RtlPBRdFvtmriBFhdnlTnJMQi7CY1FTfhPif/uTGUR32B
5rGlVI6vo95OqQn6t8YI3tG0giGwMcmRFRkrZoG2b4gSw37s9Fh9zfmsR/c4P4sAoz9bMFZUXPlm
MVMp3d7Ra/LEjO0p03pdKET9YAhv+QXGBw8nS2FTgiXCt7DAQJCMwYWsg0XPEaGl1PlMJifaUmQJ
9W16nAbzR+V0GLKgxzYTz0nyld2GfipsW+U5s1xcRYkVrmOruPfa98RQ51oFydrP6gM3bqaedTtz
P2AFXwg+SRmiJM9A3gJtW6vGDW4JSvIRUER8Wic2QY2YOMcWe9/h4hIzqP1f1VTcupVzr0TB7Z3h
7dEzKu7v0W1QqodgYvDBI/CZdV2HLsj4WscPQ03JSGqhmZHNEyzQIMCuBVGTbQpbFVf6rZO/U9rB
Ukapo1O7sFSbGlNfJvZpfAiqSz3c1ylRSF9pMu44egAWRRu0vIpE3SqoYf4iJU8LBdKxuxeNM3/N
+mFt1/ann5mfOOIxfHv0VTqm/SZKHNgEV0gltfZj7w4br4++OjN7TTpGDkAw4CZN5hP7zYeKDRSJ
nvZkU+aYCePAdZashgL/2IzQueOMHTezz7wz76kl9gD94Z/8KZORsNHyj1D217DYllnwkAbw7dwR
Tbnlqxoy9TBEbMmy3PLuJgljB3OG2ismewGLzqOKrE+7LYw12fZH0+Yn83t1AbUfX+Gi3MlKFevU
Gyg8ctkQN8aSIZlxIOYF8ZVRgkErTpY13hEyTlYWaXOGB9WTZcnganh4d4ZiqRGjD40Bl0+xs1LD
zhe4Uyb3veh4JNLYStHr1GySHDNFDqegBIZx45jRavYxc4Q9ToVuA1arxBzwHFHmttZ6AY9bH4Qb
Sxczq9Gti3o9SVxbgrlp7TQOb4xhNumHfltPgFErbT4LNg06ZwBkDiNNpb5UZxVEzx6UICLncuuR
9oKoZCSbui/ux7a/kE2Nf5ThJSkjOII1qmjmU6EehDkk29JbzeQ+8jzaGk0msUvoJWvlGHujRyeY
VyJ6HEDPBvxlwjlMgwoa05o+WXoNkexHo78Gdd0fR7N8wHa3w2qKAaCvvROzmTshiKZVFksZo3de
6QyqtllwhvDn4U1KQJqI0r0QZCZaPPVXo+yWaYJajYQLKAt3f1U8VZchGj/fR9YzkCzH+ktH78tA
X7ftyzJM8kt91LEPPILIowsu6AYQ1c3Yped42f5lzFenloFQLKjcTHuGaNTCp1mnVt8TlEIT+6Gk
a5PY4j7HT0xZrfkvYgL/hGd1Hc90vo3fPCmsP/PdW7Rnc8YofJN11jZOeOJFobEpcnFOVMrdRf4F
7ft/VduUFKPiXv+ftc27Lkj/Udr861/5q7Tp/oERBOK7g43PsyzNi/1F3BTqjwVWpRe+sYSt7MGC
/5tTX/4hpaM1CiZNF2Kp8fibuml5f/AnTf7v2FKauPj/HXWTmMA/ZkRQVl1iBPxoitjAnynvZFkn
u4WTcCNpm11416KrftVuRfUryZW/Oyz/mzwKH4X9Ffl13omIwZ/ArwRvHDuOO/emWQJAefw6L5Bw
9qLk5fVOZdwBTLv6V3EUdOB//ITf76pxOwGyt/Gj/2MSIcjblnK5CuOOXdxNIURDeDZwNsNrUMSf
Vtcd9eT+SKvk4JXjmY5PS0HlrawXCt89uAi6+1do6z+zpNlYcxzwCgnB6SCcBfb8+f4Q5UHzX/8h
/rOcygECXOOynouv9jxtTenta5t2ojEO2xs7a267aAmm9/IrH8p/hWP+p2gGh14pBomckTYn2XJK
/N3bF9yV+wywCkvFziFvpj1Wmcd5zo7taPZbATfW0ZTFDvFDXlp76i/1pTf173/zZHC1MkkICYuv
hZvPnwIinsfmOutSMooOAwnaxb66MRk3uj15823I9Nyc6CH7/78nJr/lZf8hE+XSjsM7q+XCc5w/
h5MSOUjYfj377dp9iMFo0MZXebtqgoyoyyijbLo5Mb5ruxPb6mE9OGFPy0m5EgVRS1d1T5VmXJZL
/WwrmIx/CQEqHMEs66m/48E7yWbYs5RZxK+0IamrMD+p0EuOlUg2rizDtZ7zhpbo6BQv6+9mQusy
0AgR2iFrLXruNzoRmOnisJzWhsXyqE1YiyX2aWIJ103WvE9B6a7SOq9vemqVjRb/nwb81xrgMyVu
qVmgew81wt/AY7Nw6RYdw/fc8Fk3elpd3MF6XHTgARFsIybD2fb91nIrxtp61fUMh2MExa2lq2OF
bQBuZ6o2Rudex7QU5wHkCyGaloQcahf75erEenBiIGL/xsw2kY6vna0zEulkjnDOdPU4A6rcBki+
SP0/ZZVcyljGpzHFjiYGUhnCNZlaFGzAQmnhhVrotwQJ3/RMk1pCH8dNUeP+mk3jgd4el+UCGG3S
ZpdCdLdJVREWZ7ZvmkF19fPiNEX6rQmIbnCJ1Xd2JY5Tj+zjTtFpkHG1YnqH0V0o6IRGvIvotDXc
8SR95O2h9sGN0LhrJ2m8sViz1W03UgJP87tl5kflxve9HC5+mTgrUDPWEY7ssa7mCohC96lr1rTY
FE8VFqaTnX2MnEXM0Zy30esIu0rjPSvK32aPmXtinb0eBPERZpWWYvVXL0RQVoch1eeEhawHP2TP
wxeEUli+x4Ot1jC+563oqO+OI2b5bvroqFhtWb9iq7JDJvPmFhopDpSW/sOQ0r2m7PNdYQuEdokH
vc3WXkZr04zfZAXs5qdhAR2DI2CscX4GTGr58L4g+OTIdr4nQbQgFgwyFhMxwtwQSxO5cg9ZmUwr
bMrwfSx73of0EPqcp2fTZBYLY4iG430tPI987pLUHB/qnonsgKUNXYvphYeQyhKQD0OZ3SGL2l8p
c5CzUndcZjdW4eg7p2aqVoblSVcU5zbOxoqFt7ZMELG2P275PPpkBs1dS/H7oc/NT0ycJ9NmUlbS
qL3vZxcfjR0+GmaP8TxAcLNDpoJat/uJFnQEkTBcp9BYYWkehYv7N2wwgQUT2h9GuYuYEXhEYFc7
1SbRTV5pNMO6ulNxjbU2Y3SOWW3XQCXluLg492oqPsEMFmsYXxSltjSDN/6xD1B5UIKpLrEg/tDq
sM+oKihreZcQKuiMIt15MnsKJVCcvDLO4aINZt04kd9qjlEeFTQzIjp2iwNmjHV+qJ2o3ZsT41tw
Dw9UM2b3PVm1jRkYy10C2oVJtAS3cYLuJrtLMS48uOpO+4pDF35UAsqyUxXttm78hBpqo99zC2Sj
SNU4oCDoUBm9y5MjD5DCNDOdVzW7xkFPiSBNstMfkCei3XeFYzuYLbr3LaQb/r5TtJsGDPqKEFgH
ZzK0t0nElGEcEL7pQF2lonroHFNi7GTQyOas3CDOoc5F2BRtBqN4KZO7CScFM3tMxXXQXgQW+l1m
DHoTMd0JjHkvC+/MBNjd9+X4ZhbETHS3ZUKQgFWaLjNH8DQVP0TNNWcVDF0GVG+qJt4s3XQ4rmBO
uOjULX2QuyLYK8GuN0vYOwch8ibpX7SwRb4M+vxgtXWycmm+wfWSv2RT+y6K2cd2RUI9wcy+EqmB
0BmZ9KuXcE+sQ5QzCuyRG4k52wm00OmSTxxFLWq2umXNTc5VYDv65sjG7Xnm+9tgmPFWquHBMUdG
snfdHN8/ZRfLJ9AaRTi2cXwmzlBzC4/vZ6cGPRgGUJus5KVwauKIwSuWGQDGMGpvCkVoaUzlktpS
xXb2saOHXn2qaSKrLFQlw1KXrKeVQIT2bWI6p3rKPE595jRV6F8nRm30go7XZAyD0yAAYpqB3gAR
KS/I2bfBmHWnotMU5HKbDyCOrXKeXAcL7QAv0BbcY3RbFFwn2bAQ+5ivdgDF9sJhmUPjjj4RlerC
hklBPF1k1Xo7q3TuF5Do6AcfKL7jbZGtHZrHN2XU8ZRs6aeP7T67BIZ84j93x8ldyHojTzgwy8O5
hJbTjeZw1dg2nQAbHXt6g0flRgHGhz0UIrfeaJf0ve+MmOyjGoNqxtN/KrIXO2aiODBZC7GjK2py
SPA3uwF74Mrpx4vZ2H9ZKTC4T7bS7i+jafPui2v++zVc9RrUqAQUs5Y8FyyM96NgeWVzlvgxoyqL
6QcglvGuSSmTNoEhk6EvEnlqC6E22G0a8ic0wWJs3WZNSZTHdH6phHuLKtyF2875gZz/MLOmZ9cK
q2U2q2PAQAsjlvue2hFsSenSRuDAjqnzeRc0rrnGS3SOJNorz88B1Olhgl8NMMpi4BkPH9iP472d
bFWAabuPvZ3dVadMlsOpZGxgdgnDi14yz6qHaT+bxb0s6+ncpzawEzvesYc4imq293SlMuUEsbK1
pouh07U9d9WxM0q472bm7equo3gnj+xHDQMYk4S7T/vZP34vNvKIzXFuVXD0UgcKndlseyYqhk2m
P5H2MRjbx0xO8Zp6AbwclfPEIGva2s57l6X+wYPDhsfZP4+aEEUVY4j3lSSNQLi1hPMKy9ne9014
ZZnZnzq7X1dArdZg+plwWR085Np4aVT2laUjRc9l9xz4QNabkCnkoOVHbOGgiHXa3NAg1JIu6HcW
Tr9D3saltW0zamTdKZt2la3PMSHjUhfiorvoEjfzJzZATWYw9TZ2hyRB2SOaimmjqxdXE+UW19D7
mIJUxYXIue3QIL9YhUoPco1A4psg9Jbw+G6DzvnVgAJ1h3nnI6zgVAx3QS4I9vm/qVQ61lN3i3j9
ajYELnSkf5lNS+WAXmALJYhehKXQcIedt/jHebjemzyjy4BBfDcwNNe5/uWnU3XrVM7G7YV707do
tbJyiLN5e++7nXCkeQgTYxfl64GxKxSsCsAULQEdYsHUVoeIXDXGblg63AcCz73I1iEUNxLHa0nS
BaWDi4dFsd1ML8XBEjYPTIaKce48QeyaLUFWFoi+mf0oWrQFhj37lsqbIsinzRT198BQNsEKNwNT
KYI4M3ggtfRlZOJXns4fLmc7LK+y+WR29ps4dneDkjiug4j5VwjkvMBtn6MNhd6BKnNFWhYrTZJs
sth5s/3iWMTJVl/zmJt50pysntUhUYViiCz6NVC7jeyOkqSHYvBAy8n06ojmOuT1u+lV5ybFCleE
ZrRTxCI3cT/gcCJhWRRMkzvtkQschnFV9W21rZY2dTeM6lPjze+DfCKqr26bnJSJMOqjM+fDrTch
Pam9adTrWpjoqoSCjLJFEK711kiRjK1x62nx1sBit3t/r+I0AvLO0q22R7JY+NlqJHzmihSDdKx1
yODdOvhNyL+EzIuNfjcawt8lebavKp98uuYasX4tDx5nmJOV4TNglKBL+dmVbX6Aet1GibnsTfpi
1fbo895xxHbGgkvlK9vgY+NRfOCh/FBW47MqUN5D2Xw4ixA44S+aX11LLyxwxq+jR8K09olFsai8
C7vcWNvgz5lYWi2+zUW+rNMHY+Eb92mNvb+DvhO+xLLetkX0qx4MxRdboVItpChsCcMp1xVUWAJ+
U8swWsz1BTERqnG3t4aSSyYTKAPtyRyNnTv11KIkG0bnDzhvXwmQ0r9T2Q+sUVd9RvVXPNUXZJR8
E2Yj4wC/yLBlkUu03eE9x9zLUF7NVJVQFqDXChbB3JGLK4cfVuixVwG8URPlvcnT1jqZrn8rK7Zf
gXpICrJ7rh8T7F8ukEQGiLkTi/FkJh38XJblc+B2PrHsCMOzRZytajctRJKVCLl+RynvxsA/lRRe
rqfG30ISIsqMrAavMFNLuCYQz72R0RkDGs7I0f2abiY9tTRbO2HwRgUyfCMxnjPmnqALL3TAEjxz
7pI81XuFN3gCOwYK0ngZpmBeu7DfeMq1J0bDAFNNLERw8uOpv0vwgPA9IjoO7H0mZsuRIXYuDrYd
pqGJpFdx4pz+SmdrL1KTVQxRQG71zD4txP3RcAmMg39cs7cCVkZkJowxd4S+z2Oxq/ZZlT05aoyv
2ZC+0x2zL0KibbHfXXkCPrGSX+yk2UWSyRkidzi4Pu6iBIxB35lyZznjtkOJOQS8uGu/JoMfwkyg
aWf0voYsqE9BO9UEC/mVlAeWZhjIWZYv21aoYM3tAI2JnYpD/cqcbzur+0BFPYUifk78LQuK98o+
jXP+EGj9q/B6XOOQH0no18+k9LhVV8TQtYvfk0GCh5ZtFgi1HTjAWaVHNzSpzSaJ16L/hx5Yd/ca
BdQK9ckuc136C394XvgjnYkr1znIxT4j1tPXB62TQ5ZPt+2SkbX6d3dsDmp6c5yBtKvfHah05GaX
99chDd8CeqtvRIRhbEp6nJRtgq+x6zaNa5+zEk/T5I7uri25Ucb1UfgUV8R3sTt+9O6BSPmTAdJQ
FYypTTd+HLLkxwDbe1hCaKyeDACRh5wHKpK+YLrfc41jpi8aRVORUZ+rMfc2TXsqze5xmNyLP7ko
CDKZd659MgXsAIcNdlKIrwG1UrJ6r5eEkzmEOecuS2F7IsEZONtUEd8kSXblWruMVXwsZMVhF9HP
pqanx5zcJZDDXVGN4Tn3i43hGoimhGABN8AXW7qcvDBAD49q/wR+ce+ppH7ArPGODYtoNPcL/nj5
MiPz3LJYYSuYgV2qguogOO7kFI3LyJQCd3f3Eev+2QmwKcugfJUtNUSC4IcrVMr7Ouic8kylTUN1
p/luTKCxk8Ro74oZfoKoaSVtIyT0ppimldVMPJyIVXnL7W7Oa4oq3JBS2mUzXZX7NkFXbpxLrLo1
681+Y9vuXajQz6wxGBdkLkTq7g6W+MT505Jds5IHhlnnpLLFDxnRvRMG5qHM/ZYMrTqHXUMIbxza
nWgJA8fefGfV9tNIydnWlpO7s50ZYtY4oNaX0trNj8XY9Lgq65ineXFKBlrIBjPaj23FU9G36IbH
hBcNJaU4c3DoBrf91fnxSmt3xUM+Y8s/8slosAOsq35F2voZ0lZL6SbpxCwojuNAKVZ4MVLmVhBt
nQGjQzPO7xW+28JxL1Om3whpfrk63lXpcKxq3D4F4ICp6j4yD2m+dSMcMdm7HfYbL4AL0vpMI4b1
OCFSZUO+7kvSgTm3OKtLmOF11zQhwByYECDTHuvqrcZ+4oj+1g7FLhkUrp5hRcnh3u8dMtJ+XR9i
nCJcX9Rd1RsFEJDg9KuZ9YfMMHZpVpw6v98LLs3A8L50jyRKehrXyBO3fTbX+WemanuD05t+O+56
ywaWoDWNnMFPhYjZpIthKHP/m7szWY5bSZPuq/QLoAwIIALANueRyUGkSG1glChhnud4+v9AVf33
laq6ZN3LXtRCJbtiEgkgIvxzP36l1ZHTZ5gwdOybqzMmn+qav1+yu8MMlWDgjW+Buydb/27Grym6
OsaMEdtFxcSm+ojycHi2Yk9clz8NDn4ID8uC19dHELuH2Y4+jGYCOJDNjyqa78NMptsk8Q/Udu9Z
d5I1lpxDMdW4U2f9JWlj60jW6IjeFF5ro5gueNHvTZ5PnGq0MdryMarnfCeE3oosJfrT4JCiTRsY
CgocpCtYECIhWHIafU8/ugk7LwF4rotYlash1FvbcZ+sMvjiNc3H3FFtBgiW9RfKeqbm946mUWpH
9HtrdK9hX3EK5chF9NjgDhw3vMvlMvmjPo4GAlYfkAfXpox8lghSOIlma8Bz6MzYbzuBJaYIPgKz
+5Rn+wkK9zAYcj9O/Zu5cN0Wi8oUuOMeme+r2xYfSQYjd1lqunt3+fui+Z62+UPOXRIJ62WCprKR
E54FbWcMlCdSKlJddMyrZJL+tsDX2TTOGU/RqfO7a+NsqTtGEvE2rbkvyYGgCDJwXw4S7NY4zlpg
SbwCNYJKwM6QwSkNE6AwdAJeI8MhNwIb50g0AQTEXQsF4j4JB5j763HSap2Vg3UzKvgBs06O09Ic
YFXdsBSYlicbxuxe4tlbW2ZtHIaovWn/ZJq1ONf4C5p0nu7yGB6y0ZcERByj2uWSjp3cVOmJG+po
LhpHVPFaaCCa6PgbGQpscs1bwm4zil13dQIJHZzabSW7+ETQ/yvCUrGaef1t3QCumlL2Y262P4Sw
nqT4pDIUPI5x76GPwj3HyE5eLfxT3sTP+LxPhmS/lkwumQ887I0BItPFTMVqWG7h++2HHkxzJjii
BSK8cGhbAfdV5zZT72ELWzATodoAcYMR/oW2IWTuaDrKDitlWrIN6kJJ/GgMOZsMbwZea9yDXnI6
dzrTu5+IuNpCQsyExCS3QGd88gja9R8der/W6fIDJvJygIeoyevZIMyidA9jrR5wye/wx1WngBfE
jnACrukE7WIU9WuCEeDIcn0yh2o+Y5yBSGKBNQ/TIT/LMvqwptzbZoojYxVyeO8yIJOVJe4SaeNP
gM0bpUKs0eiIatdYZ0sjvDSkVH4mD3yj4IOGxeKxHmf4NGDxCKMVC/+SyiBoGwLnA9uNY8Tbbj3Q
2b43naniPa13UGPYneV8F/6s7qKhy7c+tu/IeneK5Swx8xV6LNa+4E+k4bGuLl091dC8hjHrpqzQ
9kkKidZs97z0SPMcnKJV6654L9lWEUU+RjUDAA5Z6D9nDzPBvpsRl5siga+Hd9rpLSoABijBpEQ0
roKCesUC4mFDTqtVFI1xdTbJzGdvgs/NmECZmpFFAyO9JfZwpssEWm+SORhOGxNh1953C+AHvOFX
ZTlHNy8f6sISWzg+nwsNDoSDOCvDFEF0ABG2cYaHFONZacGiID2H2msDnl7JHIt36OGLrknV8NBr
TXyAPCHJNs8bqfdy7jDEXzyb2yJyKVBLuk+ktb9bwzEO+f/mEa2xzWlcMo5NZX+tS7QaiA0gN/12
3xWApiqHUxmvXaZwWJY1DqAhuBZxcUhLXJOUsb2bDXbM5V8XRP+2wsZ0MDcIE3/PdQbIlnNFjIXJ
HyfsbkGKIrtQqEB6qiWjwhsIxMvEKTG1URPtQV4BJr/U8oDsSfOD5a+tELHJLI5FgfIpfASpnzO4
/6vTf+bGjKn/++H/+j17//pbsvnv/80/pv/u34QpGfEz47cow5QkmP8x/Zd/I77sYAkQjPFxAfzX
8N/821IDy5fkM5xX9tK2/I9os+2C/eOQ7ZmmRRaZv/+fDP999fsoWmDI9xzECmlTbix/nwVnWtmd
ULw7XNyAxAaaiw45wxpAPNdmMyNwR0CKRdvQ3z5ZvIpmqL5lhbEzrsk1Gb75XveusbJ18T2VtbXK
XZx69KRP6yQqQx6/4S7NVXMS3t0gneBMBWiyHGN026U7+5tlWf3nvEg3Wrg574upeswNgq8UJuhK
fLIz+95OQTPQdLxYefXaH3wgToXCgxgQlEV12GYYfJHCIFFTIXWgHG46zb3JEqyDi4aSy5FkpEJc
x2fbv00gVC6Vpi7V0RiZarhRT0FInV1MvfWupZhi2zMPJAJV5C8ymOs1vLjoLpWUnIxSd4wMxs9d
XTG3dIK3qsEdONnzdEi8Pt61PeFRVAinzJNLHFVHD7LBheezutcRXe3kCPJd0lnzURr+D4vSs2sc
EHUcvGgD2lQfywBKX+0a+QkyMqe3nLSUtqsLPC3IICz8G9QFvasynW3TBLbhNPv5kbMUG90sOsux
7a4TlMPCgNNS+k6wjvp0YUxkR5vu5J3QS34uoK5qrM9TX4cH29Y/alGEe8tdeFJpeLJG6iknUUBq
a4R70ZIys2IY4F8x2y68Uu053bZhgul5ND8YMQxArsYfSW6zVBs1RzAvQOT2FFqkHo4qqTC0N/Cl
OGukwFCgqFb9Nek5YQtfvMwBJwazNb+je9R7/VrPCfaudsDJ2oeXTORvXgWMr1paL1Xy2R7z/KUE
q/oI+2rfIU8pZkwPRiuMJ5H7D5oatTuqdcNtY6Ro11Vt3LzsRzOM1t00+tUGr6JmKDeoazxLdfVo
q4zISR38tNgLj8Xa63J8kS6iibIMSnZTjgj14D33Yvg8DSk6LFbv1i0ADllkgbqnEJ89vtL+mISI
BR0biHS0dqMrT6njsGY0nIQSj0NENxZH0wBm78QOtndR7+NyfguG98yW4Ai73j7geTABvXxy8fxv
QdZwT80MNeaBw5Ihb3MPmTKE4RpVQ8eNl9+HKvgC3WjYWnPy2JqQpnKm5vhunU3OdnnBtNHQw2i/
NZ4S2YFnMdxuF7b0gM5iONYWODyfzg2DwWkWcfbrYaNHkNIXky+f0naTte5QTGr2yavMAzPl2du8
hJwfj/xYL/b8/TCEfA9Zv5vN0tzxISZILhJkmgkbrM2cafczm+9n1Gqr1rZPeTQ+FFF9Nxczs7p8
jI9hxUacXY/nGmdpDhlbAETARlCRYmCyHSPFvNRn4FDilbcD+dbnOCErMbg02mafBVsPDArS37RR
titn+9JH2JZzq/yop5nRbR+cOFgE5MJnmt0yy1z1BgERPCjoac0BESQk4ogBfIppJCtJa29CBlsj
PTuhl+WHXFjojGX4MAECP8zGoRyVXldLabjH2Y6jbsD0kr7sTWfn0ZEUzXtbI2VUkUvvg3SotsAT
GI/3nS+yy1gil0+l/5YCt7mO1rCLSaI9FWUIqvkWDkPwuCAPS6EJOs3tM22VSGeSStcCN2yNXb5f
wqCqNOetiw2djEqxU4uZ8Od37CpgRLkmWwsMaN41AwbChMo/cGzhpSwGiv8aG5c68Yu7ovSYV+k0
20UVblBvXvZ5RH8kHb7P2iEC3POzVYLnNYdasI2nr9rO/VMDGZ5TQHgIXeYlAfvsjiDyCpQr/9dU
fC0dxp8BkTiQUfJAM8EAM7vRB7eK4DQZ6sapNaTaYROz47iUWXUGPxQcR+2rtWlYQJbtttlXQ0Bv
7OBzjAxPnV0cAYI1ryWSViwk3tfGkE91XL243FTZBHioxSO68Zvq0CMVkBjaWoWiOBMjaUELexcc
iaq85ZZzciqsvxMnqRlkx5y9uv7D5PFABLwbhxse47NrUr0WNddysPf9OJ9ajCj1Bh7VXiNP9NF4
GYJmO7qonHLYzZMJdaJBYy/mPcLIQ9IHL0WPlbmKnS8hOn2VEzHKb/5ihI7KY5zpT11t31vqO+1U
2VKCsJM5TwijOUZSYWkSJybYFfjJIQ+YmASqeVvGFc18jXEjM3AnUVLi648bLMjoY4Mw7XNkjnuc
3fERE/MDFmkKPqQdoO3ZHNsZOUR1jveOMdBE303eNcfCsbmTSHbuUoq3yq4WeIUgZvVmfcfUbx+3
yBHm7ELv1e2D74TWWtpVuU0QqIF4P+R5jr3JnuuNJB0/Ve05kW0FDi14NthlrgJBxKYI4AMxGImp
WtbpAlygOaWKiBQXBYO0ddBmJx6oatvnKOLENx8ksbOtBXR1VdmkUEOKgh2HmlxaHzDNGM3X0rY2
aVL0u7AAuZaw4M2hUru4HFmAmehUGoEKCNmGlZkS9FB3h4a5Txq/DVS471A0OMfONW2pxKAC+HGG
9+YisIBHWGrxRmaotfhMeERvphigq19X4WEaxbPRXsicEpeDuY0+TAFTMVR7oa3PnMie+j7HkKwB
5CeVvmbx/JLPKVWEFlOoDJpWitUhJMNjuCMk+AFCui79ex2Ml3SkYKJuy5gxDiOkPh72WeypjaxM
a19autqEjt6ktt2CYyRJRfIjY0wE5k48RrPGJ0JJzpoAXU+0wH4F+EhxmfI1siXMq95h/JvXeOLH
OiG2zn3D9J6a0Kxm2JRQxlQF62BE/m+Lb+5gzpx4rLVjXe0wO7rVzLeY1c8StYKnDm0FkWTV1INB
EML2dkHebQLZfxfoiHWSfNiGRC1Iuu2IuXgDCCqxg4JqthK3UAzcjF9uTR3qMYXJuk45PUYz6CyG
OSs9s/AOuIeInAa7MmvVxST0Wlrmth0GXHPpMqHJ3I/g1tnmq1+5cOdaiHSa99Vk+2fhFfe8UfFR
Ec4lz6UAMnrVt04nZ3N8E0Sd2Fn4H+nA2xINy6XVp/tBdw1amNNvGRmnKvxwIozzyTjelfrzTNYf
Zk6aPc7NQ1N/U7UfXxrb+NlLMsN+F2+z0YFZ8+AEuBouWPAxLkV2KXH+gQLZCHESvxNy7xxn7WKs
IcI1MAcJl3WWtz0UuJYtgQWzFa/HCgr9CAKUpjf+xvHND9U6bPUiQf+Zbl/6SZanGQrAbIzXgm+7
dIHflhWMMgYc3iQvYY5o3dVq0yjC61I1V6aT9qExSE/PwffR7OmfS5uNY2BYMzLzPjOdgRxPuu+w
nU7elBBUFAiYCZ7QUSLM2vZTrpE9gfCqVWTvcpu+UOaLeAJUN62x3JOTyHn/VwW7I3tg8VJxVnCr
cKqlK2XD05/zlIr6bsIugMLEUpIpVkG17Eg1dsR4BlyRqvpR1/4rSL3ps+c9OCOiaKUnSqvCErmS
2gN/aXdPp9Hem9oIH+zFhaMziadv+ATVaBVlTnaoDRTsvFcleWMCYbOy1Q6WVLIqBkk1e0a/Ojvs
ZxtjC8ZKe0cadDw2JLY7HG+1MpjW6JR2FUCYsJr2dsugXtBFcwGY8hTMObECWR2mKtj5de7fdE9T
9M9rXMQoKAUwyYPQLavdfcQhiuSOe/J8i0yPj4rgZnyTXat+COU+zoUFtFiXaFXWpzlg9SwzMmW4
jkHw1Ns4qDEgIiFgKd4w8A4u5Y41TpxiE2NJI5qevBGBBzhDVx/nEdzmqd6qMDdvtV1uGoA8r2gl
4S7HVHWa8fsYDGqD0rHYp3cMageW4NYch63UXLLGyB4ydrrbQhekSkxxQBPJjoOSZz3z2TwcVyIw
yoNR9M8QrMxd3LnvRMHIglWjfejrNjwQ3GI5RDKtycK25uBeOoKncsZtYrvDuPZCh8BpJuifIKax
EQ7pDaFqtZck8La2MT3jnMGPZs6fYIM5VydrHrwZzvjE5rhdDnNGo79JmcG1Cd2LWYOg9GrSemXy
binOQUEIcJFHa7a5+JUXnWl9fCJQzK/VZPGuadCijCm9NkgcTBCGYzYvO5sOPSeczFvQnzJ4UPdW
QNc3AsounH6ytOY7L078K610e+rBq+2AzZLlOPgx+DmjfWt8mxuLSD+4iXXkD3QHuskZ8GV4oDGn
2kQ62Weh/qbr7C5TQbeZwBasmKp/2L5HzU48HymNGQhMtdSjlu3BBTyAIbHcEyn/ZgW8i3PURh1z
FajCna9eVtyzV7Z2lj38kE72pQU4wDNBexW9ObMZ3BdB/oTEsJUqDQ+xeygHXGPAHdvZ13up6oQ8
Lu9Hx/RfjIyi+7agmqXo7SuPCYeWgJfSyHK4tmcUbGDJR3KflLeN5ZoZR8LIglqgn0ebny8xUS4k
FSc5taM6R3MV7+U0f7B3OVgpBa1uCjTBVlaHs9fkrJy/F0JxthKcoTthfqd1B/SOnFnsCVUBV7Fv
pdVY1yiaD4khtoSk5u+Y4F7iPsYDkbAG1pwRKD3FEhAduO/TDZHXcFWP4FZiE8dbEWNNsSYG3Tqr
bsbIdjfwFsSytP5uLf+/KmtZdDzg+//vda1dE/dZbLx8L77r+P0/9suffsX3/f1f+IfKRbEEqQ4f
yQpXC7Tq/w/wo42CrY2z1FT4BE0cQRrhPzMu6m9KLtQ/RPUlK+iQg/hPgp/8m3Spj3BNS2ABRp36
n8hcFjmav5r+TUHARSCZCUn+Q3hiUcH+knjwzY4pGL/tCqDjbmnj7MB89yRyYzMETKEZKBz57OsY
bIJU3B8poch+3P7lAv6L+Iv9WxLl58dwbA/xzkEJdJ2lr+UvHwOzJceZgI+REsPaAtTBTcy9CWyl
adYDrcur3KCN1evkwzQwquUklpuMUcS8d8fwgT3ZflTGziGPCdRtM0nwprhEHQYluCMOEfu9wJiw
pXWHIv1cR3INf4C67PpdNcTxAi8lNwkXxVjSZGunGD5Bevv3v6P1W77i778jX6cwTWImBKF+/R2l
mOBm+62xqipwvYAJJuL7flGuerGI7DBI1StFSpPzMvdHV/PLsuevC0rSn6eA/r2AfSeYlAk7zL//
ZMsP/kvw4+cHk6ZtKxuOpHKd3+6BlKNWSLWbwZgFflUUHv0oxbqQQAOHer+ewvgPP9D+57uOe5uW
FVOZ3MyeWP7+L1+3U6vMZMCIzY5hxkjYr2+++xRoxPl3M8Wcmcmf4BYfJclLvzPtx6xK9lzgCOpe
gprwvX0BNesX92iT60QMT5ENbi3JN1Z4omBgDbJt32ifIMil9w3y0yj6Lh5TI1+zLNz/++tn/fMF
/PXX+S211KZ0AtiKX6ezPogLUvcIIF5UJzc4cvDfqXq4a8x0q8lpEj9dy/ZeJ2rtE1tXyAmWu4Vj
sxXs9v7wuX6LM/HF8rlc0+UdI5HS/eXv/3KZNZ6rhtIsnioLjTQqrm7Ph8MZm0lW5bbe+aFNYALe
Arw3LJobN6z/8GT//Cp/vblc1mhCRXzPvil+b7sRiSZJzER/NdasmqtEw9hvCMnyxTavdNMcKOVY
2053qgGn0NZ3zn1q7pwnr4ToiITt+O0ta9xPEQYtV4IDdP2X2pr2Cb2LHuPJP1wy6zeg6XLNHJ5Q
oO7IVhKu6q/XzOyTao5intLel0wnI9Tx7KI4syXzcmZkdfUeVRfuC5z2o2Zsmt3mGoIztvnBCJ9m
8Fao8pzTP7TvPKQZrPNWnpqcFVdCU6mivTLiE+CTwJAXtoJnjxqQJqYVxqjWkcbn2tAizdiPLped
3VGlGE53A6S0I0fofVngEna6XZ6jlfJCpEEFk964q8riQlxgX8ZM7VOentR9LoG5M4/BczXehcSH
2oiOeR4jji3QMYfd6KVIu1C4GaeV6LN9iFt98J5yZBUojNGVk7dcNZ7FF9bWj0311I/32NsTLDUS
xCq+t3C51/HriPQ+R6Drwq7ZkTvwgVN01RfDjb7mY36Op46reIu0YLdZvSZVc8sm6txy51s/Bbd4
CH/IyFzZ4/QEG2fl2e0xNUI8ts5eWvExBeNWBXhVvK2iyLF3XbKQ073t4ZbPuAPmqrj84S74Lff7
203A8vjrTVCBN7K1rGEmoYD44ZuDU1RmGcqI/aQMdoX8bDpj10JyyI3UKYojzDdyNZIQrZa5pZ+X
74NVHf43n4usLK4Om9js75+rsBUMo4abE+z+w2g2O/M6jzflLs2hd0aTAYJZyc82eQxl7HMyetzD
KYysqgQwqqf0D0+L8y8eFujGpgQUBKEYvuiv16kNHTfFL8J7HKKC02H1nDgpZUb4LPmGkja4lV2/
JnmFv2IVC3KknPT19GWWH4ZPPwOArsyn2bbAMl3U28qjUInz8UB9Z1tH+Ay2DTwivSqfEsgq2OC5
9Lb1oE31FvoWZgZjZ8XfZJvtRRxtTcHI1yw2BO62o5VuxvT6h+v/z9sU95ff97cXatu7XROHrJQp
JXZCYbTOnmphsFiV+NWsncZ+bwfplXPIdgg5r0xfirg69l1yjqkb+MPl/xebt+Xj8Hpd3u3LOvrr
5e9ZTFDGUIYiXZPOpHJ7AKPGn7PJPUoU2Jo1tentO4IsTMRhbnHfOlTP/fvLwu74t/3Drx/jt9Vc
zkkwUmLFZLBZiirqLcbvwyDcT2Qg/7Bz+NdfwH/9xr+ttLEPh3RefkOdGls1IA3bUGOiP+2Ifm57
f1u1aOlzBCsW82bWr1+vLNlz24LNwq+UNacm7DekCpZNiiwpb8LC1Ywt0raxo9V9XQvAvdZ4bzJY
So/C78E5NTdHfcw9QeV+NyXTH66C5VjLB/jtA7oKHUNyv9sm8/NfPyDg1LCqx4wNpB+dyg4xpvDM
iRGVqHcF5TMA46LXHG+U79zYjhZI53o5XCa7skmbHTPce9BKCGDdBhg+rdTNVpSje8gbY1wPsmI4
AcpsS+pxFTtTt+Ibnp+GGWMb3U/zWoqKhCSYaFSYjn8730+4py45OQJusGzkOSS5CFjtHkXwPaoq
udcBFF3V6I2gOp1lw033wsyjDUDXt0S8DwOuo0lGzTkYyBTb3iNEvpwMRdcZrzDOdw5nqEPc5eYR
H/faWMq5qG3CDCvFThHONBF12eAZGGOGkYHm0BJI7U4BtBC8z5y8s6ZaT0X2YVXTAfP+M1syPORF
hl8qYK4eUVY+LiZ1IcDLygGpoAZTSTAX61O/xbm5qc0K2EjurIXunp3ReW2m4kvMXMOADZnZBJfZ
kZBPGb61wffCnx6CuP8WMpfd1MRL6PmMIVtZOb7GmzKDchdkRrkOer84dhrxZwoMf9dhlY7AcSu+
w3pGt2xq8Itpgf3MW2XZazdOSwEzAmIYJ1TCTKlk3WXorY35B0CciuCYS8UBTaQiSZN135jTWRmP
OmHPNWC/ho1UwHcZPdgdBh1+rU8lXRdDe3LC/tETLt0aUeoRQaKNYGpIcU4zXjnfz4NzS0gDortP
130dPw+ZY1xUjn7Tz19kOG+Zf6oz/HJ3ZXs5d8qCEx989HIdQyDpR53vBfdZBq4LpRjL4QBFzBwF
DCKQiXZKmLJ5nDw6/mw7ehhip6E451vpeNQRNgzZ7FHhulhi09iV8RjRZWGonWs2mA/dOjja07ag
1uRsMZbhBmoYz4A4Mt4Tk8EOAzkSg+57qXJnY8TQVb2aNaMnbji284ffKrlNOyyhIe7/1TSU3iFq
E8bEKCYBpKh9iOa3YQ5MJfF00NI/Nx2WjUa76ZFB33OWFd1hUo/Q5at14dJO79fmuRABIbcQWHM+
Xgx63PdZNn8PUjrhs5ZtYs6oT8jhaBmUcOjAOVu94YLic9CvcctSR4prLdpx2yC34py9Z5Rw9KLK
YhZjf8oHglEkFmDXGovNm/3qKjQoPkxK9ZRNKrv4SbHvjB77gEWAW3TxvtclKQS/oP0IH+AGhHSl
OHaqtLqCAIAgCS1zaQk+1oV8LzL2XVZtPC10N+oYqZZqT20IwKyqJalRnT12/MLrarG8QgsDf47R
BNjejcxpf7LzI4aS4CqoxU3adt92kACkrHbeR2mF+TVGauRABiRV11yxUWHitHyx0ab8kF7UAp0Z
8W0FBjx3ZWdbTw02mz8mZQZMpjRwn2RM9jsyq28LBw87X9OehGrurf4lMK2IyEhAsArfQ6r8L545
yr0dx/d9blFVVXCojoy1nq3sXt9h8GKrDHZoY7FHUTr/8KF27hwP0gN2Uwc/9qEf5WbqWW3cq92S
A+wrSb+KCw4rIqGN52ArAYeuBkp4SpthHeeEJ4MqQijIycu8eHGH0MkYDtQorcLleN+4n9UYuzfJ
d65roGK9TC+LT3GvKgjX04A5VMXe2qFCpSd+ePQ9EjMJ48ptVO9HgMN7J1k8kJMNCql3Lyq1n7D/
jIynijvGY6BoMS3C+2sRNHsoSnbU23sm1SOxENBr5c6N1Iinug/PJkXaLAygjjy4WDLwQtKe7b7A
Vqq0/4jYqI/meJpjswFEvYw1uuzGO8vcO3xBeJwtyAYUk05y3gwFPdPOJL6TS+UCtfl9WRBp6ImZ
ydS6wSVPV33PcKavKm9TuPm3xHXZvGZ3JDSLUH7oDpx8E34RAx1eZFhjxikl3X7ZEatASL6D8kk/
iPFs1q9TB0k4dU1nR0x+7yFf18L5AlOuB78qj0OfvmfDwCsG2WHPIyWJFN0zecAs2RCy8NrgzWsm
VOcOtXpM6ns1d/qqSvpSmc1cldvf5ZhiRp7awCbDl1S3WC3tfz2Jpbl/KOvks1crWqjC5uskHsyp
hJ1f8OeZSX/XMeDPWhYm7LQ8f6TVBv2T7+ocK4/hLKxFut7j0tt6xNZX3Lgc1ioYSeKhN7Jwg9Ng
ONAGkGWp2gwTSAwdss5EGlWL1D59qS5S8qpOVce2GTAljCR6iCD7JmF+6QXFoCNAg9bFkdzPTNFm
r3tqTAp8DEfjS8Ds3tdWvsXpAb4sImveeBh+paree+l9xyX5IP3gRGZgb4iFC8X3X1fTjGW5xDUz
MDYk20HbjI7WgZW/944LDnh68kFrrcKOGo3EdRAgqq8k1B9JcjikDaZHJXAy5WaBLDNUIP6D6pGC
nH5TiGo4pPI01OJi2j0BfaSopK1xtQo6ZP10PmWSej2jj2/DwPA9HCceMVzOScPcvxwJ+aXmg8hY
XKyglhtB+dIBwDouteqD9Di808ysTjYhQgitXK/CpMVHtAAiMvHV1uYPu3XSwxSw77FKdtcKtzCm
g29QPlqOI4GFa7oMtuz88RPP0Wfzswd7/Bh15TmU7kdsmNc2pjEw90estsSg2UlQBWFZ830dvGea
jSJR+GPdTPl1msJN5w9fEjO7yk7kuzY2ypU90Z86KId2Vslrgyazm5knO48mNAjajHTH1Hnm8eLQ
BdjONYtyF4fgZKcGQnUWFyy+ofa2k9c8uFTuChnjcjXBsmugdg37lY0t0VDnktW1QGHt4njrzBQj
XWJ35PhaSWBeAU1e4+AuHrVzEhQWToHivh2fxo6Um9bZXhu+R7EctV0jnjzdvnWu9w2m3d1cR29F
DyaD8bCdCFC3M+pI8Fx9iSpCMpUMCAeOF5e8Bn6t4jDG81YS3effYIIpIEYy6B6fWuSXNIROIGMM
V9pLRyoieLz66h3MpLWGk/foGeMDGAf2No63T9w7Q3NrsDQN/GO0/KZutWsbp93kFahL2aSP7eAd
Krd4UWn0UaD7dlP8kPv0LofO9yD33kVPTcPAQ9CLBib/SAJ37LnBnGEi2/c5lYm7AUwkagZPyVg8
uDEbizhbANTVnjl9czHzdDu5MCb9AdSqsIg5wEKxcyPc+SNdWlKdkjr5VNmgBdMl77sqZ0OziajW
QVe9tEPN7iuPSS4vybqaINnKnvtXak1A5YMITTAtUL1MAaJBlBbDJYdiw177HhzRqX6w83xF+OA2
OsZZY4sn2b0dwa07sTxxk19IPN/COLjGpvT3pRkyHXShCeYYzHCnG9+IorJ3AVE/dpfIkKiaJRWX
qfkjj3jDh6O3TYeY5xU49irV3tWPhwN5Dp4Tuy55lRf3DYxNL8s+OZoJWo7Hr9GzcQ6thF5UmYkD
1kOScOFIg9hEspcKj00zvbJJPI7T97gxUQbIlIiObLoKTNThHi5qHH7hFd9tjFJdZjNp1rlTX3Uz
bpTKM15i5p0MoO52KO9bAmwlVUFHMZUHO+tuoxm+9ymPu+WwTSTNQG2YotWBppXJvw2udXP4Xle6
sfehhvY9PtA3cqcRl1fMU79brVKbpGq3k13ftZk8GcLkf/4zY+hLlXv3HCewkjIWDgj9bxrsZaSe
KAmO3a+2x1cQevE3PtjK097zHLefrdx80oa4mytanzvn7OTyacwxJJUEQDoHS1CV16+kyLd19mCb
FezO+CKtNOO7J+bFXg2tvj/3rUU6cL6Q3QITnQefMFZxXmMR8xTCFVgHKlkHBZM59EgiNzB+gqI9
100T701LPmB3y1eYRZkYGo95bV17pMNaF8dMVgqy8+SCPkyInCRfxiJ8rJz6PXeHXcQ5kgIDVg7w
vSsRYc/o1HXRKSdFj8jUsl9AIW36aOtCwah09tbwEjNbHPZdblxaw/hkz+eOM0xiQbNnMXTInvZH
siDoqXoTTdHW7+2TN928xNiVIQ8MZFuDzh7A4ns65O6nGVtEN+7g8V0yOqFymxc2dDDsRyt/ufPA
gaMQU5eySZRxMT5ZVGD3lvfiZDisa2SRREKZWd4v0auc0oPJzyVeBhZK78sKXam58Sq8c6gmHoN5
g0eahEx3HOLoKZuDXR/FkDlgP2uYPyAu2+5WsZZarXEp5x77Hg2O5NyazH3uw36NURqKAtkW58Gx
WcRh6XttfvRXuSvX9Nit6fx0E3USjDCMMNpSAbhPNBa6MHoUDpQKA9xgbR8KLz7NVDV4Kf+Z5xyo
MAKmMW8IrO3jdNgFmJhKNsJef86Ntx5Fbbqbu3trIfSCGAjhQwG3XpNLt6Q8uAyd5hG6bU3JwGS6
z7aa9zK8mlVzqnMA8BSDW8RoJgX9nk/AhfUIiJf1Cwxs6CrZYaJbyWntXb/lRHGw/GFrU7k35+ES
//kSZfHJy6J9HhoXJACiptG+5KMtF3OR+8ln7AcDfwVeGd5tZoow3HdH0JvrvMLNKf8fc2e23DiS
bdlfudbvSHMH4BjM+rZZkwRnUhKlkBR6gSkGYZ5nfH0vqLKvZUbVzex665ewUqUGEgDdj5+z99rh
Q8PRwRIN/51mdxDchI+QBlqPP5OhlRzpEu5y3mM1areowUJYfIsFLLtWO/siPCI88EYgLqWfI9+r
AX5OxmVEw1EnJtghcc/mhloEwVDTrcuiuZN2el5mUnM4XScWfaAbyzRqW1eI8kBThJ3au05+1pzw
uNy6pJ92mWzIyEAoSM5MinFs+XqJcklMqN9NeBTqzcKBVOiXyIzB3tiPo4ge9C486nTlO1TPdVR5
Yy221vhD72oP2sdeoxYP+prlPU3WUWB5SnaXQDjPCTmmSwjaogOb7WaXtJKzxBvuwJjhVtGdmpjQ
dxxjKRE3+OjtlpEXruVMvpk4qaS4gf7cjObPorsJCsil4z77iOkHclr7uzmsktVFFGjWgPd2EAkc
6yGnLZKQQGISwwrhvGX70QAUzUW1mxgB0AZYhZyeVENqSZvQpOECZUxUo2wT2AZ41Py8fF9IxnIP
QCQgwMrC6uvzKxO1k2O+7iK1sUrhJag943qRj4Fu+1Ri0uew0FWEw32OazsDoQP89DaX7l1ASExX
DJ7el69OLLxKgs2o8gutp50KacaSMhJYwdciRhpHDuLByRC8840C31ZsXYrQ2aAeRqtu7KRoyeBB
HOMChJ3zB3euATr8WMSgTXfsBn9bomj/Cm+BJFnS0Jklll1DHkvwKLLHLKs0JIaJN9Utzu58EQLl
jw01Zq5nQBOfR+uHaxKLASt2IgMlqbBDd5zdgsD4OnYGDlwgBpRlnt9Iz10GcaxQOmMTo1FXGxtW
tSZAhoPcxmzPuMv3uhO+9c68n4bymgyoh+a6uLNxc22NvnNXacULJAGk3JRS2zfaq6Frh4ilqg4o
Lv0GXROEh4RKr1S0agv+WNo/iYyohnw+dYMF8JGwHXxxiZ8RptOB/BPeNFWHkI+y5iPtLtvqy4Cf
rRbxSaO9XNMHkzGipk57igPaPUl9xB0W4/5LMTEndCgCDIXzlXw0wK4Dnlf9vIA3DNPdkWmak/0a
rKVF8ZLx9KFF3Mog/RHl45dRKILi612CNIgqsL4FY8AZhcuVArsvGnhwMVp4HXVPpIDoJGu4vrsJ
MWQ550eiwDxHU8fFwp/TtaSk2efNeKkaa6tMtQvb9Bz1wLdafH32CGCqIS6c1jk7YMWw0smA70Sx
/jA7S5xqZ95pDaW1P8bmChHY0PQbzWFS5ePQDAyKx7BWN7zO+UmPcoDcQSIR3lnu3aQuOT7kEFXO
ruoLatPOPkToEcM+8dIw2FIG9YwT67B6/AwVS20xMlvDcFpNkc/R+yOjUzRhWXDTzGuYg7X9gywn
FpexuA/07AOyr+Hc1TOppxN05JgYa5vRrtvYT5XVXWTNJ6JBGVWQsdh0YMD8dx4Qr63dp14w5qxc
9j3WZijEDm5ZgGfn0ixfq4EG0SrECaWdoGWcnLSsVo4o730XbxFw6jPbATiPJFeHIe0uOdlAfW4+
FGN2P7TjpmuQKsYmPgMVIPRLm+dWf2xqH640evRdQQjy8rLsgl9rFIlBx8d4iF0ilAcBskDDzW9S
WMDyv4drQD/KvlVmch4ILKgkLy/Hst6ci8J4qAJ1iHTumkVI3eA4T13UbYiLmOjQ/8ygma5s9a23
Jka7ibyhqbvGBTt51Vp3DnPfc1qCuSRo4R+Du39LAnWJvtdFU3y0/3P5se9g1hgVhe3/+vOXzT++
Dn4Wm/f2/U9feDkU7umh+1lPt59Nl/Kj/KLfv/P/9T/+x8/P3/I0lT//83+8/8gAEUUNQ6vv7R8D
SF1UA4Zg+PLfq6Aeo+/RL7qn//qp35VPuPjUp/SJEYqpkHr8l79P/ubq6JpcQwEjtI1F3vS78slw
fqOZj/XvUxGFeoEf+l35ZKjfTBx+OtpxpZsmQ5F/S/n0y4xXp5+H3EgZ2Akl0iP5yyipDBQZN0i9
VlGnswlAhyumh96gj5nH2TvGpwQBp7FDdMcWM5rMTILpUApcsfqko4CfkPRWc3Rj084be/T+cDHv
/zHJ+Y+8o+0V5e3Ctv1FU7K8PF6VK/A4IvVDhPvnAY+hFSMKJv4GuPxxG+o/56SOD1mVfOmT+L4E
RshSC2RH4FAj8wCQBGOq+yCGQBOxiZEGjFzKGt8bA4FmZBcCG3Ba/t0E8pfRH69SObaJSmKRpEkl
lnfxB4XJAHOwZSrUsghEBg4cU118lJl4/e8T3TlMubHXjJxKcyq/pfB65WwPXj9paK0swuGbwNlH
OmyOsrea3V9fQeOXEdny2lxL2pA5dfyglvxlOipsa6b3zJjBFOTEGSGSqljLXcr1/GX08aWPwUTt
ha0AOqi6lcoNr2VXhIcwF+Ya4sFm7kv9zGa2qiNn24etWo8DMFeTAG7snjYbaR4ddCTLB4AZwU7L
tQM+KHTb1Kxk4D6OenJzYoNJTBj8jgr/xyf6Xzwg5j9feqQuOtJol/nvIpz786XvK1vZvpvWNGsG
dTJq460wCb1zcuklQc4ETtUQPP0o2aZToXOYrXbKpTHZ+8Pj2Eb3WoiJsBvYaxNis+jnm08SahXh
Enm9Qapcu364GUZ1qUzSvSIXxqxEkYvdAEOIy/3eVQXuU7uiqg6iZrVQKNqc0LfYMgBZdtFZI9QG
TiMEpYQ4X+Wn69nCbh1jvVnF4EvyB0B4hzyg05txYPPAKG3/5hlYRs9/GJPyDCCSYFqrJC5jhd34
zxcJO5g72i0iEb0E8JjVr6GdI7PxL01LPLjzoy85JWniIcb8RlNv8Y3b1xyi6SqAs7yoVZj3EPgw
0YIcZbA1kpThztwAY1jiiYuJkX9Mon0kH0Kf9A7HxoavFu2ciUht5kfHiCzLH9geD5+JkH/9/v7F
KrHw6SWaJcHaiJbzz++PaHk1VtKeVoztNq1Mv6nYoFzPviVM+Uebl5iUwHMhluD6qfknabVNQ3jj
igKdSM2UEIXGpunRvNo2rSiEj3/9Cj+p0b/cgWX5h2wubEeiEvnzK/TjERv3iIbDL5yXss5vDTRi
CBRvyRmJ167KgKogpAbexIuXjM4+80vlSBiqb+2wiD+USeSubQfzQBJ46Du8MQcA0xTuU56kiJy3
g3KeRsoXlTQP3ZSQrcFEfqlpcE7DHCEGs0TP/zdL36ck9Zc3ZgqgHCwwitXF+UX7IiMtyIKKRWX5
SzWRFu2I29ofNpAW85XTa084ZbAJGg/RXO1LI742gkeh0VGFcXM69I9ru+cw4CuqPJiYKU21iMxF
3YlRg90XHDhiwncTsI4ExjoLapm5Dil4O+1tDuo3NHcPeQ5LVLOcpaUd78diPGgmkgSVtlvXx2AX
LZV4bfCndHPgQsFMqKJvcipubgrwwo6d76ERnv76nv+rp9JcwPyWEK7SDf2XT11Jk6pvjcU6L9wv
RR9tROU8JaV2NQBtOyOHnyVs9TPcOPw8P759PpttRJGXpdFHZdB5teLwIxH2wSVN969f3z+TzrFG
KEtKhf4aG739i2ClUo2N8YNbh4Pk28L5Nub2NcnqFdlpJ47wr6Ple5qKPpRenMOYS3jhfQJ/8fNz
szdk/hM+/jeMUR+irl7pyX/kqJLGlvs+JcGDgEYeWIjGzEfm1EJfQBpl+i1bOvWZ+QwGHHuqdtNn
eMBzS32u1cZVI3RLz81jY4bfoIzRGsM6B6fQJ6gp/BicbFOnOioPzQDSzGMt+cAnUQBVsqzvO1Cb
q2Z57j6f9MauznM6MD1a4jNMPg09IY0omx+W4N/JSr6Vo3zoSuthDlJAUcBaYnFPfs814c2j4cz/
5sNi/fNe7KJ+h6xPs8qCYPPLFR9tEy9DBbRkdnjTDW0wizzAYcn5DS1zJ0KMIPr9UJkPn58eGfJW
MoKvCfVOTu5bHQwvEuiUkZlX0rweUkMcGsZIUWBsA2GhjeChiey10uJHy1qerw4cGuFu1EEEMwfF
F7v7wYpxJkRv7cblT1/oDy3DsWwuXhudi+fb+RmXxaUxtXUG0akUKT3p9k7UzNBL4CGGmtbl3J0C
S3uHzU++b3tsouqgM8lBAKM/GA7JsHFFFvSy2HwuPeRRIav1v//148sD+uveryOktaSLtIWIAOrE
X9Q/c6NKU48luo25qjxiXld20HZe9QyeCaarjpRBJ6W8d2cCdLSK5Jug2loT763E6YHF7NgUVGPY
eLt1b5VbQycG0QkTPH69s6FivBsHyLQTAfEbrMdIqvMl1ZBBcw7TGO+IAQ48yNbaGMSeO5vnifYg
e333Sin7BDrDa4hplmQLehSqk5dMAaK0tmjXqSvTo5WimCxhX8nwxthBnaoekYVOwdr4dH1r/ShK
rTkaCZahwenovY/9GawA3t+2iXYJgV4dl2WJLsY2lkweWCfHs9txyxD2IfL998YOy21syKuhiMzJ
CCxibhjfN02Gkidy712XRlSdyeci4r4mTFhmTr9QL4qQPJ7E7TxRuZj3SnjROaGw8GauVgo+ACw2
dUE7kIDHLP/YNe6FatHdA8ucZszw6eDKLUyIk1Wr67xclZCh0ros5VkvCLQ2xPysOtOT/cItGBAx
UR6GMvwBQnJBxXIeyZPoqSW3PZqu5B8X6554+HVVRT/8ctSwLxB2mRs2nHCCq/P4pVgOH+bg3pBp
MgVfPu1JRQwzMMtn2c4MYiLaQDo5bEZCZ6RKP0BScYiO+B5TzeqgifQ5yUqgCbbFmPlO9Mz3sL4T
ODo2mPkzVFVchgBA4SYkym3OywV/ztjeD4DnIl3yQo5Ma9yAV0RDjO+d6kR2ZLT7fP7E0rUJbGdl
vFra1HkFfdN9VbZiE5Ux2J+Y9h/ZdqS5QiiFj+Sc5yHql+FntxpnKu0pfiM+7QCqIWcU1Y9eGPyA
R0AwNuAAreLABgAsxka15mCmTrlBu6ZH0zb1xQs3nC5TahwGliWGyM6z64JoQSb9gFfkNR5Vigqp
ol8QwQxkJ07XVwp4szvljFlpemkmj1G4s6W/DNVKnrKO2R9T63UFFHbsrzFuDpygIyY//VnrWaSK
tAUZVUQSti8LkO7z14ekvGuxnB4IAdx0VuSeaSOaO8dI76cMrnNRR6QzzdAuByTuPZ/Nz6dxNNOf
bqE2U2QC40cbYI+c70w5rhFJI/5yUZuUDgOTYIp28dAd65pjFQA+DBN0pz8/LaOJCdwMxets8klk
ALzCbp9s3Z49drbnuyGBikpcgJfbJMIVmbI3S9iZEyDoGktbrfJGXlznECUq9RqZERSp2c+tIOdZ
aCSAFFAbMC/UPYqx/oC23jiUSFrWi5NTmIm2AD3NQ59qL37PTlhYAytWOqlT2WziSGzDqQXLUtd3
Xd/gStcOxBGSU4q7dYdjnvZ7tu0X3njuMu2Okm9ycNXet5N3TdFVHNP6O9EwXwstMQ+jVe44830Y
HbbqHIHR2pJ4OMHK0ANb3i9haaNwiq1rDMRPOV/jUM+8oKv1rW4UHull2IfMaPDSwv8wZfWR1K6z
A9eQQhhIT7VDwq6f2ci2JAsAveV2Q5d9TlA4FnpyrVS/D3KST0iD80HnHuMBz7Aah0OS0yfLS164
FlPGJdLZwBRb9CLDnqVo3tlADVdsfe7ZH9/d+qEFaXiOLcygBIwvvbWJd1CR+tIHXb+qHBBfPZqY
3dwRvTJqGtNaUbAK8xHNXNwnTZA+tAOKMOGcPl/s5831TSSQtmvCskb0MDbm2qhIGBdVTwJc6hBw
0Zjo3Qvxwy4756CVyBeGldEZMbeCrOu6MsQOdzb5p9WAmICMeMQ1H23IDMA3+FT7031hxq99XGt3
RgiDqO6eEXmE1Tqk2KcvgFxNZm23nc2SCDeULKHZHyPNjO8HoO5Su09V9DilxoPR94BnkbMhoxak
XyiHQeuck/wBO02XJ9EKQBujc68JkplG8WUi26O1CBFI6+zqCPrJNbsGuAHoBXr0kjYQGIqYlnsx
P1ZN1x2lq7m0u5t9lGQvRtvoK0Bw+rqd1FtsqxvDEvYMk4O0rhfVZSg0Ov0CKHsfnSITTBMpqOnW
tpsjY1Kxq/vslS0x3ZBNilag4y1Pims78WFnVA5qAHzNl6xUM4N2qIP6UIJ1yZmPW/RDPYgtmIFU
t6vrjBGoDjZgls+LrDVVxsUKQvOgZhslAjKgOtQQBBjIx5p0njmZT4hebM6zwm8PGjY6ILHNV9Xb
lVd0hAhD1/PgJ9DgXjhnmPs5MRBg4TpDclY5WH4iJuhcM/cph7E+IzrZFrkdHjrbf6lSzTg05CZW
mQTcStQFsli5BL011SYLuOzATMmyzPHTc+1rJ/JgE4zHaIw+IMFesjSNnkPpvGhmhuscbM89ureS
Q8DC/7fCqzllFEsfgWH4H+tlz4xs6z6bLHEM1A3LQrExOUICowqBA9BxDjBmdxbh9SXAao5erC9N
ONz0DClmgAWfB4N7Y2i6uQEAQRzMkGqrEVkMLrtaf+mc+utoR/OqEdPPHr3q8nSrdZEwWu6t+Vwv
YruIjumWY2OyRSUARLYE8+xr0DQKYNaQckZvDNGt4hDElEhCSMckoHGbnzU0nHpF0CzzrYL5icGk
cUOMtDMUT6pziG9Kh24llNWzQlhvfpnTQ5nNCwtrdAkdTnIzCkUG+UTIuKCzEFPRyf68tQbPqCQm
5UARIjdBvOMMnzGf5S4Ei4ERosUjKRm0A2V/XyXBcCy0w0Q8KWk5PZxEf3hQ0VQ8hCZRBhM2v16y
TTZMl9ooy/D21EyEceVvGTO+86vVIZtgq0wkXYiUO8TJvt1zrAgZDCUM8pZTZ52dSs34ChVtoZ02
lJN+el/X3QSIxLpaSGCRpOzjF/xH6dZJtY/UlnsYwtcqTCLmDGizx8A8kN5zY3e2PX1Aq2UNNC8p
qIKd2c6vWgEVY8jQ4Ee+856RE9ILp77LhoahliO8wB2+2A6ViCVphX4WSuaYfvgdTQUzS199A+Su
JilFa56kJo1Hz1aMdLmwqMeXPNQgv8sHJIHgJkaPWCMkRFPs5QabH7NEhMnGKp+RTbo9+r0yLneh
iPF7GHV8HprkKYDtuAkSeCWfm/ZgFF8nnajXoGNT16jF1omO1uUzs0ryNDGUe8+pRNd+yQVTtXOt
4mUcFEcnSw0p8BceGUSs55BeFvYmp1vJsrqzXDpoaayNXiSpP0lkg66+cMaQWfpejinCQ6LCPkFY
2LYIm7Ugk2ObOOhxLIojPATRKSgvVkx91EQjy5LRPzSJLD2/5vMB5fut0JsfQSkV0y+f3OCWuIp5
HjIKSuprkfY0aNjzGpoxOzlgsO/yV6WPz13BthrHPYOnyfzuN0cg1Kj1Whcjq8+qxQkUc+vU72RM
9cuRuQCV6V6GUJ6DgsIYAFy5Tfx3B3gNI3qHd7Nc+7oa631kTqgbGpob2mwdSsuBRpNk0sPRW3gw
cQGDwbHYJHUZsLki456h+ERVtx/H2WBcBpSPJ5VXRyBpHURPn3vU4J6tVm1RHj/ljhZeuRvYllr/
rj+Fran2ih7VKioaj/XM2TmtQ49lSjkhIdQu1XRCfgtTkyJ1qaacqirXaRR7fZYskdQEC+no/kEG
pwdlIj5Qkg4AWwZi/SS6igjrIo9taTXBumowt5bzQXcUkJ9ueCJegWfYj+Fvdf5SpW2whE5eXEgC
ueoGAIBl8vyag71J5+GjfJZ9E93ZPMqoKP1oE3Z8EIYouM06gqjPDm2TTDyGgXE19ZSyJMITJWOd
j27KE99mb+nsvw8ZTajMzq6fJTBKUYCdMyP4z/sQ60dqoWbHXJvnQUu+hBrnowHTTeH49roBAbHq
QIpzemE7cqEzZQkvMjXah6JX4QaBEOdCpodhNqHUink/iG+8utcJQemvM8IIPH3U2LrC3kkzecUk
g8q+g3IQ5pEkliFPvV5ZfBLjlD5ZOiXEsr5iVQjYsziGJh2By9ie4irX19xMf23qEtmvQACunL3Z
vsTzxEyEfhCakydKhJsMB38l2PHXWRoSmQSOAtv2fbkc/ZSVf6W9EqHrDsxToT1FDrIDyCUD4J49
PqhyO5g2atsEz4tBxtf+859Rcnot9XpmfaQFkOXOtNfIBMs6O1hPePk5vk4IjJ288boyt5c2fcyB
eU52E+VQHhu85LK4oECpfe0Ll5P4p/5W1mb82On2mwjrp4n3fG6CnuM4u4fs6hq5YUG7eZ6MXecK
jPm1K04i9u9GbSRboxjFVe9SXuwoMHVQ45wSp7kIjqf7zIlj1uDgxmP4tc6T+NWywWPFyWKxa4CC
af5sH80iNy59ZHHUE+01yTmuzgyD98SyU662pjirikwcJO6P4ewap64gsgnM0urzjzGFp/x1NW2f
5CTFZjFsirpeaqwwe4yrICMegtm6Yn5zcAqcfp1b84egjyFxyF9Hzr566d9JLe/3bZ2R8TPl7lWP
9H1Hf2810Hm/09PsIhHVozazXTrgxVaNs30/Ltx8VqKGiRmVwyLFshLdRxBkPVkCW0lsdBejRyfb
5jDw/AJtUO8QAF4GuX5J24Uftsx1jMH/MscRMqhmEV7aY3Lyi03pdtqDD+N3xVXvj7bJwRv92HMT
5aBYMqSnGUNBXZOPdt/eGTbtbZzV8xN/k44VAcbNRAVYVMLTNHuBLALRrUvxIYXwdzJqX4Ihqfel
pdmnKotPnQ392GmgtGFm+TBsX6xTzaTFN0ENMX0bb/WkE4XI/bjpibi4AN32Iiq/djMYZESVsy7J
qswGpGIlePo2CoifKQ6tMwRbWUC5naMs3iel/dRJzdl1IaUOmXO5OdwKq+h3/jighEeTvLey6LU0
NUFoh9OCOQw+3HK6SBmU+yljyN+rtD+QqAGnuGEPrhIFMkKG72aCyUDLYLs19uyv7G6B0s1ovd3n
XCXZ1UigMc2aw3era8Eo4sZvMz277jwJI+n4EZtcPFOr3osyTxfgU+pljU2GnIu61WwFOQaqd/Dl
fbUJFj3lwUI8wfUfxES1+GCVOZBjgJuzrUmm5Lagyycx9KZvMqceFjzstDSCg69VyqPGZzaZ0kkj
k9rdjW74naLVR5wCnw8JO+echWmktxWuqIjvMt+SACUl8vCvZc2R1U/CezG3P5qZnb5G0cLqWa4y
qzRZwylEUpCl5qCLq00aAhAZcZzd8SXnPJIOC+PMqPRjBVxNmVSIHAQOiR132zYegMtmldr1PicX
ezq6NbLPxopPQec8zbYgbV33y7WJEDya3Rc98zlePqWshcxdOeBbkXn0MyolWb3Oc00gTVHQ7jOf
VTR86Sz2+trdZQXarEQJAZmSSnbsFq5BRv6BpiaEO04zosxnwJHv7YKHMHBJUxMu/MWiSWDMSv9p
rOnF+CMNuny25ary2S5dnb2RkLezbdhblRvfzZpLmxq83aqovc7pn4iGQNjIlkryGBcR6Pi8zgdw
XWnm/E0/esEE/2kuSPVkCBQI+PyBjdCU+PNUKpxYiT9zBMRymx2cNdChwHpVa0Hi81oIMHiVMT3k
+uhuG1t76cK+3FeqhgFXhOe6ng6tMhCPO7iBUm0aSeWCbkAdQW0/6d/zrOdeaTmCsgBbdjzDasuy
6EYlBkBMAngsbH/zN33hXxUNOjgNF2SBlEtbw/x12CnHEfvLwBEEfjcD1771xi4Y94XG+MeAQ0GL
Czclh585/yDVjny5Wo82EA0vc1FSpqT5RujiLNy0u/Y1LvbP1/dviWB2P4vre/az+bPo5f9LDYxy
GVv99/qX//2t7ua5+KNq5vMnfte+mL/ZjsVoEDEL8w7BrfodbW38JphFA/2hqw91x2Ae+n+hP/pv
/P/LKB/qj0kpQdf/d+mLKX9bhv0wrWnYLFIL69+Rvrj2L759XfKguNJicGnoBqChZb7wR9mG7zgF
sFuTTIf2GFQxzReZ3ERA3dj0PKGcyu3NNPV7q+TEX6HQ90yOwxblt5dFBpJsOrd2iykDq59OMzss
j2UwfU96GT7lAWETqfklsPCPVIz395qkngSympJNiWneIu5spRstwsYi3JfaXHpV1jrr1D5refMc
GlAmW4b6K6kPt7g1EB5wtqk4TZRFh9UTyhg8GMSkCMMPWZET4qGIvyoD3k+74X9XHPuLr+C79pBD
mQAvjp0ogmPG2tLdYQbm2EdxFyckVyENAxYdLrG8mlnfcKuEEHesq9+Nh3jG4tDV8Q9twM2RFy3o
VeTLbkTHshT3Y2sCygibnKOO9U3vK5guMXXpQEMIS8aR6Ej6wBAo53jik2Wd7UCJQz0H9srUgp0D
4zM2S5KwEiw6msN4I4AeO/YvTepGtOupF4NxXqtQtShQfkaJ1rKuL/+ULRrtIwm1B8UhMHoJuEHa
JwigwvpaEs2autZTX6qb75MJ4hbjxRYR5ohBf9HHQN+AKxmBlWEgQrPTwcMPW08vF8L2+ySsW1iS
5DM65k8BViewn+xCreMEJaYDPFLXes4CZZbjbDMvOVEW3Efx1vaUjsPS3lR69wiXUcdsNm9bWQVe
kPUPQc6cu4gIvOxQT5ZmetEIZ16r7APu8rupD08oGE/4HQaJm6meiieJjFgDne2UhGhFNZm/DErX
pen8HFPbOtcMK+m2dNWmuQymc4cl6IFC4MdkWm81MDrZdgUd7gh+YGMND35CunQcDOVzxrgXmKYv
j0g+l/k9g3Knu7XT9Or35OdNDGAgCu9FIaEB06ZWaoJNpNw9EaFglMfskeCGFyqUi6xgVEVZvhJO
ec5NShMkLas8G9Bchbjuoad8I5qP6iRUOSkeojgSm/hkdtrPJJfmsxuH2FAC0pJcetmcak5oo7aK
corEzgTVSoXzGtcrT//8o+Ggf7aK8nmof7SzcZm07joVfE6YSSFbjpNra3KK1kvQNLRq21XWjjqx
4Qe09vO6cpz3mYkrfeTei1sF8U+PLtNEXYvyHQ50bG3Sbt63EtEZxdzRaueXInaeolCuLYrHMpxX
0uiO5Wfcq3myi/62fM3Qc5ci03eTGqUMxosKF2dqIK2cGHanzBV8bxmk4/0FzdoVOzuMl4cE17aw
5MVPGESFfYyKzSeghByXuwnhUGRQFKuiPXYRAw6QOvlDgSt8Kw2c7UYjvi3hkF/6ihw2vTWPqsnf
tPhpLPDX2gl4o8HW4kOgokOR+Ri/bAQIqC5iWLl1FF9ds6a6Gh5tZ5u4OH86v6qQZiO1tTOSHedF
1asGouJGa8qOy08bk870LHA2QaUZXuEk17LuTqGJbbvNnhQNRAikE+qn65yJtRG/Q2khU+g4ZONm
GNQRnzxrK90DH+hJ1JYOuEZAs32m9ngeopXuPiurSrZzHc6bfBnKoN47xWMLAikYw+ciHlhNAoS2
PpvIJock9spcZBcwVn1qX8rIbU/dZOcey8rdJBPCzepdPg+3Wba3XEMkXOe8s4aTP9h1+Ypzqlsp
gYtHDUN+dnlg9mZvo0rOgleYWYcpZME1zZcwNuDIdORWxqDVCABm5QirEcl4n2MXH1iAhkAkdO7I
ahR0SCbl9qdPNgTPJ6JJ+Voo/VximysXW9lQsWMUegGzxiL5ygl9WMX6tE9bSK5lq1krEP7pVgPw
H1cp6hVNP9XxJNb2NMXboDovzpFmrHbJmGCgGm/kNXr1gCXJJ8IReGVDyy+/dEF4CTjlHUScfNiM
LWsDA5alb7OuJl9OI9tz7hON6BDaK5nOmS03afFKvmparlaIEXE2YzJ8AdRUBd3SYZbzKgH/yTVV
OLCMxH3CovYRW1gSOBPn/YsTNUeKvrvcv69LjSm2zaExDwGQpTnOTkFtZjB7WEUcWrqExhoGcLZX
SmPywL+H0OwMerqHnLkzRaklmRIxf8kBHUiifrzJDVHOqenmR7nAUNneEfLCeT30nS0ycFidPcb0
iLFFtTem6V2PCMopjFbjnOr+4Oj9LakYhwsXBmSnN3eOCZ0CQ0DgEHGRZDHq6jM9wken1b5mIVlu
NWPUQlIcQ7r6quqa68aiJnhFK9khTan1r2YTuFutc45o26+Bs0sM5IFkynH0IhcCpyAJZ320JvZh
nYJxt6VXTlV2bgRggbAJVpPGfLPOyaya5Pe+D5GsRwxdVAKm3Zhvrh3/dGyOAyhz8y3D+oNZYstm
0wpXc6xbq5j8yzV+xPtRmRpi/nzrxtLrFoaV2VaXohCnLLG/aX77IywSuAVW/B7M+W4Y6cr1dfZq
5O5FOHCwuzLNts4cb4GzDV8SXDJtHX8l81anwUSPOw6JJNU7QZcJAOjsnEJX7xeKG95ttZWqWEnS
8wgUJi8vbKbnWomNHDjRV0S3YZlgaFtoIbeb2UE6X8iJOEsMPI38MpFit25swX8o5ucKjw1PK1fQ
SbjQE9w239kRdlAx/eN7hhKrTpBl20x3r6FB7GUYF6dM8DqRIsEN4x3fo4aJvRBpFsvyTALX8EWf
aMOJwP/ZMGdtpB1sLMjYawQDLR/COF8PgotgSDKkFPQok67LisP2R1P00F0aK1yXbfFV8FFch1oS
b1Prjc5UhCSDqXKz960KDHCEn5GQBCPiuNqkp96pUkzVeIawvKQbG7dnXcMUrkr15OB7rBydZyvy
j0FvP8qxesnB9CqHF07615KJpynxgdqEu4amZjoIXxyjCq/VXIuPNEU/iPFq9DR449iJcBUTuaAR
asS+HWPt9/oaR21xrOZ43Gr0gvc1dVwdPZcdH4EuYR7R+ARNkwf5Xcfq1C/1nkgCvHc+D6U2GKjz
nFvXDHcyoEBtUzve+pG0t5FheVHEN/nIspl95f4V5vSPAk4bxrkeYV3J4NinJR3l9/+HuzNZct44
s+ir9AtAASQSCWDZnIss1lysYYOoEfOMxPT0faCWu21HuCN664UiZMmlnywSmd9w77mdbz3a5m9a
Wys/QD8cSjx1ylhQBd3K9rl5+o4fJIYvIHcrIRbafga3oRxunHJOngqXsb1Tyh9iFifuyWRym60/
MEfmxoIHyYce196zKPIbx5B3tefUHGbRjbZzwoCz9Jrd7rCfJBY6iAXHqg7Z0npM1A13px0mQpkx
3EVO6tLd43TPenS4bmLsW823gizBX6Wiz3ZKWwoTTsVc6YOUixiB3WBfVxdqvnvfieyzjxFmbXU3
U0TRmftES2nGSHxc6UD3MEmAC23a3ElB9OpsKyhxowfbTbA/cw2drSWXaOsuWfdpdIucjhRGEq/Y
oNQHiXEd6JP33Awqxw7bkUCYtXeIVtr4LAa3PaDBxfg9hEcs6wjtvJGzNlRyFYb61bfrAV8sB8iI
hTk3EDpYdq6x9mHeSeTLn89G2jbfreuMm8Iji3uC8T8a6nkK8ksaywfhdWLLmovQ+AP8E1LWQ0xt
17XFrWU6KD9J1DtqkxG+R3dfWP24F/0+TrJbO67aHXE93wdanyn/bH3kCKRKXpo0UHezXNaTHvsR
Ph7L7/DhE42JMpeaIJJ+v5vFdMPKnbO0Cymg87QBp20cS22/FK5NUSGpvUrf1yuV8+VIc89nhyPu
qbvrTSKkt5psbg0zSLduDefZIK9ZaMZZPRNnDhxyslJMqwSLbuqW2iNl24U0M9glDTlnDOlWRWGS
+VW/YLPnllD1XvW/fZjg4/ZCwuqD8AXw/DaTw+fU8mFjumQhoszbxDNCzE1BdJe3J+XWTxYptaSZ
cnQvEXx53W2Y8V8LsuiHMD+ns19fhCVvOFs3htXDNTdnDnD7nikVMSiDsYlIzUTDbq3HzrmzO/ni
2BiLIUNTFbkRKo3ivgFz8dQZ75nBjlayDzjgcu4WAy4sh3Yf4/9GejtfqSrs7lVJ8izbyO8s62+M
7ILt7j4pkIsvbigvMC79SPRloQybChLfFQv5Cv7XgiXVaBcWuERdFJc5CJ7487YGjE1WodNVzrQV
DjjhBqRj8pU1QEynSDi0PfgUaMxikJxtMz2y78/Sg8YGtdIlhQE7YR5/0hgpWottEZDzareEoAcd
Ktp68C7e0OIijkvsiaSlsZxs5Y9jLuktueRom1i52B4cLtDYbMOe/KkhdZnPWaIpLlOkknMUE2/I
nTlli3KKEKQ1EP47MSBBzoGVpd49D1dPVp2JTzl9t5ri0rqwYbIJ+U325E7Qu8JO3RMMgZ9e4GKs
xLyBE3TsAcjs09jpcdcTUDBJ2AFq6BFgJLyCavHBTtd4yji8MlgNXgO6taDxZC9LMiAGgCaJztgh
S0rfoQGEUf0kbcRL6YtuM4nuMxtbziEXi5won7iud//WAyqboCimR/96RPXU/GD2KkrjP+kB/uM/
v+Pw5+/HVX/9/F8DK/GH9JCTLmYSxX6dgelfAyvzD9tFE0SoGpNFhqX/O69y/2DcyGyLZ9IGJLq8
mL/Nq7B+EW5qAvi1TNuxGGX9zaz2l7UFn9u/tLpYCIQZSP2d2N60lOPh54Fni6NMMSD7x4FVC2jN
xuqnVlqx2U+RzbhDjok/Dy41lgZKxeMQtEzEl1M01VFx8PJ3jwiHKqSTxWr1HMQZF7kDA8xpz1WY
Po4KXbqSx0RHDfKNcr8AQGwEC2bMAtIvCLOowD25E8wkhH/YU21aVyJ9YQL1yYOcvlgMMcsy54cU
7CPRnUywIP2G6fRsO+1T5XqvTUF2PV79gwsWi3nLLuzTi+KD2Xa94xzHxDp7ZvkpTe3tA+Zl8JPU
tcTKXwc/CJcb5vCUMGlV9pAz8cpmEQChsiu/UoTLmJuNX0+Mz0tMrpf5JBElD+jOznaWCJRdXLse
J4k3m+ZWEcM6wHNFLpucqphxmhf0GHvH8pKXXLopajsDthaEMg+Svb4p3IZU7f5OyYqy0y7OyAzv
w7D6GgvwHIkbEnbV43eOHnw/g3TjaAeZwfTR0JFvqp4RzWuTUaIoa7aoj1P+GZ2AN9hfGM3nLQ/5
RYU2szInAmpSWWzVWaPDoeCTbThzVa3ei6gYibPcW0FxYvfyzWb5uU7r4+CDXWoi59oPsU2zliIq
gAJ6aMv7IUDzKW6lNvUx5YxDShz77i9/3SkyrUCeuLtQIhgvq2Yb9faHL3SMblDf2RMelcJgBeh4
5w7B6dFMOR8T/Gp6ya8rAwb4CQCLrnx37QRQiKGuQLJQc/bqbPGYbGwzeFResPHZ9RBdZnvBI0nO
poHorCVtmPGka+s93Dc4K4wnVmXNUen0DAjiRgLRqQER2LVmT1KUzjVcYHIH1fSYQ/tDkkzaFPpr
ZERcayoheoslDNuvrTvDkc6JU6Q6RnIJ9K3eJcCC+3xrK/SzcBDYSGW0hWos3vKqZu6Pv4kQC33J
duyauMNg4p35ipBUO0scAx7vPCZl7GS68xd5XWIzmd6darF7M73A3D6717pHiCdrVpIbPvrWwTue
jm9ca3jTzVs5+98lQ5R1si4cNj6m4yjkDOlH0CVvDhuMHRpN5g8J8KCo9b97ArVVChvQtV7ZIZZr
tySMKVg47AojI3icZD95xZtT8gNTxudAePFVFZmQwOlTSEqyNo0QwQ1oZ2vTT0wh+z45T4JED/ao
Z1FmcOTQCayRkNJ4NoPYKLvddqqEz92xRyMOVG1p157riv9rKADvFA7gZMJO1qZ2jshbdnMmCgjj
ly5mNtVBu1sbdQUOMGes4/s1oh0EP3HTWXsAmukaPCB/aMT8gl8dkOtO88dU3VaP7ikccJ1bWNWl
HdzNBfVomM5r0qmQsZfHuW6+Si98CUJ+E2i4HaxBWuQVg3lYKtQeK0CCqjPqo+eYZ1COJuF1i84/
aciaN/wLfk+NptXv1p7FcxD0vEOdMAXEjiCuiIy7TmMPEXgAeVDtSYVODtommd7JG8bR9Ll+y6M1
VNbeWHbMLs0osdQXWDpozdR8mDtkJDr1vY2VqmtgcHCrLRaFaTNVSLOqW1uY1bnIgot3zIEIdHwe
Y9ZvmWd+MJJGFKvbh0hmGbb1N1br5EJZpX+sPeLtWkNQEhFVpJK0vkbNhLS8s8uD6cQ7mUuTlo4+
IkJyHUVErtuGH63NvYFKf9vXXnlCzLBOwql6TIf2pul6+6o2WjI7BaMvb3lY+iF4Y4qK1I1B0mA7
mxipytqZ5ERDUBroe8jn69gDFBTE7wkH4lR9JMRWhW740hI4Uqd8RbSAIzJODF7cW2VV8W7EQMMv
kARrxYx+GG3mfJNTbqKcb+jC+g9SanecFIcJHAldwdopjWAd0vOikY6ZzdQQ2TrI126NgiuMb4uF
Ox3P/Qu+cFKN656xi0utZ0HpWHm0TvPoMwIHmb9L+up17MfPrLJuqTm5aYLxIbC7b3tABFi4KmVI
km+LSVQblCVIZRS51nUpPokEiZi/NkRix7/JGPdXzMlcQ/72LDFxODv2jWtdQzCMmYWT02xNkViD
jbidqP1F9WaUmT6V421eokyxvH2D1xcWB61l/zCZ/n0dsCdN2+wjhBC4cto6ZZAATy2cn0XvV0Rm
Ys6QmYv3stcvbMBQow8Zex3trGMjM9ZS8dueLaCCMVr6dWLY7cU0yqu8h2ojvanYc6JbN0VsPgdL
1o0wJ3shQNkbt+puMuKD14Ek+Tksd96GUjs6KINcNqwKxZbkYWuXYWGtwoQMNIQ5feDkVwqUR1z2
iL3zeu8FprfGYQQBEPZd+Gu0w3gOJpMwFqijVOWi2dlVRLANYzhw+1tZ+5TIyau5KA4aYe3B3Grw
UCJ95HB4w/B969rq1XHCi+P41a3v5ad2opEJGS9bkRRXarxHW/9mGmQ+9Dr9JDMsRtM9DDBAUxgc
yrlP+o8eIummKZsPpAyIa6Nw4UA7OG76r2IQFSK/EZCuLhhsWPNTHIIySvx463jFQz5pAzX8wAEN
Q3HgcpABC2HmV+KgmvZCXjmh4NUhgc8+Z5DhFFZ57p2ZY7NA/OCYeECSrivYYH3bPRThCaMpOT7d
ybLBvtgpyBhosQyUNBA3HRo/iB0R+wfWDc1csQsNIhGq5pA7iOuL8MLbPrGmH3dVorj2SuTJAR8W
ioOhaAo+olhshiV927LeFBzOnTAtgIM2V2ltcu0onqxgdNZh0ms+Wh/LTVo54BqRItQ1ENuJLx6G
lo62MyPePEk+jRLDUwVYawz8D92K8TwpbmHfB36Uttd5r+t9C2FZzh9OXBs79r3Npqi/PLd5QXf5
SEeULVrtEUd5JK70YMq7Jus2gh64yFEcR6xU9uXUvQ9glPdexhhQhRuWYuwHOIPWZRDfKa8n7q2q
aiY/ebHt/YmebkJ8iW3IohOGaBbXT9XMRVAbWF9t5w7mN9FJInsqCqzrc8rvYfI+cLFtI8wAtsmg
swN/k7H6QKMLbtV/lAUAui7IjeNYMRJJ6bphYYpjGYLhbNNoAiTFYRi1GRdGi97XIGKSL0o14zcl
bDsfU1azI7uyxBTPDd66rCLCd3K/IZ+/mcxS2ejR8TYkwwhzhozpaXEYzNJFX9Vd98lVMDVqF/jq
pdPsfdgvDxvP1+eettTOauPF6S9CEuHk2+Y9tBGL1p2Xovg+uJB/o5KqR7j1pUNPv2niipVj3SV8
SWxIhlE/0LdGrxZ8zjghAG4CqExgXRFGOFPShA0BdXDGsmPHZJIsAYNvpNFQpZkZeQ4T6aZMZGSZ
XXkqAH4K4DmKUSlqqgYgOIvWc4JTAERoeRAkyN48hg5gt/69DOFqdrioByN5L/oHlQXDF5U/VZe9
GXsR7kLscavAgTPEVUMpYcCMrNlIEZZcn5t8YSHB9dyOWfKVmbli3G5YB7/xdsNAA16CKl2hEIYa
NuLWFzdD7sdQx2HJd4GNkiRvj7XRs6Ue0EDGlfsB4M2hh0F/60w1+GOTF1sQzifCS0YE1JUwvohz
Z7jNQNbami1xWBHoU1fJQ9f3L1XdJHsUCIxYafgn8tR2FvYQ6tLmccLpA2YyXnaxYiN9hh2GvXxZ
CDRWw4LNzvz2BOjakNTzgOlbAKTUPHxS0zo3qTHcoNrIpHuait7cW4xfpW0au8zHrTnydSAI4NDM
47in2+QJaOwdauv0SnV7Z46/O2dyD1wsMLGo9iKwT4Q28yxhM1SHuuuuMAXBV0o4CspZ3QydtS1j
HwxycuqLYxKgR++SiLH3DMSPUJudSpwd97y9Gwv8bZ0UJ2CIXDApMEQH09cCItR4zA+jZorCAsGM
cNmVatoB82rRHQ9XdlC/Iq5v1oPtthuX8hV5857gvWLvJkghDSJuiTJfEV9wnXbolKe86R47Z0E6
FhgPwNe/Z35hPIxhf471eFTuZ5G3/pvpsrVBmx+vtNMBKCdGAWCtswdf566F0zSwkDGsud0mj8F6
hAEBDPmC/B9iiLYBWvHVWIzDqi3MdJ8aJ+bnAdFpOOkL6kRW8ZyBTBiVmrdkSUBxhW4A0ieItjg2
IJwUqBwwGcu83w98xJBKfBLiyGJTmihZXJBHXbIuqKxhk2XaPCczZt24UPd17bbXiQSsUUGNYEuN
MXVXgySME/WjEy58PSNAj6v6OPcepXvTUgm71aab2Aa6Nl9Ywk7HLV+acq1q5CkhGMggw1LlR5T2
hpWdyoapVcwdQ3/GZs8pKe9GHE4r0sQTo5WI4W0Tj9LWj9WTcJKHbEgfapNUPTD+GV1rckNzdTbH
ep0BI67r8rqtIkrYqSR7uC096EDpl5ES8wct9NTnBFpS2B7RNe6Xv3w3+kZVVmGwo9vFr7pvTXFX
TklJYgzFHiBA7JOfjQy9U8qW8cyZypvxeZV244A8znaDFQgE9qSFNkN9SMIMs05cDWxSWlhtKEvj
FOumDxM27fSd6/ZyyTTSvDOq3QRlqqtQepAn/oaaLOKKg18hgyZY17l2SLF1WfyJ7ZTg1vBV+zlE
zhJjwBa0JokmnU7C4fs6ts1V2WbmxozHDz39BoRMbC3btVcRmdGD1tWxz9WPPeMR85LsoaQHovf1
Dm7qW+ugMVFQD9QASLaRjk27Cf+dUeorowShHWj7h18f5IFK3YUtyaZpi3I1dToIbJX/7o8Y+jKG
8oTYqGsmfjYn1fQ4YipbEyHosTOF6SgKh8c5eFucoPOrjLFJWmlzlma7V3jtuSZYLk0R5FNFrTBm
DPVzQUKWHCJoPXFxEML5iiKeN2F75ZbS7VAM8N9zPLhJNH/EDY+RdtRr3gQ5ZBrNnWK4W5k+NOW2
TMEmME6n+yCuZtTHWjhiNW0WXYfXbKUZd9smkNu+Yi/QOGgG4bWhJ8frpQIk3uxIlNA3Rjp9AJY5
6RChaAkTbGAxBACWzScTj9TfzElgbFDU4E338xeVpqhH5uyu5Tqoq7JZu/jgqpENqpzUwyiHlCp1
fkBN4uzLsQB/vtSOZnwLjyZdcYvw7GfDW5k59wsNBr3ZTR2zZW/614CNa+0EzinIf4awtjblqB5o
PljQGt4x6ES4r8OSsnqYeMqg2tk4i9ezs/RA6sML2EyAZEf8Gg3nEFMC2/xsbcUMcqzKeR/SOabO
nRkwj1eDUT575CdXCYkgLLhOqTZhH8Pes7X/ruL5i+YfcNDBXr4MEkM1UgilpwfpujeplX4kNBAs
yVFfLJTw3FhH4/SRdAPWYP0+dOJiJ0BEAzzDMOc+AOdl5q0fuwdR4g+NAoDY2XSTWxib7W6848P6
Hc3p4kSPOA+QypOXihxL3GJzY1+DET5iZm3k1il37fZgNTCo50U2kM/HRE0oyWjc7WGHuffIDAzv
hyMf6tB66TrjhuHoe1ZFa0x5z2EUXHzWF/sGLZM0F01MmT1K270twyREYL4rLI51vET4NdGyoOJp
j4XiDicbi0jaiJRfIn+5hHNA1ww/kvFx7iW2gUtBuNSM7jtla3U/ovXdTqWBFqsGCN04+rG1r2Kb
BqSPUCr8e8/GIbP8X6Px1UcLvewLxNo/TMT//Km/BuLqDwp65uGC6TVDcSn+ZyLu/IGEnEw1V9mS
Lhtt598UnNYfFj9BmiLuasbVNmPsvybito+4E/qNb5mex3+YdMB/moD/nxNx858n4kg4fWU7vue7
rofw9J+5Op4MPKl7qJsalcK6WyKsWfP6u76LsG85wDvbwXl1W0KQxyX8uvMpXmEWPqRLMHZLQjbE
nnXqYe5Bib6RjqQ0q0yLBQ7B2jg9+r3DvKFaQrfBXLc7w5yu+9K4G4IAW62H5S0iq5s+AI5huxJ/
hngvcd5ja16MyDqX9iC2QYJib5rjx8CwX/QSBk6G9m3MI75KlqDwWVx3jnz2lgDxYYkSz5ZQ8awW
L/4SM14gmlJL8HjgvaFvANiyYI1JJhfa0BgZOHGz+K31JkK6ZgyKAyMeCwD8xicZXuJoVSVw4dol
AR6LXb0aqBFolND5EKRYz/qztcGWhUE0nEKoe3zkQFM1xiy1RKwzULzvl9D1UjhkNfj5cd4wxOv3
ZIWDLhTJuVAIUEijyFgJIFJtEd8hK+oYr0oy3tMl7D1Dl0UuL32AXW8CzXzO8ImGL8TFAlCwHdvM
Ws+mvp8n5jQEjjAxlPY+0O0NGAW5LRMtViYhmM4SQ59LDtSMZPqBhHoiZZYCjjlvTRIYPLtrYPXB
3qzgSA8k3LdtggIOU4/Gk38qC5KHtXqwykV1ZmJwoYIGyDOdlz5KNW+RDVWm9u5Z3eHda9p9YtpH
Bn/uI/rDs86pVq2RgIDeXBaDLAtQStRPhN7e2aLNbkO4YTjC48OfKAOfG+2ImIXD239G6UJqxxBc
FwEIUp+rfbStBYFh453QHM86bY8J3+VNj4ZhZRq2vglyyu4RF7mJgRiiOaJcYNalMcQHjXiU920h
xo0c4nZaSZeJC+6GPPBgU3ZcSFr5O6LHuJVJMb8KdPowVPghO8IfPF47DLhpG2XtGX3AsW2QAut6
i2xty4UO8DN2riEpoY+dbUpsL/me8IEzfLIupMLtsza/N4rmh0aQtexdzJA4zTRtc/EtzeJzAsGy
x3S7tSDIsdrXb0NvOHvE1Lss25O3+lQG31pwbZZLfRCMzIgJSVwBWv3EWrDojVuiJ7IUJ9zBDJHl
tNzuE9deKcIrsyjyM25SCsx2eC1Brmmy4piYTR+gonEZTgygy9pfAxL5FmXwLqX7WPfkuKKNY3kx
lvR+0bQZnNJ8IHmbYNFkC4UCF1bsvAeuszNz6ON2lnKZiXkb1xOaKNt5aO3syVpCXjC636lpHK+r
sgvPtB1XRE5ZV2Ka38uRBGTUnNA98P6A692niX+IMgflQTTddcsfuSBdRjv6Znd2MCPCNJDNrAbJ
BkdW3yL2xDnOw/55+V9pdZ0Pg8dowpnXqfVi+MG743YvDKvZCiG9hj6CR1RzIjAMiXVzDqRBhkPH
M5SGwbnLkCsS3U0+WHBhkHe0EJQdnKE6tg7klpEjsMyKrzTCMlg96frPs4ZTpXC/kQPyjvQhz8tT
gIIrlSzdJ+PNnulrBOVMPDCbdNcqwF6VD7wWMpsPLvCPbJCXSc57ZfUsQdTKgKSR9YfItHY5kEBo
0zDFdfpUuvI4VGTdZUOB0h4xHNX/xuuCA6GKmzgEU0OQhhdjBh1SpB2i+WTRC5InKE8xy60W4Ac6
82+Gzu+F650rVz15wfDhDbI6O95Nwt4CI1+05AMGvOVcpPzhKJGQFFovsSV/Bje+zcel52rzdsWJ
x5ATejiE5e6nzY0Dzv7irkLvgU4Th2o3YHSu4fo3DMJlVZxY/ydrCl+G4A+yEjahMixxXJcAQJeB
1B7VSbKTjXoySXYH5k8GKokCpCm3wWls5XVdgPlG4nFlx4glslpZz6qKr3M7perrWmKm4ELOkb4z
jewa7dIITgJGS+yqO0vF/TaVEO9ckPUjyv20rg7+DJnWi27NomGk5vDOoiA7YPcaN105TTCm6UqA
AGDUnCn3spSMgXB2s80gxw/CGVqCwwR+JsyZHpM9NNWkFiHBCsb8rTDGCGxSd6n75nPCw7sATc6i
XzREIRInWvM1ws5mDVslvC2n6tWblqMkQIqUxNZHINPmIaIynuImOAVR6G+7gCELu9NNOYWcbr6x
iD7KbSCx00YRuY05uus2IEWmDLOXUIviYaoT3JXRmRiUm1wqMoNyb9dniL8TA+bVnBebNpixQAgu
xpFatbS+vcUJ6Qn2kOOpFQg08pBjN2yDc23qx647sVr3ATQZzTWO3a0a2K214EXSWlgrVk3geufs
qraGGMI1wTuSNjN6trzkke0F5XGTXnTSPiXmVeqNnwNo0sRfdzTLGt7y7I3evqh6eNOZc6213oo6
wluX9uCeYhYILHCIZbGCt5i3RONZcN13V4UFJ25IaRHbq8ruPyoGJ3k93GZtcgUElTkw+5OGIWnl
xhLbrfFUR8/aU3fI9/dRGNy0qUecOUgBblCXz5pS+saU2THTmbMJg0SuU6ipDdD3SLhbz63fMr6A
2y6vLgiukSH7vV6Vof2TjdlDPNJlBO9ZsENhdgl6eUIg9wn4fzf65HOMWTHBLrlFRz7iocp4OnIM
Aba4wlDYYCqfmtOffzf53zN4UTx+QbTz1VtkErzS6uFKuiMDh07sPb9bmQhdeOLmAWM40u90yM+y
sTEmxE990t0A83GQmjGZVxLlTOWhpXKigVgqFjgpesXYfRQFWcm8GBYy1kNpwIBHNXbqu/QnxxOB
djp56FKX8LSu+4Wz4t3I1nsdG8n2gmeWTRyz9JRVhOcCcfdkE7MjZOUI2j3c913OxKI/2FxbcVq/
mQUQBR/zfazlbyUHet8oewWQHW6orRDfs0NKQw6uUSJ3DaeOKwekhgBeZOdvpmUfoYq1u360+30X
lHvJRqpaxE5Z1n7COYCuNTKd8s1h7dfOe0OzSL0wAVKoQu7lUm0L/CW8+/Yc45wPW2MX2ly8fTuO
a58d3Toqd7V3hankaZ67D6O1QGa07FMrHHQI5QwKH/vFlTFo/kZd2xI1SOCxSM/dET2Yf+49u95b
KtiVZoRq8aWvW8iaHDpYhd84boliMVjDIFac/f5g9PEWEww+ArP4dtULcFw4/VZ+28+3bVlsFYq9
SBOFFkwLzNFAsgbYz9R7Og7cBBxwRg0owY3YAcsjUb3i1IKTGiwyCLoMe0CSOzvDGlajSOKd0Nbt
hF2abB45tyX1kfuuDfu90c2jrsHQxhEgGjTNDgQPSClKuM9J9OpVBL235fQoxv5lGSiWSpIAMIXg
y7qn3IhY9fjhx+yhfQEei6+Ro3psW2sfYMLhBHrJdEJZl38Ry8cKu5zNbRADicFaDGvUe3GmWwJ7
r9BRXnnwBVaJ71xnJveyw1FPOgDremgaPNVZKn7psklDzuAEOYn9Mpn2u1sUX0Y+3DO3caCJyZPC
M3AoR+d6YFzN8rXh5DMRv5Nj1Dfs89Mw/zXtFph8aZ2ikUWuo4sLNestb2pl4QvOIV+64qbiCViP
dUUiwCyxORXDIVniO5I+wQVgB/xz4pC3nZs+GJrruyrKq0roswOsIBuHjZOX851foDccB/HRhObv
YovCY2Sg6x6vA4ndv7XxHqEpdKiiVnkf2SvlJ69x3j71BrZlxR5/NSgbWlF5LAiryJtwmxbAX+ow
OiQZ7ymCLuIUY8+HiqdZWdRozsA+BKDMV4nUkqKeq8NAFw23DQq9T9qnGRwTUXyNk3ebBCbYrIid
fVw38cZwMXbWk3tVTunXMFJ0xpaeNizzELwsb5QAm8JKqXAnB3R/9ZMnAgWzQooDPXslBMJLGWh8
WEF8PwrnFnXvu1Orh3502ZF3bcX3h1N81MZKMAAKy+KqDrGmiJHtUlToBRCCv7SrLiVRgDh1tmIu
r6s+6QE3OR6WDa+/6no2FlL+sOiI7/vQ4EsTkychpqTeCU/DNonGD5Cmi2kIFLzb7gLJDkpb6pVx
Otkior7UUu1AAzyREP9Swjh6NFw0LY2Zks0SUexE51IktzY5xQNTPwg3p+i5FNDdMrlvvPA8VORZ
Rultkie3eRues2Z+bGt374Xk+4Z5fakWY8DwXWekJoqyuRDVcp4L2rEhuMXJt+GCZR/OA9q3ixuM
AiAH4CbaS5C0B+fDmnj6Qzd9gxjwSswDETH1fZN7OUUexp+K6Y3xsbwATBw/XdpeoDuSat8s2/3f
rshOk51dvO5z0BjYqiD8cXwUME5ELvbIzm0Wb4KvL2HLTOZrmSfXvfMV2/eSoNiHeSSLS4avRj3d
yDphBDAk34PihCCabOxxf3r9b1vlLslSVC6J9r8tQhiYZaPPSE6Bh/QLJ/yytqAHtPABWkg0Bts/
TXP9zNA8YGET5/sq47K6T33/e+jRWmD3b9eFhU7HI0kQI961ySZi5yzxJROTLmxIeOFL1RON84oN
HzhlUZOyAwjPNiy8AQCAYjsodjbRn97EqLpA8yQNMP9d+G1RXoqo/dGY9Epz8HZIKIzNEOAsbWil
pK9TZrH1sz3TRSdojiWj4xw7W08oadIWX/7g3lE7BuzlkmvVZ4wIcn3oBF+zQUe3/94zNPmnL/5f
60uf888m/scB2n//yF8TNPsPoWzw6z7/HUsp838naBbDsOVfEAFgSuZX/Ju/jdDsPxbaPTx5B6G/
4uf+Z4QmxR+2AnjOvzMFoQG29/8coS0u578TlTLYs5jEeZbiVUMssXkVf++CzjFKoHdkoo/ia4PR
9C7VaXJVl1iqRIiaQkjd7gVauBkF4HqE7oWTJIVaEkXvqi3efBgdE4oY8BL3g+K4lSZPTsk14Tn2
YUoV7b4mYCJs+BFi6PyE/mNiaOPNlPauoo9l2PSAVozChR61Ex7DbSOi/XTvwonvrg4HlEQWga7C
bMNtXWRMx43nfGbWIujwpUPm2Owtw5xmeicFbz8QWbvF6gyk1GU/y6BHnxFHbFxPsMldzoAkLaNd
41BlWkWCvUAa6J+mcu2R7QjKyvohg+e57GeC69RTrJALZnBcd/MQTicY+Ku+wMc9zeqdPh2Fpd2f
W1RTG/JTgUU0ob2sg9W1AQvV72itlZc/qgLfHVASNpqLaDyUXNnhAkkXOv2piYzOK1ID5qbej4KV
WdyPN3kd3lIUwuMxdk3KTWya9W3AQh/eGYFVQwcQmdcfb1D3uSeCE2+CuDrhVPjVGSJ4lTp4rrr2
zEb3vTXBaOPOYEZKQmhHgxqS/aL7uMFD4rDbZP/tBPqI5zzakNaVIHhtdxa+k1sMEVjGKFfO1Xgy
R2x6bN8ri0Qla8+X9WDZl6nnk/EzlTCtqTeDGRJuXdjASMMEimc1mNeJF7/M2gU2ZrEIl+w21gZN
xhjOXPwCqnzZgzYVfo9Zha5508qaWDa7SPZYo9ROMOVAdIPvs/+QxcGcrV/MStQZBn0ucLoLF9rW
4DtOu4b1PQ7rfuMFKO57n3hpq4uPfKqIkah561ATQR36ilga1kVEGNY5JyqhLMFMfeGXhOl2/uDv
QSbxi6F9Hhy+XBCVv/GxkgAknWEfzcXBCcqfIKivqGx2SF7jI8XS2sSUhcCOjk95v0bGLrpL2MMP
L1OxjLCw3zEmzt8UgePr0kZKVLKVGoxOMwmxkqOZUZs5LuYPgUoC5hcZVAbW7LAZXlv2VFSWrc9Q
DjqlaOKdI1jam3N1W/f+xm8hS8YZ2E/XiJgOQq47g1pgs5Y+en3DQK37LGMPCyty6QDNZxznauOZ
3eM0d1ciSonXJeEcVJN37aj+0NJ7zYba2JO6rTOm1akdHcyeXZnEh5Q70SkkYkiAbkRx4t2FfWL9
F3fnsRs5lqXhVynUZlYULj25qAY6vJG3KW2IkBRJ7z2ffj5Kymwps7JQNTEYCNOLWrQiGRE3LnnP
+c9vlj4Rqm6YnucBhNg8y4NFjBZnUQ3lHi/0OSLeMzCeFVGRMBpaiGkGfjRYPjFZGr1hgF6QVEyd
41ZlmllkzB2NuMQdwFA2sc/atW4Nvaxg2S7TAnWTVKXqGoem+6JGUY+jjr/x4YUQbZwhXM4kQP+0
cI+1pFK5lxMmmMiMyrJ8rs5sqLkwOaD0xSMh0s9DeaEhqWmz6osVBT5+LOY1vuU+eBP2ddZgYKcL
z4YEiRwj0oSEqrLxaXsLF/fRDOsu+noGi/2G5y/VaMN0tfSn1kZTwY9iKSPvUwd/7FtQKGLm57kF
FuPb/jOmCQzN+69xXD9aYOTTUomejFi/V2xnZaSNS9VKCa9l1Hw0AQTfhec5UUZu6CqTMs7Qk1BA
NKQMILF6CDssdQEhczU8CeNqqbjQhbvQ3qAv34qesggtGTQaWT3NG4uXpZNgNIlusELFmbxeJfEo
u1MWYvSusGGsNBbsjbj38UNEXJz32a2T5CBlcQ9PTtCtRemV7A0FcZZ8yUCnicW3AfYbXFiVx1ao
UcXUGZQwYNy5AiKF2LIDRMEEcG1Z4YNfp2sHG9hai4AcbDJIM/ehoaovavpTraIutxMPfpB55jQZ
gfRJCXupuTOahPLfM77WXKA2zGWNvQOR6n597uPW0DcgzLpansKIRJ/cQ2gcRXmqX3wdJAIDKX4v
PcjwTDEcugA7WtZC23uZvR0U9UQJi0fSlpyJUYCoBkStmhL6AnTqDIwjIJc2fapw+J82EQAMcNwZ
AdFzx71icTB7HuM9/Sq6d8OnEaMdKqja5doI5owTXsg9RAqG3kZ26muF7b2lxbgFpKQ81cjW1ofi
IonyW1R6MQEmMRQS15lB4gO1Kct56BRYSMrAe0hfNqNwgwT7kZ7cXPUienS9G79hIkCL25Mtr2kL
dnBP98DylD4jHKSbS80ApK6RcTbIxrUx60zq5GqWGO2YPsZUWlhJNs9MUNLR/VLPmEJDk0HrxlFd
ds0X0dfeSjU9WN2ZeumGJYR5R3pyim5FIC3yQ90hsTRvFkYITBdZmyDE5zPm5oHxZSz6FoZomatY
XphA5sA6DcOtysGSTjjGZalJN8IXFqqo4Kp1hy3ul2TDRlDmOPgzRxw3A7cXk7O1jP/XxCjpE3q3
sdE31pS/N77Sa6iXY0LC+2s/BfV1q/YGC4JLa+h2xDCuuKA+k6B6ImBuv4AgLSMrRVhZwAs1MIIB
3NEf6gicAlLV6qU6aYd5EWPx1ATYOd3V4IQ0BKtI96Q5UMoSfDxe8FTlp8gMGTMF+PStjOeKn2yl
NF6bgy8vypoQhCF04M9iglug7Fogl/bnfm9eVI73XPDk2EhibUZfTCXFFjGGRwGrdxGmE1KwL9wO
z5nQDS5Ciic5wa8UVsEEccSkVdIHxUBhmusIyl27uO3RFhepSYZdQrsmjAuTKUnngGLEZnpb2Mdt
m9/kdb1Eo4s0oxRf/Y5mPXYglWpGgz6DJFljqNuN1eF1aEG2m3cQjjA8dJ/HbjSonJ1aQYKAUXoR
UPttC8G8XoPGMuYUe7DWVG2J3/GxBO8W402Izjne5pSI1k2brnWMJ6IAJYIl1f0UuyGDKcxwXbia
Pq0SPcf7NxoZkkRnB6OLcIpiomf0NHdl+84dw8/1BrFcY/PDO/h+h0ZBU5bXC8cpHkVabcErt3VO
q1tUyRMDj3pW4nUTVmghFRhgfNJgheopOxmyeg7veC7h0ngiO9ZJWtGbIcN6TKtm1ffGNUmz58Bt
a6Xo/Anhq/us88RCRW8PBEz8Y1esMe3duf3jqyoyAxsWosUHbATM6+Ra6eXjSi0gXW1LQ3amflvY
C0w/yRA26nJapvo1uWvVrIizdYAVFZj61MkrvP5imMEtz0KKIH0WOPaoENfHOm7ts2608s5922eU
1jRuJSQe+CaXTWxKQBj1mYU/JhDwYMPL66g/0/YCV1Vmu7V/77TBoq4ZQUmcBShWZnqq3uX1EG5A
iBdEtx+zMcpVruxLCWJo1RVfG1sl0qdKSQJCqZuo/aKA0oUatHaQrNbxNDIwk01xQJvIolj7poRO
k0zXGkUU9FbqdAMozWl1HE34J8PgBmu9GE+OUZYyZqbNNFlb2uRRF/kpauV1HmKw6rZ6uwVUjrL+
OfM4TDKJ0yLvqArTDpdMG4mLXOeLtH9wankhPDIpLLj+JLGCtNoKTy1y1nEGMtEeyYO0iQn8IKNh
qzKNvbI3MO5SQLly68V3FV7zQRidxHbqkqdKNuvouKdTHA3EtuI1LhM5QqA63K4FbsnP/QgnWwgS
0OhQnjkSCcBa+ShClhvLCewpFMTnIr+UQiWeRC40GfbufeQod26QXDooyo2hg7fEZBLFHdvT0PFP
jG8iFzY2ywST1GgZB0TlAmwcxnY7MavKWtLi+xB1TUZ2QfwUVjiVyP1ca04zLYat3aBnzjX+o5Ks
CjHhPEjPfK+F6pNuhN2cIL7BONXoz6yQWW+bQzAqcvhfYSld2q2EkzHW9yHmsJk/bO2RsMmAriv8
59zFUROur+w1OfV3es5gEoi9F5vKbVa5hC/zgJg2y5Iz7kYszZFtoW9O8cKK75WsoDsxLWfaQWea
uVRLDtOGOSYbMrJsnwAhpnkys5cS3SDJkgbzn96u5iQRpEDbrrLw6UNyqTq1/YHJffCAeoBjtwKF
h9heDP5FrqGIdAMMiy2Bqp6PW63q6IqFazZRk7fwv23uuNbm5yBuwCYGj7KLltSroD4wxjjpO7yo
ouHZcZUzArvvyBJz4fFV6D6a41RvL4qibBdQYS/LMpzrI6mLLGixSLyBo5mxaGXNhzp58p3hTCkT
YxkW0a07+vD0iPTtqsMPx2y4m5XuEZ0TcWEM0rA6mPd1+ehW+toujWtdYuLf1sVNNUydMr3qO2Nn
uC2KiKhxzpgTcsaf9rAvBov8UQ5YupWuufHV8xQZp99whxR12m+wDPemKTNqWK/XFZHfcf6VwdR9
lykngQi+BoE+d6R0rw3WqivqK/Lq8nnYGncEptMV16duYk0FdV40VPPewOxIZ+IINulKxG8nTrH3
xsezEkmLtsDY0+qGOU89vNEkPcA/ESsgD/wwkGJna4p8rdqpgNT1kqk7srPhtWVzSCPF5ItqWM8i
dJ5tAW6Z5UjvdfOq9LKtZEULm266cu9Q3q9l/M2m+MytFA8ap68OdErDWTPKuhQsn7GOHjeqA8G6
9zEr0U3zymvqqVHAz4EtuGSkzBEpngSUw2JkE0RmclOrMvV1XOzIoqI17gjTQQSSYtbey+eybq0c
mbR1B0rRJCQgFA34JNagd3sZ4G5RqwufhzjRU/w+MaTv2nw0B6J1q+6Loun7Iqefiyx+FICE+96l
r+Yx8BxU/a40EKZygnd4q9C6gCW42P+KymTqJznOJNOtYB4j62HyM3pJ3P6/huU0GXPAv+K2naSR
X35Qer/9kzdYTj+SNUMzRxk1cBp/+05sU4/QeevgdRqoF9aA/0HllCNhCgKHNI6g95mcGBOqcKmx
OdQ06G4kff0DVpv5c0wUTAJLyCbtFYlqbIuPiFxI5o0r4207YSTK2CyxljDZZqQV4rVcuMWkb+rH
mlS1upP8VW8PzO5XJf38pHD6jM2KvTZIg+iycypW4oC19NZBzTgThRvPED7axoho478wI6aDtrHC
n0mk3oOuD18jgyLe6pAqWw1vLrv00TJFo1wcezkIC40q6cMUPwZRHWGl1sgmoQfZ3kMVl6SWYL/A
x9+CkGx0109XvOTGl8WxqWibDjQETSKvr1pzS6fF6C/HnlAkuBPbo4Yw9LcJ9hTE6ihr3SejsOyx
TmsL5Qb+OH40MWFkBZWMkLA0Tsm/Az0cXUTytY7QEAouvBodPwnmO2cOUAsYY9KeKVKxqRI6WCB9
7czNr62829meX2AslrQUHcxySIGLmutad09h218ibIGTIrRTEz5hgBFw0F65PWColMg+dG35XmgE
PQt3C1d4m6ohzbO37Yb+ogzwF8ZeTnXLleVkl0o1Ut6DR6fWtjb+8JpcX3HhewkrrbwX6USSUe5F
rKjelyhWmlMr+QKve901F7WubOq8PJcR1XZJsUMeDFXNjU9TlTmsZFwKO8Wvu18kLTnRHo4mhRou
MZ3exoE40U6TIFwAUW06Q38wsAKeE6OFYTUtg1gH7ujw0k9dP1m78Uha87xuZgq3oZTMv1bmUyCd
mWF5XOh498XyXs2jmXDDXTZanJcFdvpTcEa49d0FWR8QyfL6tLCUlYbLEsKn9MYL2nuhypdUZ01t
X2cBqUayAfK3oUT+YkYUM8lYvJsK9h8DxU5ATSVZ1olAyzXOQJgDpSeGWaz10fqvF9nE6CiwOMgI
CklmVIGTiAbPqcGS3cJa1aAfYG2wIBvZmowiYkyxSA1I9H3Vws227VHjj9+mdAVHYgTXfAlHoHok
EMZNdhy2/lR4nYwXu74XkRbNrcxDztSeEcCxUUhnY4wnz0zNWyrG0GNkMCwr+BJebe4prd0zbMFW
hd+KWe/G7aaQgHd7n8ltF59EKmvtNzshA2q2YXqqNHhYDZauT826mw19Yc8Vp2FAbZi3kTDLtRU0
pw12ustKKrd1c62pGbopqy6Ie6OEqNVmKvRgVsrUykSUFv51bueLwrvPjIRhd5+SC4Zhv9O4c0tu
FpoPEFAE8lUtvljwHDHrPTZzj7YSUTLtGCkvcY/7txbNumhYKG2CPBkKXEqOJLWGLZ3KevcQpDaT
2wycGJDcVa858qJInfpJv5E681KTyNcTsPIqXNVbdFtdd6eozXliq9cA3+kShbeJ2AmtuQJ8Up03
6iCOff+8w3rtNINIgokQRuSqn+TzzqhRq9CTSoLCL6yRs7ZuqExr2TaWg3LDi9Mhg7fqySQc9aS3
KOMSydEaH3MF1ximgwoqN2gsYPINvpAmZKZJN1pFOlZzWqLKSa0nX8LZqCFvi9iU54xlndQJ1ciQ
ViHy8mTV6+QCCu4p1Kch3Zd9Q/7YxnJT7ZZDZY989tpH/rcpSYebEvvNLDgdHnENJMq9KbEKoBSI
R0tMK06PZSzrJh3ocy0HJyZk4AIXTatSbeKpLahbBM9iOoQTIAlcXdWvBjw4HaYFcz1svyDh06uR
My+BkiAukzdxAUjTAPnfxkmI541VtxcJSRGLLspTMsXskzzRHmrcQAtcQRvcQYuT0EpRPhl2MYnq
zjiuJH0/KpF6ftZFiUIITBzigJIcl3iPuniVL4rogoCoLcDwtd87O1n5GuSmNZVG89IEzDXDzdSj
qpy4SXdRj0anDY6nZgkUj+7jys3xuaxfbFHxRzVDVIuZUE6giCVTxwDV7Ec71RACAeFIU8+8lnFb
7XFdRf2C+V6nXRpfoGQC3tS45JiRjGEC+wfPn7rDBZeBQt0qd43KoD5rm5O4rnj+4Pka4/2aR8WJ
Px4Rbgp+gGJ4HtzJVjVNemstZ5sgq06MyKymhmJUU6bNxmgy2492sx74ZTUa0Eb+nYcfLQJGDGIt
flUJz4W5JTXzVpPI5LLw3lBasaYzOSYkopv1kbhE1Dxzm02KjnPS4fHP1owMDjvtEZO0ZGpX1P8R
Zn1lCpqHly6ZOfB4G0TAsew+hwPMGRvnXck0TgmL8HAYzC7d0ZyXgQkP455w7hCYQtt2uPg2ZwTG
e6OxL6byUEhD1iXiWFW8+N7UmYXYOEyNtsAVpsCw4YgvBAwdKtzi4sQvkLqhRfV7mFrIxjmvsfdT
2stacJ/4owkxgT+3CPd6FGFTOaizOazmpToaF5svFsaSjNBotDV2FQyO+cHKFYZ14Cq4H8e4IIdY
zl7n+CIro0Gyq2N8aY2myS7XU8JWWvRE5sxbhRlKQmSjPpotEwu70kf75Wo0YsZWNJpEeDNzxzUL
hIYbkkQXJfZH1eiDFGOIZPjFYzo6JAFCNssyx30bEedCirqbKk0eVRdb3sRg2GZGPlP/0Lg0Bj1d
CNebDzIfNkmvCroJO2QC4RBqyEjeRkHM0RAO3czKyCrzCus8zs1kqonMXaYQ2GaSt+p6thd0lC++
BUeDguo5CJSZ7DjbFvsSM5Ju8TJNloEk3VUK/Z1oxKUfDcTS4TZppdWDUKMn12guhhBaTJjKTEGV
XecrILVOcpsLBE+jvLA3Y4YJij+3WoNuhZRlmQpCZJg0GNVT1BE746grSyWYOR/5NRgy5vQO8D1T
ItESNv1oG4apCa32QB2Y1nTfsdcxKiMXusxx60jBnfV+tM0XyUPr4lpGZ0cw6UNUcXi4A+2I6XQh
IzesGX0qhdhEUJ8RlCVL1aanZpQ8LMLQheX5ld7iiJyUKFPTwV5ahbbEBBImn4KoUQa7CdCIKYN0
iUjxVgnkBZjSbe0o2N47CHKzFA+33j8W+PrDbReXfXQeOVBeGCF/xbF32PIYRzCYz9KSnQ2ee92R
OTPJCpkgWW3u1MFzl1L/GXNkopsoQznUZ3cM0ey5ZItbM2ugoPAczdJ47zr2nBH9XmanT9q0utDd
Ye3awW2QVIjOffNGtPLOBUFMiHWoGmuFaB5LVgc+vu0p4GljappBuFAH39r2NgifEFiTXjEXDCGR
gWyUFKMzNFOxpCkEceYoPwOJx58XLiWJCXWqn7h6CbRdwKRrQFEJJieHq71OAA42fWefK64jzeGW
ULlHDN+MyseshBkUcoTEmTTmsTa0mzCo1akhScYiozYotEyej6VwVDf4v9UEDKrDeQqlg/BcgqeJ
/5iZ1OCkB077UHoyuCQcgVM/UB5No1sBwc6ygN+qeaAvBxiSsMvsh+7BSZQLi1evbQu+WONmYHTG
FzIslVML/YLj8AhGPtYuRg/uvhd3uXjKMY3Dyjx8GDLNWXyK3vXN03+GPmqOhVjVX9R79C/7Euu5
7zql8a/nqc9OIHzxf/Kib63in1/ot9G8rOqv+2z/x+9PaZ1U4yegc0reS7bksX39QFF5+Ugvn/ev
rhDtuHj9zKU19UhXdF0XlqaQtYTa6/ffOArctz/LyhFu+QIbMxWOBO3m+x/ozz/56zr99bf7O6/5
8Pl3z+j0KYaqwn+qPqwAkjLilP/OGvxwjXdrgF+bIkj4UWHEjIZtH9fAPjIN4gIMG9xAlmV1jNPg
/d7tkl/tg/+zRbAM/ce4hl9shF8vgnakqaogcwWtA99XQ733biNYgCMWgeF43ckU2hCRPt8iKNrB
O0E+shEEQ7/SLVUDI+JbvlsE7gZoWWgecQLEFhCg6LMtAreprh16O6hHGppKA94a432+KFvr/SLI
yDwhjCm2ooB+KdanWwQFPejffC7++nbQj4DhdKh7GDzKP90O5hHfHnEsWhfshwUy1E+3EzRbPfiZ
wIMRXNMwQem4F/5kJ1iazrHA+SBYgzfR8Sd6MOqm+BEs/sfPRYESGh620DSej+x7dtb7u0E7spjv
Q9bEyMTEZ/DTbQQZ9fTBi6C9VAkoZRWNJeWg/LgI8pFgc8Bk1S1OCVThn+1u4Lch84dz/bBCQRwJ
SxeyBv1WMXDo+Xg82KwCUwDbgFtnIo83Pt0yvI1CDlsE0pgoFi2h2pSNEIgZlHy8ITg8FJXnAs8G
ztDPdzwIfrtDd4J6hPsBTDl8DiwxrsLHRVA5I7EmUAFLMPiUxzric5WMCmXM64d6NSL+Xsv/3Dv8
+owUVEs8FAmcVl846VQe73eCAZmdqtGmdDZxVhavx9EnOh5kGZju0J1g0CGp/A9Ov6UoyngIvl8E
Es80i2ryWyX1ubYBVmKHng14e1Ax0zGgS7CpnH/onmSDOwX/NGtsscSrT/bnWoPxbOBGPXAfqOaR
TmfAaBkPFFso6g83g3Yk66yNieWDQbf9dvN9opuBp/aBS4BERVFM6k7FMsY2+ceTQT3CFcimgqKq
Zpj+2qx9ohXgHv7JUv4fl4vGEW0hqh7SD3HHeqkH3z8O5CPWZdweLBDFlMLh+bnuBqIzxzxQPtQB
B4NyxCYHLRlLzxFV+uGZiNs+NkEGXHJoFhSTn28R+HCHroHgSwKYQeTgiYCh3A99g0EpKWs6lZIw
ZeCUf1Am/Y1b5jtMCQUwen4BKP19+Wc45q9e8O33//nvb8Dc+vmP30f88cMLR7zy9b3/g1/+60MB
8YKbvfvjNxzt5X3e/vnbF/z5rT+817dv9e3/XPn7Ylc84YvxAp2+fcwxcPWP31/zSv33yOHL8+4/
H+SP3z98zHe//l9d9y+dtN4huP+Ta0930e5HieHreX3op57u4myXfBQvvrbKh16Z/NPI30mXabxz
k9375X5rQw99g0Xh15Ev3e6T/eDvfsMwhff78D6vNd2h73MMQl7HHy5MQ8ORdfCFca/5QTcK6jzC
twdfOY0fd8Vz/+1KLzfoKzx+6KVPxvtqX76/svLaRR165XN//0xI7QdM/w2/O/TS/85+3BtvTc+h
F76uy6dd8mGd33DXg6/89zJrDnyw/Fq5fOCFx7uy+hAKDYg+opCHrsuvSZ2HfuJdFO1/e/6vf6fl
RzNEjcrlf+GDX/lPfvRhp3zvNg5dkyvudf+Hh/h3mOuvL/5n5+v3gdbPp+63ad2f/bOPJcX4iqdo
vyv+9d8AAAD//w==</cx:binary>
              </cx:geoCache>
            </cx:geography>
          </cx:layoutPr>
        </cx:series>
      </cx:plotAreaRegion>
    </cx:plotArea>
    <cx:legend pos="b" align="ctr" overlay="1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it-IT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0.22203</cdr:x>
      <cdr:y>0.39425</cdr:y>
    </cdr:from>
    <cdr:to>
      <cdr:x>0.75151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BF4A2793-B25C-40FF-906A-C53732DABC6D}"/>
            </a:ext>
          </a:extLst>
        </cdr:cNvPr>
        <cdr:cNvSpPr txBox="1"/>
      </cdr:nvSpPr>
      <cdr:spPr>
        <a:xfrm xmlns:a="http://schemas.openxmlformats.org/drawingml/2006/main">
          <a:off x="464684" y="690207"/>
          <a:ext cx="1108099" cy="1060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MSc</a:t>
          </a:r>
          <a:endParaRPr lang="it-IT" sz="1400" b="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cdr:txBody>
    </cdr:sp>
  </cdr:relSizeAnchor>
  <cdr:relSizeAnchor xmlns:cdr="http://schemas.openxmlformats.org/drawingml/2006/chartDrawing">
    <cdr:from>
      <cdr:x>0.42066</cdr:x>
      <cdr:y>0.23677</cdr:y>
    </cdr:from>
    <cdr:to>
      <cdr:x>0.95013</cdr:x>
      <cdr:y>0.84251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813D2776-3EB1-4CE6-8C7C-43A5E275B227}"/>
            </a:ext>
          </a:extLst>
        </cdr:cNvPr>
        <cdr:cNvSpPr txBox="1"/>
      </cdr:nvSpPr>
      <cdr:spPr>
        <a:xfrm xmlns:a="http://schemas.openxmlformats.org/drawingml/2006/main">
          <a:off x="880379" y="414501"/>
          <a:ext cx="1108099" cy="1060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b="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BSc</a:t>
          </a:r>
          <a:endParaRPr lang="it-IT" sz="1400" b="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E541D-5A8A-49E1-B4BA-E397ADB8072F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84DE-2C72-4233-B39E-17F4EA724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5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3.sv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4 anni siamo </a:t>
            </a:r>
            <a:r>
              <a:rPr lang="it-IT" dirty="0" err="1"/>
              <a:t>Role</a:t>
            </a:r>
            <a:r>
              <a:rPr lang="it-IT" dirty="0"/>
              <a:t> Model per </a:t>
            </a:r>
            <a:r>
              <a:rPr lang="it-IT" dirty="0" err="1"/>
              <a:t>InspirinGirls</a:t>
            </a:r>
            <a:r>
              <a:rPr lang="it-IT" dirty="0"/>
              <a:t> di </a:t>
            </a:r>
            <a:r>
              <a:rPr lang="it-IT" dirty="0" err="1"/>
              <a:t>ValoreD</a:t>
            </a:r>
            <a:r>
              <a:rPr lang="it-IT" dirty="0"/>
              <a:t> portiamo nelle scuole la nostra giornata tipo e discutiamo con ragazzi e insegnanti della nostra professione </a:t>
            </a:r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Da 4 anni abbiamo co-fondato il gruppo WIE IEEE </a:t>
            </a: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dirty="0" err="1"/>
              <a:t>chapter</a:t>
            </a:r>
            <a:r>
              <a:rPr lang="it-IT" dirty="0"/>
              <a:t> e supportiamo il team attraverso iniziative STEM nel rispetto della </a:t>
            </a:r>
          </a:p>
          <a:p>
            <a:pPr algn="l"/>
            <a:br>
              <a:rPr lang="it-IT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“WIESteer2toSTEMchart”</a:t>
            </a:r>
            <a:b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it-IT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Ci siamo specializzate in digital COMMUNICATION per avvicinare un target di giovani ingegneri/e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</a:t>
            </a:r>
            <a:r>
              <a:rPr lang="it-IT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futuri ingegneri/e attraverso La condivisone delle nostre tappe operative e digital editing per fornire nuovi spunti di discussione ed essere continuamente aperte verso le idee innovative nel settore Biomedicale o generarne di nuove 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84DE-2C72-4233-B39E-17F4EA724D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17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84DE-2C72-4233-B39E-17F4EA724D6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77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UNIVERSITIES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provides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few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practical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laboratories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to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apply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the knowledge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developed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have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few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contacts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with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industries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altLang="it-IT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LACK OF CONSUELING SERIVICE 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gap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between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graduation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the world of work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MIX of ROLES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need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to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understand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the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roles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covered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by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engineers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provide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maps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to guide job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search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lang="it-IT" altLang="it-IT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SALES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ROLE 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of the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engineer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(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most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representative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),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been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declined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 a mix of activities /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responsibilities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GAP R&amp;D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Few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Italian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companies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have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 R&amp;D DEPARTMENT Non-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specific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endParaRPr lang="it-IT" altLang="it-IT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PROFESSIONAL ORDERS 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are non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biomedical-aware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give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poor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concrete support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How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the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Engineer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Italy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DYNAMIC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likes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travelling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having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mixed activities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PASSIONATE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about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technology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and medicine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NOT BIO 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40%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not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covering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roles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TRANSVERSAL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(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cons to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manage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)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FEMALE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the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most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(60%) </a:t>
            </a:r>
            <a:r>
              <a:rPr lang="it-IT" altLang="it-IT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represented</a:t>
            </a:r>
            <a:r>
              <a:rPr lang="it-IT" altLang="it-IT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 gender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EXPERT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mainly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medical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devices and IT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DIGITAL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mostly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interact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find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job online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NOT RECOGNISED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have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no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respresentatives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into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industry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healthcare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institutions and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even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professional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orders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Italy</a:t>
            </a:r>
            <a:endParaRPr kumimoji="0" lang="it-IT" altLang="it-IT" sz="120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784DE-2C72-4233-B39E-17F4EA724D6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89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14/relationships/chartEx" Target="../charts/chartEx1.xml"/><Relationship Id="rId7" Type="http://schemas.microsoft.com/office/2007/relationships/hdphoto" Target="../media/hdphoto1.wdp"/><Relationship Id="rId12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hart" Target="../charts/chart2.xm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7.jpg"/><Relationship Id="rId4" Type="http://schemas.openxmlformats.org/officeDocument/2006/relationships/image" Target="../media/image23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ppendino.manuaela@gmail.com" TargetMode="External"/><Relationship Id="rId2" Type="http://schemas.openxmlformats.org/officeDocument/2006/relationships/hyperlink" Target="mailto:ing.anna.stefani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://www.wewomengine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onna, abbigliamento, persona&#10;&#10;Descrizione generata automaticamente">
            <a:extLst>
              <a:ext uri="{FF2B5EF4-FFF2-40B4-BE49-F238E27FC236}">
                <a16:creationId xmlns:a16="http://schemas.microsoft.com/office/drawing/2014/main" id="{CF903EC9-386D-4628-A8BA-74EB4929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4028648"/>
            <a:ext cx="2333626" cy="2333626"/>
          </a:xfrm>
          <a:prstGeom prst="rect">
            <a:avLst/>
          </a:prstGeom>
        </p:spPr>
      </p:pic>
      <p:pic>
        <p:nvPicPr>
          <p:cNvPr id="7" name="Immagine 6" descr="Immagine che contiene persona, abbigliamento, posando&#10;&#10;Descrizione generata automaticamente">
            <a:extLst>
              <a:ext uri="{FF2B5EF4-FFF2-40B4-BE49-F238E27FC236}">
                <a16:creationId xmlns:a16="http://schemas.microsoft.com/office/drawing/2014/main" id="{8B42CC31-B338-4D3C-80C4-60AB641E7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3943349"/>
            <a:ext cx="2333625" cy="23336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2" y="3078236"/>
            <a:ext cx="11226800" cy="2206303"/>
          </a:xfrm>
        </p:spPr>
        <p:txBody>
          <a:bodyPr anchor="t">
            <a:no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National survey and </a:t>
            </a:r>
            <a:b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digital communication instruments </a:t>
            </a:r>
            <a:b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to foster the role of </a:t>
            </a:r>
            <a:b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the biomedical engineer in Italy</a:t>
            </a:r>
            <a:endParaRPr lang="es-MX" sz="32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62" y="5186150"/>
            <a:ext cx="11226800" cy="1176124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Manuela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Appendino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&amp; Anna Stefani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WWE –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Wewomengineers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Italy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Team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32" y="1892676"/>
            <a:ext cx="10702380" cy="4258742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WeWomEngineers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 (WWE) is a team composed of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20 Italian Biomedical &amp; Clinical Engineers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 (BE &amp; CE),  mostly women, both students and workers, including PhD students, researchers and professionals in the field of medical devices. </a:t>
            </a:r>
          </a:p>
          <a:p>
            <a:pPr marL="0" lvl="0" indent="0" algn="just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lvl="0" indent="0" algn="just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WWE’s aims concentrate on three specific goals: </a:t>
            </a:r>
          </a:p>
          <a:p>
            <a:pPr marL="0" lvl="0" indent="0" algn="just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5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  <a:sym typeface="Calibri"/>
            </a:endParaRPr>
          </a:p>
          <a:p>
            <a:pPr marL="914400" lvl="1" indent="457200" algn="just">
              <a:lnSpc>
                <a:spcPct val="140000"/>
              </a:lnSpc>
              <a:spcBef>
                <a:spcPts val="800"/>
              </a:spcBef>
              <a:buSzPts val="2800"/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promoting the role of the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Biomedical &amp; Clinical Engineer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, </a:t>
            </a:r>
          </a:p>
          <a:p>
            <a:pPr marL="1371600" lvl="1" indent="457200" algn="just">
              <a:lnSpc>
                <a:spcPct val="140000"/>
              </a:lnSpc>
              <a:spcBef>
                <a:spcPts val="800"/>
              </a:spcBef>
              <a:buSzPts val="2800"/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sustaining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gender equity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and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equality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, </a:t>
            </a:r>
          </a:p>
          <a:p>
            <a:pPr marL="2286000" lvl="1" indent="0" algn="just">
              <a:lnSpc>
                <a:spcPct val="140000"/>
              </a:lnSpc>
              <a:spcBef>
                <a:spcPts val="800"/>
              </a:spcBef>
              <a:buSzPts val="2800"/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encouraging and supporting the study of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sym typeface="Calibri"/>
              </a:rPr>
              <a:t>STEM in schools</a:t>
            </a:r>
          </a:p>
          <a:p>
            <a:pPr marL="0" lvl="0" indent="0" algn="just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lang="en-US" sz="13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  <a:sym typeface="Calibri"/>
            </a:endParaRPr>
          </a:p>
          <a:p>
            <a:pPr marL="0" lvl="0" indent="0" algn="just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lang="en-US" sz="13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  <a:sym typeface="Calibri"/>
            </a:endParaRPr>
          </a:p>
          <a:p>
            <a:pPr marL="0" lvl="0" indent="0" algn="just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lang="en-US" sz="13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  <a:sym typeface="Calibri"/>
            </a:endParaRPr>
          </a:p>
          <a:p>
            <a:pPr marL="0" indent="0">
              <a:buNone/>
            </a:pPr>
            <a:endParaRPr lang="es-MX" sz="13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4" name="Google Shape;88;p2">
            <a:extLst>
              <a:ext uri="{FF2B5EF4-FFF2-40B4-BE49-F238E27FC236}">
                <a16:creationId xmlns:a16="http://schemas.microsoft.com/office/drawing/2014/main" id="{8149C953-EC73-4020-8627-A48B083C9030}"/>
              </a:ext>
            </a:extLst>
          </p:cNvPr>
          <p:cNvGrpSpPr/>
          <p:nvPr/>
        </p:nvGrpSpPr>
        <p:grpSpPr>
          <a:xfrm>
            <a:off x="827549" y="3084744"/>
            <a:ext cx="786300" cy="906600"/>
            <a:chOff x="8514225" y="3253950"/>
            <a:chExt cx="786300" cy="906600"/>
          </a:xfrm>
        </p:grpSpPr>
        <p:sp>
          <p:nvSpPr>
            <p:cNvPr id="5" name="Google Shape;89;p2">
              <a:extLst>
                <a:ext uri="{FF2B5EF4-FFF2-40B4-BE49-F238E27FC236}">
                  <a16:creationId xmlns:a16="http://schemas.microsoft.com/office/drawing/2014/main" id="{AFB343A6-4583-40B4-BBAF-11F7163AAB22}"/>
                </a:ext>
              </a:extLst>
            </p:cNvPr>
            <p:cNvSpPr/>
            <p:nvPr/>
          </p:nvSpPr>
          <p:spPr>
            <a:xfrm>
              <a:off x="8720775" y="3520650"/>
              <a:ext cx="373200" cy="373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0;p2">
              <a:extLst>
                <a:ext uri="{FF2B5EF4-FFF2-40B4-BE49-F238E27FC236}">
                  <a16:creationId xmlns:a16="http://schemas.microsoft.com/office/drawing/2014/main" id="{907DF327-B9F0-4672-B13B-1A4DA0909A05}"/>
                </a:ext>
              </a:extLst>
            </p:cNvPr>
            <p:cNvSpPr/>
            <p:nvPr/>
          </p:nvSpPr>
          <p:spPr>
            <a:xfrm>
              <a:off x="8668875" y="3468750"/>
              <a:ext cx="477000" cy="4770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1;p2">
              <a:extLst>
                <a:ext uri="{FF2B5EF4-FFF2-40B4-BE49-F238E27FC236}">
                  <a16:creationId xmlns:a16="http://schemas.microsoft.com/office/drawing/2014/main" id="{EE330C83-5A44-4B89-B53A-56D124980506}"/>
                </a:ext>
              </a:extLst>
            </p:cNvPr>
            <p:cNvSpPr/>
            <p:nvPr/>
          </p:nvSpPr>
          <p:spPr>
            <a:xfrm>
              <a:off x="8752725" y="3552600"/>
              <a:ext cx="309300" cy="3093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2;p2">
              <a:extLst>
                <a:ext uri="{FF2B5EF4-FFF2-40B4-BE49-F238E27FC236}">
                  <a16:creationId xmlns:a16="http://schemas.microsoft.com/office/drawing/2014/main" id="{2A4ED7AB-DB79-4726-AC54-E725E01DB4DE}"/>
                </a:ext>
              </a:extLst>
            </p:cNvPr>
            <p:cNvSpPr/>
            <p:nvPr/>
          </p:nvSpPr>
          <p:spPr>
            <a:xfrm>
              <a:off x="8632275" y="3432150"/>
              <a:ext cx="550200" cy="550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93;p2">
              <a:extLst>
                <a:ext uri="{FF2B5EF4-FFF2-40B4-BE49-F238E27FC236}">
                  <a16:creationId xmlns:a16="http://schemas.microsoft.com/office/drawing/2014/main" id="{DE2DBE47-CCE4-478D-8B02-12936F578888}"/>
                </a:ext>
              </a:extLst>
            </p:cNvPr>
            <p:cNvCxnSpPr/>
            <p:nvPr/>
          </p:nvCxnSpPr>
          <p:spPr>
            <a:xfrm>
              <a:off x="8907375" y="3253950"/>
              <a:ext cx="0" cy="90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4;p2">
              <a:extLst>
                <a:ext uri="{FF2B5EF4-FFF2-40B4-BE49-F238E27FC236}">
                  <a16:creationId xmlns:a16="http://schemas.microsoft.com/office/drawing/2014/main" id="{8D772BED-C4C6-4374-8CE4-F2B8EE9F5E65}"/>
                </a:ext>
              </a:extLst>
            </p:cNvPr>
            <p:cNvCxnSpPr/>
            <p:nvPr/>
          </p:nvCxnSpPr>
          <p:spPr>
            <a:xfrm rot="10800000">
              <a:off x="8514225" y="3707250"/>
              <a:ext cx="78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" name="Google Shape;95;p2">
            <a:extLst>
              <a:ext uri="{FF2B5EF4-FFF2-40B4-BE49-F238E27FC236}">
                <a16:creationId xmlns:a16="http://schemas.microsoft.com/office/drawing/2014/main" id="{E695702F-5898-4035-B0E5-98070863016B}"/>
              </a:ext>
            </a:extLst>
          </p:cNvPr>
          <p:cNvGrpSpPr/>
          <p:nvPr/>
        </p:nvGrpSpPr>
        <p:grpSpPr>
          <a:xfrm>
            <a:off x="1766249" y="4173720"/>
            <a:ext cx="786300" cy="906600"/>
            <a:chOff x="8514225" y="3253950"/>
            <a:chExt cx="786300" cy="906600"/>
          </a:xfrm>
        </p:grpSpPr>
        <p:sp>
          <p:nvSpPr>
            <p:cNvPr id="12" name="Google Shape;96;p2">
              <a:extLst>
                <a:ext uri="{FF2B5EF4-FFF2-40B4-BE49-F238E27FC236}">
                  <a16:creationId xmlns:a16="http://schemas.microsoft.com/office/drawing/2014/main" id="{1C4199B1-7E7B-4CB9-9001-C3560E29AAF1}"/>
                </a:ext>
              </a:extLst>
            </p:cNvPr>
            <p:cNvSpPr/>
            <p:nvPr/>
          </p:nvSpPr>
          <p:spPr>
            <a:xfrm>
              <a:off x="8720775" y="3520650"/>
              <a:ext cx="373200" cy="373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7;p2">
              <a:extLst>
                <a:ext uri="{FF2B5EF4-FFF2-40B4-BE49-F238E27FC236}">
                  <a16:creationId xmlns:a16="http://schemas.microsoft.com/office/drawing/2014/main" id="{F0623CEB-3F6C-4689-AC0C-2FF89ED393DE}"/>
                </a:ext>
              </a:extLst>
            </p:cNvPr>
            <p:cNvSpPr/>
            <p:nvPr/>
          </p:nvSpPr>
          <p:spPr>
            <a:xfrm>
              <a:off x="8668875" y="3468750"/>
              <a:ext cx="477000" cy="4770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8;p2">
              <a:extLst>
                <a:ext uri="{FF2B5EF4-FFF2-40B4-BE49-F238E27FC236}">
                  <a16:creationId xmlns:a16="http://schemas.microsoft.com/office/drawing/2014/main" id="{1DF01504-ED71-4BD4-8D86-E748512849A7}"/>
                </a:ext>
              </a:extLst>
            </p:cNvPr>
            <p:cNvSpPr/>
            <p:nvPr/>
          </p:nvSpPr>
          <p:spPr>
            <a:xfrm>
              <a:off x="8752725" y="3552600"/>
              <a:ext cx="309300" cy="3093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9;p2">
              <a:extLst>
                <a:ext uri="{FF2B5EF4-FFF2-40B4-BE49-F238E27FC236}">
                  <a16:creationId xmlns:a16="http://schemas.microsoft.com/office/drawing/2014/main" id="{67E8A42D-CA9E-4120-8875-506A26B7E19E}"/>
                </a:ext>
              </a:extLst>
            </p:cNvPr>
            <p:cNvSpPr/>
            <p:nvPr/>
          </p:nvSpPr>
          <p:spPr>
            <a:xfrm>
              <a:off x="8632275" y="3432150"/>
              <a:ext cx="550200" cy="550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" name="Google Shape;100;p2">
              <a:extLst>
                <a:ext uri="{FF2B5EF4-FFF2-40B4-BE49-F238E27FC236}">
                  <a16:creationId xmlns:a16="http://schemas.microsoft.com/office/drawing/2014/main" id="{0767F08A-C482-46CC-BF40-1D46D288EB19}"/>
                </a:ext>
              </a:extLst>
            </p:cNvPr>
            <p:cNvCxnSpPr/>
            <p:nvPr/>
          </p:nvCxnSpPr>
          <p:spPr>
            <a:xfrm>
              <a:off x="8907375" y="3253950"/>
              <a:ext cx="0" cy="90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01;p2">
              <a:extLst>
                <a:ext uri="{FF2B5EF4-FFF2-40B4-BE49-F238E27FC236}">
                  <a16:creationId xmlns:a16="http://schemas.microsoft.com/office/drawing/2014/main" id="{35474212-3F06-43B6-A03F-69F88B0AE6B1}"/>
                </a:ext>
              </a:extLst>
            </p:cNvPr>
            <p:cNvCxnSpPr/>
            <p:nvPr/>
          </p:nvCxnSpPr>
          <p:spPr>
            <a:xfrm rot="10800000">
              <a:off x="8514225" y="3707250"/>
              <a:ext cx="78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oogle Shape;102;p2">
            <a:extLst>
              <a:ext uri="{FF2B5EF4-FFF2-40B4-BE49-F238E27FC236}">
                <a16:creationId xmlns:a16="http://schemas.microsoft.com/office/drawing/2014/main" id="{FC487816-C967-4EFE-9322-4BFBB18FFF9F}"/>
              </a:ext>
            </a:extLst>
          </p:cNvPr>
          <p:cNvGrpSpPr/>
          <p:nvPr/>
        </p:nvGrpSpPr>
        <p:grpSpPr>
          <a:xfrm>
            <a:off x="1304549" y="3623520"/>
            <a:ext cx="786300" cy="906600"/>
            <a:chOff x="8514225" y="3253950"/>
            <a:chExt cx="786300" cy="906600"/>
          </a:xfrm>
        </p:grpSpPr>
        <p:sp>
          <p:nvSpPr>
            <p:cNvPr id="19" name="Google Shape;103;p2">
              <a:extLst>
                <a:ext uri="{FF2B5EF4-FFF2-40B4-BE49-F238E27FC236}">
                  <a16:creationId xmlns:a16="http://schemas.microsoft.com/office/drawing/2014/main" id="{5B0017C3-5D49-42D9-ACD3-84CD721C7A8F}"/>
                </a:ext>
              </a:extLst>
            </p:cNvPr>
            <p:cNvSpPr/>
            <p:nvPr/>
          </p:nvSpPr>
          <p:spPr>
            <a:xfrm>
              <a:off x="8720775" y="3520650"/>
              <a:ext cx="373200" cy="373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4;p2">
              <a:extLst>
                <a:ext uri="{FF2B5EF4-FFF2-40B4-BE49-F238E27FC236}">
                  <a16:creationId xmlns:a16="http://schemas.microsoft.com/office/drawing/2014/main" id="{A84EDAF5-189E-4B27-AFFE-B943B6E3622E}"/>
                </a:ext>
              </a:extLst>
            </p:cNvPr>
            <p:cNvSpPr/>
            <p:nvPr/>
          </p:nvSpPr>
          <p:spPr>
            <a:xfrm>
              <a:off x="8668875" y="3468750"/>
              <a:ext cx="477000" cy="4770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5;p2">
              <a:extLst>
                <a:ext uri="{FF2B5EF4-FFF2-40B4-BE49-F238E27FC236}">
                  <a16:creationId xmlns:a16="http://schemas.microsoft.com/office/drawing/2014/main" id="{19AB1F17-1BCF-4AB7-99B7-F6873901EB3D}"/>
                </a:ext>
              </a:extLst>
            </p:cNvPr>
            <p:cNvSpPr/>
            <p:nvPr/>
          </p:nvSpPr>
          <p:spPr>
            <a:xfrm>
              <a:off x="8752725" y="3552600"/>
              <a:ext cx="309300" cy="3093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;p2">
              <a:extLst>
                <a:ext uri="{FF2B5EF4-FFF2-40B4-BE49-F238E27FC236}">
                  <a16:creationId xmlns:a16="http://schemas.microsoft.com/office/drawing/2014/main" id="{C36D1F9D-0413-43CD-BD64-233042E42400}"/>
                </a:ext>
              </a:extLst>
            </p:cNvPr>
            <p:cNvSpPr/>
            <p:nvPr/>
          </p:nvSpPr>
          <p:spPr>
            <a:xfrm>
              <a:off x="8632275" y="3432150"/>
              <a:ext cx="550200" cy="550200"/>
            </a:xfrm>
            <a:prstGeom prst="ellipse">
              <a:avLst/>
            </a:prstGeom>
            <a:noFill/>
            <a:ln w="9525" cap="flat" cmpd="sng">
              <a:solidFill>
                <a:srgbClr val="009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107;p2">
              <a:extLst>
                <a:ext uri="{FF2B5EF4-FFF2-40B4-BE49-F238E27FC236}">
                  <a16:creationId xmlns:a16="http://schemas.microsoft.com/office/drawing/2014/main" id="{DC1ECD5F-F531-4086-A23C-46B8812717AC}"/>
                </a:ext>
              </a:extLst>
            </p:cNvPr>
            <p:cNvCxnSpPr/>
            <p:nvPr/>
          </p:nvCxnSpPr>
          <p:spPr>
            <a:xfrm>
              <a:off x="8907375" y="3253950"/>
              <a:ext cx="0" cy="90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08;p2">
              <a:extLst>
                <a:ext uri="{FF2B5EF4-FFF2-40B4-BE49-F238E27FC236}">
                  <a16:creationId xmlns:a16="http://schemas.microsoft.com/office/drawing/2014/main" id="{2F113C81-EF49-414C-816D-47A955064BDF}"/>
                </a:ext>
              </a:extLst>
            </p:cNvPr>
            <p:cNvCxnSpPr/>
            <p:nvPr/>
          </p:nvCxnSpPr>
          <p:spPr>
            <a:xfrm rot="10800000">
              <a:off x="8514225" y="3707250"/>
              <a:ext cx="78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" name="Google Shape;109;p2">
            <a:extLst>
              <a:ext uri="{FF2B5EF4-FFF2-40B4-BE49-F238E27FC236}">
                <a16:creationId xmlns:a16="http://schemas.microsoft.com/office/drawing/2014/main" id="{78ACBCB5-05E9-4EAE-8D2C-64D94E8FBE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448" t="19176" r="35431" b="68299"/>
          <a:stretch/>
        </p:blipFill>
        <p:spPr>
          <a:xfrm rot="-1135582">
            <a:off x="134476" y="3599084"/>
            <a:ext cx="1150762" cy="25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0;p2">
            <a:extLst>
              <a:ext uri="{FF2B5EF4-FFF2-40B4-BE49-F238E27FC236}">
                <a16:creationId xmlns:a16="http://schemas.microsoft.com/office/drawing/2014/main" id="{9D68BDDA-5C77-4D58-A117-0730DB5E5F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448" t="19176" r="35431" b="68299"/>
          <a:stretch/>
        </p:blipFill>
        <p:spPr>
          <a:xfrm rot="-1135582">
            <a:off x="626315" y="4118607"/>
            <a:ext cx="1150762" cy="25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1;p2">
            <a:extLst>
              <a:ext uri="{FF2B5EF4-FFF2-40B4-BE49-F238E27FC236}">
                <a16:creationId xmlns:a16="http://schemas.microsoft.com/office/drawing/2014/main" id="{11A649DA-7A18-4891-AC78-C5CAC17F11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448" t="19176" r="35431" b="68299"/>
          <a:stretch/>
        </p:blipFill>
        <p:spPr>
          <a:xfrm rot="-982047">
            <a:off x="1098282" y="4668455"/>
            <a:ext cx="1150761" cy="2506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B6F6F4DB-7CB8-4AAE-984C-C445CA48214E}"/>
              </a:ext>
            </a:extLst>
          </p:cNvPr>
          <p:cNvSpPr/>
          <p:nvPr/>
        </p:nvSpPr>
        <p:spPr>
          <a:xfrm>
            <a:off x="938515" y="5248193"/>
            <a:ext cx="10111097" cy="1039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Since</a:t>
            </a:r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4 </a:t>
            </a:r>
            <a:r>
              <a:rPr lang="es-MX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years</a:t>
            </a:r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Role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Models 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for </a:t>
            </a:r>
            <a:r>
              <a:rPr lang="it-IT" sz="1600" b="1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InspirinGirls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ValoreD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</a:p>
          <a:p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WWE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cofounded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the 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WIE IEEE </a:t>
            </a:r>
            <a:r>
              <a:rPr lang="it-IT" sz="1600" b="1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Italy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Chapter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supporting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STEM in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respect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of </a:t>
            </a:r>
            <a:r>
              <a:rPr lang="it-IT" sz="1600" b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“WIESteer2toSTEMchart”,</a:t>
            </a:r>
          </a:p>
          <a:p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WWE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a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not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profit and self-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sustaining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community </a:t>
            </a:r>
            <a:r>
              <a:rPr lang="it-IT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specialized</a:t>
            </a:r>
            <a:r>
              <a:rPr lang="it-IT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in 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digital </a:t>
            </a:r>
            <a:r>
              <a:rPr lang="it-IT" sz="1600" b="1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communication</a:t>
            </a:r>
            <a:r>
              <a:rPr lang="it-IT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endParaRPr lang="it-IT" sz="1600" b="1" dirty="0">
              <a:solidFill>
                <a:schemeClr val="bg1"/>
              </a:solidFill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3B50A3C-5B74-42FA-8B36-FF653B66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110" y="2566043"/>
            <a:ext cx="2317202" cy="2317202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5D554D4C-1DF2-4323-AE55-89B614E9E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523" y="823626"/>
            <a:ext cx="984251" cy="74557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1E27239-8228-4A5C-9976-D4BF0843F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602" y="993408"/>
            <a:ext cx="1051437" cy="700958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7CF20D9-67BA-4BA7-812A-55D5BC9ED29F}"/>
              </a:ext>
            </a:extLst>
          </p:cNvPr>
          <p:cNvSpPr txBox="1"/>
          <p:nvPr/>
        </p:nvSpPr>
        <p:spPr>
          <a:xfrm>
            <a:off x="4588016" y="1066144"/>
            <a:ext cx="3634212" cy="369332"/>
          </a:xfrm>
          <a:prstGeom prst="rect">
            <a:avLst/>
          </a:prstGeom>
          <a:solidFill>
            <a:srgbClr val="017EB8"/>
          </a:solidFill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2021 - WWE </a:t>
            </a:r>
            <a:r>
              <a:rPr lang="es-MX" sz="18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lang="es-MX" sz="18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s-MX" sz="18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an</a:t>
            </a:r>
            <a:r>
              <a:rPr lang="es-MX" sz="18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s-MX" sz="18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association</a:t>
            </a:r>
            <a:r>
              <a:rPr lang="es-MX" sz="18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90" y="1704750"/>
            <a:ext cx="10702380" cy="425874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The first </a:t>
            </a:r>
            <a:r>
              <a:rPr lang="en-US" sz="1800" b="1" dirty="0"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National Survey </a:t>
            </a:r>
            <a:r>
              <a:rPr lang="en-US" sz="1800" dirty="0"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was launched by WWE in May 2020, 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asking 46 direct questions to Italian BE &amp; CE, divided in four sections:</a:t>
            </a:r>
          </a:p>
        </p:txBody>
      </p:sp>
      <p:sp>
        <p:nvSpPr>
          <p:cNvPr id="5" name="Google Shape;120;p3">
            <a:extLst>
              <a:ext uri="{FF2B5EF4-FFF2-40B4-BE49-F238E27FC236}">
                <a16:creationId xmlns:a16="http://schemas.microsoft.com/office/drawing/2014/main" id="{36B79F85-33B8-4615-83DE-0B4F1D1BB2DB}"/>
              </a:ext>
            </a:extLst>
          </p:cNvPr>
          <p:cNvSpPr/>
          <p:nvPr/>
        </p:nvSpPr>
        <p:spPr>
          <a:xfrm>
            <a:off x="1270190" y="2647533"/>
            <a:ext cx="7801652" cy="3291840"/>
          </a:xfrm>
          <a:custGeom>
            <a:avLst/>
            <a:gdLst/>
            <a:ahLst/>
            <a:cxnLst/>
            <a:rect l="l" t="t" r="r" b="b"/>
            <a:pathLst>
              <a:path w="7801652" h="3291840" extrusionOk="0">
                <a:moveTo>
                  <a:pt x="0" y="0"/>
                </a:moveTo>
                <a:cubicBezTo>
                  <a:pt x="129083" y="-55388"/>
                  <a:pt x="340916" y="6728"/>
                  <a:pt x="479244" y="0"/>
                </a:cubicBezTo>
                <a:cubicBezTo>
                  <a:pt x="617572" y="-6728"/>
                  <a:pt x="848112" y="46668"/>
                  <a:pt x="958489" y="0"/>
                </a:cubicBezTo>
                <a:cubicBezTo>
                  <a:pt x="1068867" y="-46668"/>
                  <a:pt x="1289542" y="30219"/>
                  <a:pt x="1515750" y="0"/>
                </a:cubicBezTo>
                <a:cubicBezTo>
                  <a:pt x="1741958" y="-30219"/>
                  <a:pt x="1909311" y="21803"/>
                  <a:pt x="2229043" y="0"/>
                </a:cubicBezTo>
                <a:cubicBezTo>
                  <a:pt x="2548775" y="-21803"/>
                  <a:pt x="2475300" y="23024"/>
                  <a:pt x="2708288" y="0"/>
                </a:cubicBezTo>
                <a:cubicBezTo>
                  <a:pt x="2941276" y="-23024"/>
                  <a:pt x="3050935" y="38497"/>
                  <a:pt x="3265549" y="0"/>
                </a:cubicBezTo>
                <a:cubicBezTo>
                  <a:pt x="3480163" y="-38497"/>
                  <a:pt x="3555690" y="13656"/>
                  <a:pt x="3666776" y="0"/>
                </a:cubicBezTo>
                <a:cubicBezTo>
                  <a:pt x="3777862" y="-13656"/>
                  <a:pt x="3994188" y="36780"/>
                  <a:pt x="4146021" y="0"/>
                </a:cubicBezTo>
                <a:cubicBezTo>
                  <a:pt x="4297855" y="-36780"/>
                  <a:pt x="4681816" y="63380"/>
                  <a:pt x="4859315" y="0"/>
                </a:cubicBezTo>
                <a:cubicBezTo>
                  <a:pt x="5036814" y="-63380"/>
                  <a:pt x="5105839" y="24987"/>
                  <a:pt x="5260542" y="0"/>
                </a:cubicBezTo>
                <a:cubicBezTo>
                  <a:pt x="5415245" y="-24987"/>
                  <a:pt x="5501329" y="32693"/>
                  <a:pt x="5661770" y="0"/>
                </a:cubicBezTo>
                <a:cubicBezTo>
                  <a:pt x="5822211" y="-32693"/>
                  <a:pt x="6204615" y="4559"/>
                  <a:pt x="6375064" y="0"/>
                </a:cubicBezTo>
                <a:cubicBezTo>
                  <a:pt x="6545513" y="-4559"/>
                  <a:pt x="6801221" y="53221"/>
                  <a:pt x="7010342" y="0"/>
                </a:cubicBezTo>
                <a:cubicBezTo>
                  <a:pt x="7219463" y="-53221"/>
                  <a:pt x="7420509" y="39688"/>
                  <a:pt x="7801652" y="0"/>
                </a:cubicBezTo>
                <a:cubicBezTo>
                  <a:pt x="7825763" y="193287"/>
                  <a:pt x="7777175" y="335158"/>
                  <a:pt x="7801652" y="449885"/>
                </a:cubicBezTo>
                <a:cubicBezTo>
                  <a:pt x="7826129" y="564612"/>
                  <a:pt x="7769975" y="774247"/>
                  <a:pt x="7801652" y="899770"/>
                </a:cubicBezTo>
                <a:cubicBezTo>
                  <a:pt x="7833329" y="1025294"/>
                  <a:pt x="7787552" y="1271495"/>
                  <a:pt x="7801652" y="1448410"/>
                </a:cubicBezTo>
                <a:cubicBezTo>
                  <a:pt x="7815752" y="1625325"/>
                  <a:pt x="7775828" y="1807602"/>
                  <a:pt x="7801652" y="1964131"/>
                </a:cubicBezTo>
                <a:cubicBezTo>
                  <a:pt x="7827476" y="2120660"/>
                  <a:pt x="7797454" y="2398537"/>
                  <a:pt x="7801652" y="2545690"/>
                </a:cubicBezTo>
                <a:cubicBezTo>
                  <a:pt x="7805850" y="2692843"/>
                  <a:pt x="7734281" y="2963900"/>
                  <a:pt x="7801652" y="3291840"/>
                </a:cubicBezTo>
                <a:cubicBezTo>
                  <a:pt x="7666453" y="3313553"/>
                  <a:pt x="7520641" y="3245351"/>
                  <a:pt x="7322408" y="3291840"/>
                </a:cubicBezTo>
                <a:cubicBezTo>
                  <a:pt x="7124175" y="3338329"/>
                  <a:pt x="6905647" y="3243635"/>
                  <a:pt x="6609114" y="3291840"/>
                </a:cubicBezTo>
                <a:cubicBezTo>
                  <a:pt x="6312581" y="3340045"/>
                  <a:pt x="6144102" y="3284930"/>
                  <a:pt x="5973836" y="3291840"/>
                </a:cubicBezTo>
                <a:cubicBezTo>
                  <a:pt x="5803570" y="3298750"/>
                  <a:pt x="5752347" y="3282371"/>
                  <a:pt x="5650625" y="3291840"/>
                </a:cubicBezTo>
                <a:cubicBezTo>
                  <a:pt x="5548903" y="3301309"/>
                  <a:pt x="5410931" y="3256950"/>
                  <a:pt x="5327414" y="3291840"/>
                </a:cubicBezTo>
                <a:cubicBezTo>
                  <a:pt x="5243897" y="3326730"/>
                  <a:pt x="5151244" y="3284086"/>
                  <a:pt x="5004202" y="3291840"/>
                </a:cubicBezTo>
                <a:cubicBezTo>
                  <a:pt x="4857160" y="3299594"/>
                  <a:pt x="4758513" y="3261720"/>
                  <a:pt x="4602975" y="3291840"/>
                </a:cubicBezTo>
                <a:cubicBezTo>
                  <a:pt x="4447437" y="3321960"/>
                  <a:pt x="4115258" y="3267316"/>
                  <a:pt x="3889681" y="3291840"/>
                </a:cubicBezTo>
                <a:cubicBezTo>
                  <a:pt x="3664104" y="3316364"/>
                  <a:pt x="3580518" y="3288882"/>
                  <a:pt x="3410436" y="3291840"/>
                </a:cubicBezTo>
                <a:cubicBezTo>
                  <a:pt x="3240355" y="3294798"/>
                  <a:pt x="3038298" y="3255003"/>
                  <a:pt x="2853176" y="3291840"/>
                </a:cubicBezTo>
                <a:cubicBezTo>
                  <a:pt x="2668054" y="3328677"/>
                  <a:pt x="2421043" y="3256743"/>
                  <a:pt x="2295915" y="3291840"/>
                </a:cubicBezTo>
                <a:cubicBezTo>
                  <a:pt x="2170787" y="3326937"/>
                  <a:pt x="1854661" y="3215918"/>
                  <a:pt x="1660637" y="3291840"/>
                </a:cubicBezTo>
                <a:cubicBezTo>
                  <a:pt x="1466613" y="3367762"/>
                  <a:pt x="1463308" y="3288841"/>
                  <a:pt x="1337426" y="3291840"/>
                </a:cubicBezTo>
                <a:cubicBezTo>
                  <a:pt x="1211544" y="3294839"/>
                  <a:pt x="1079460" y="3268901"/>
                  <a:pt x="858182" y="3291840"/>
                </a:cubicBezTo>
                <a:cubicBezTo>
                  <a:pt x="636904" y="3314779"/>
                  <a:pt x="685838" y="3285124"/>
                  <a:pt x="534970" y="3291840"/>
                </a:cubicBezTo>
                <a:cubicBezTo>
                  <a:pt x="384102" y="3298556"/>
                  <a:pt x="242878" y="3260000"/>
                  <a:pt x="0" y="3291840"/>
                </a:cubicBezTo>
                <a:cubicBezTo>
                  <a:pt x="-23483" y="3057417"/>
                  <a:pt x="18803" y="3036463"/>
                  <a:pt x="0" y="2809037"/>
                </a:cubicBezTo>
                <a:cubicBezTo>
                  <a:pt x="-18803" y="2581611"/>
                  <a:pt x="66149" y="2366403"/>
                  <a:pt x="0" y="2194560"/>
                </a:cubicBezTo>
                <a:cubicBezTo>
                  <a:pt x="-66149" y="2022717"/>
                  <a:pt x="32777" y="1922600"/>
                  <a:pt x="0" y="1678838"/>
                </a:cubicBezTo>
                <a:cubicBezTo>
                  <a:pt x="-32777" y="1435076"/>
                  <a:pt x="7305" y="1397749"/>
                  <a:pt x="0" y="1228954"/>
                </a:cubicBezTo>
                <a:cubicBezTo>
                  <a:pt x="-7305" y="1060159"/>
                  <a:pt x="30966" y="888562"/>
                  <a:pt x="0" y="746150"/>
                </a:cubicBezTo>
                <a:cubicBezTo>
                  <a:pt x="-30966" y="603738"/>
                  <a:pt x="33688" y="160920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438B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6" name="Google Shape;121;p3">
            <a:extLst>
              <a:ext uri="{FF2B5EF4-FFF2-40B4-BE49-F238E27FC236}">
                <a16:creationId xmlns:a16="http://schemas.microsoft.com/office/drawing/2014/main" id="{2F5D7528-3B78-4BCA-8C99-4C0AC4B773A6}"/>
              </a:ext>
            </a:extLst>
          </p:cNvPr>
          <p:cNvSpPr/>
          <p:nvPr/>
        </p:nvSpPr>
        <p:spPr>
          <a:xfrm rot="10800000">
            <a:off x="1668867" y="3125271"/>
            <a:ext cx="3683100" cy="1119600"/>
          </a:xfrm>
          <a:prstGeom prst="snip1Rect">
            <a:avLst>
              <a:gd name="adj" fmla="val 16667"/>
            </a:avLst>
          </a:prstGeom>
          <a:solidFill>
            <a:srgbClr val="0082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7" name="Google Shape;122;p3">
            <a:extLst>
              <a:ext uri="{FF2B5EF4-FFF2-40B4-BE49-F238E27FC236}">
                <a16:creationId xmlns:a16="http://schemas.microsoft.com/office/drawing/2014/main" id="{72F06E2F-EB06-43E6-81A8-28C78FEF1CD9}"/>
              </a:ext>
            </a:extLst>
          </p:cNvPr>
          <p:cNvSpPr txBox="1"/>
          <p:nvPr/>
        </p:nvSpPr>
        <p:spPr>
          <a:xfrm>
            <a:off x="1807131" y="3493239"/>
            <a:ext cx="3275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UNIVERSITY</a:t>
            </a:r>
            <a:endParaRPr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80A81674-A023-4251-ACB3-8948632D0F8F}"/>
              </a:ext>
            </a:extLst>
          </p:cNvPr>
          <p:cNvSpPr/>
          <p:nvPr/>
        </p:nvSpPr>
        <p:spPr>
          <a:xfrm>
            <a:off x="5472004" y="4345169"/>
            <a:ext cx="3275700" cy="1119600"/>
          </a:xfrm>
          <a:prstGeom prst="snip1Rect">
            <a:avLst>
              <a:gd name="adj" fmla="val 16667"/>
            </a:avLst>
          </a:prstGeom>
          <a:solidFill>
            <a:srgbClr val="0082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9" name="Google Shape;124;p3">
            <a:extLst>
              <a:ext uri="{FF2B5EF4-FFF2-40B4-BE49-F238E27FC236}">
                <a16:creationId xmlns:a16="http://schemas.microsoft.com/office/drawing/2014/main" id="{D92E8BAF-D1B4-405F-96D5-C3E5E99507FF}"/>
              </a:ext>
            </a:extLst>
          </p:cNvPr>
          <p:cNvSpPr/>
          <p:nvPr/>
        </p:nvSpPr>
        <p:spPr>
          <a:xfrm rot="10800000" flipH="1">
            <a:off x="1669000" y="4345271"/>
            <a:ext cx="3683100" cy="1119600"/>
          </a:xfrm>
          <a:prstGeom prst="snip1Rect">
            <a:avLst>
              <a:gd name="adj" fmla="val 16667"/>
            </a:avLst>
          </a:prstGeom>
          <a:solidFill>
            <a:srgbClr val="BCC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10" name="Google Shape;125;p3">
            <a:extLst>
              <a:ext uri="{FF2B5EF4-FFF2-40B4-BE49-F238E27FC236}">
                <a16:creationId xmlns:a16="http://schemas.microsoft.com/office/drawing/2014/main" id="{1E9FFD94-F032-4347-BC26-6C380EBB3FF4}"/>
              </a:ext>
            </a:extLst>
          </p:cNvPr>
          <p:cNvSpPr txBox="1"/>
          <p:nvPr/>
        </p:nvSpPr>
        <p:spPr>
          <a:xfrm>
            <a:off x="1793216" y="4140574"/>
            <a:ext cx="3434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SATISFACTION </a:t>
            </a:r>
            <a:endParaRPr sz="16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EVALUATION</a:t>
            </a:r>
            <a:endParaRPr sz="16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of the career path </a:t>
            </a:r>
            <a:endParaRPr sz="16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11" name="Google Shape;126;p3">
            <a:extLst>
              <a:ext uri="{FF2B5EF4-FFF2-40B4-BE49-F238E27FC236}">
                <a16:creationId xmlns:a16="http://schemas.microsoft.com/office/drawing/2014/main" id="{187020B7-E7AC-4D2F-B1B1-7EDE86C9F0B7}"/>
              </a:ext>
            </a:extLst>
          </p:cNvPr>
          <p:cNvSpPr/>
          <p:nvPr/>
        </p:nvSpPr>
        <p:spPr>
          <a:xfrm flipH="1">
            <a:off x="5478857" y="3128264"/>
            <a:ext cx="3275700" cy="1119600"/>
          </a:xfrm>
          <a:prstGeom prst="snip1Rect">
            <a:avLst>
              <a:gd name="adj" fmla="val 16667"/>
            </a:avLst>
          </a:prstGeom>
          <a:solidFill>
            <a:srgbClr val="BCC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12" name="Google Shape;127;p3">
            <a:extLst>
              <a:ext uri="{FF2B5EF4-FFF2-40B4-BE49-F238E27FC236}">
                <a16:creationId xmlns:a16="http://schemas.microsoft.com/office/drawing/2014/main" id="{BF74F2DE-1A39-4A0C-8845-6293908D267A}"/>
              </a:ext>
            </a:extLst>
          </p:cNvPr>
          <p:cNvSpPr txBox="1"/>
          <p:nvPr/>
        </p:nvSpPr>
        <p:spPr>
          <a:xfrm>
            <a:off x="5548081" y="3493226"/>
            <a:ext cx="3123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JOB</a:t>
            </a:r>
            <a:endParaRPr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13" name="Google Shape;128;p3">
            <a:extLst>
              <a:ext uri="{FF2B5EF4-FFF2-40B4-BE49-F238E27FC236}">
                <a16:creationId xmlns:a16="http://schemas.microsoft.com/office/drawing/2014/main" id="{680BEBFD-55CE-42C5-A6F8-5A8E473A439F}"/>
              </a:ext>
            </a:extLst>
          </p:cNvPr>
          <p:cNvSpPr txBox="1"/>
          <p:nvPr/>
        </p:nvSpPr>
        <p:spPr>
          <a:xfrm>
            <a:off x="5617354" y="4592516"/>
            <a:ext cx="2985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BE &amp; CE ROLE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GOVERNANCE</a:t>
            </a:r>
            <a:endParaRPr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14" name="Google Shape;129;p3">
            <a:extLst>
              <a:ext uri="{FF2B5EF4-FFF2-40B4-BE49-F238E27FC236}">
                <a16:creationId xmlns:a16="http://schemas.microsoft.com/office/drawing/2014/main" id="{2A822395-0FC2-43A6-927F-F8475740B903}"/>
              </a:ext>
            </a:extLst>
          </p:cNvPr>
          <p:cNvSpPr txBox="1"/>
          <p:nvPr/>
        </p:nvSpPr>
        <p:spPr>
          <a:xfrm>
            <a:off x="2734458" y="2767240"/>
            <a:ext cx="13179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Arial"/>
              </a:rPr>
              <a:t>(13 questions)</a:t>
            </a:r>
            <a:endParaRPr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5" name="Google Shape;130;p3">
            <a:extLst>
              <a:ext uri="{FF2B5EF4-FFF2-40B4-BE49-F238E27FC236}">
                <a16:creationId xmlns:a16="http://schemas.microsoft.com/office/drawing/2014/main" id="{57A6D6BB-6B01-469B-9042-74E0CA036253}"/>
              </a:ext>
            </a:extLst>
          </p:cNvPr>
          <p:cNvSpPr txBox="1"/>
          <p:nvPr/>
        </p:nvSpPr>
        <p:spPr>
          <a:xfrm>
            <a:off x="2785983" y="5513149"/>
            <a:ext cx="13179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Arial"/>
              </a:rPr>
              <a:t>(12 questions)</a:t>
            </a:r>
            <a:endParaRPr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Google Shape;131;p3">
            <a:extLst>
              <a:ext uri="{FF2B5EF4-FFF2-40B4-BE49-F238E27FC236}">
                <a16:creationId xmlns:a16="http://schemas.microsoft.com/office/drawing/2014/main" id="{0F385D6A-9B19-485D-8EE3-DB80F0927B3C}"/>
              </a:ext>
            </a:extLst>
          </p:cNvPr>
          <p:cNvSpPr txBox="1"/>
          <p:nvPr/>
        </p:nvSpPr>
        <p:spPr>
          <a:xfrm>
            <a:off x="6699936" y="5474951"/>
            <a:ext cx="1218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Arial"/>
              </a:rPr>
              <a:t>(6 questions)</a:t>
            </a:r>
            <a:endParaRPr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Google Shape;132;p3">
            <a:extLst>
              <a:ext uri="{FF2B5EF4-FFF2-40B4-BE49-F238E27FC236}">
                <a16:creationId xmlns:a16="http://schemas.microsoft.com/office/drawing/2014/main" id="{51E0730C-4069-4F4A-9CD7-582E511703CE}"/>
              </a:ext>
            </a:extLst>
          </p:cNvPr>
          <p:cNvSpPr txBox="1"/>
          <p:nvPr/>
        </p:nvSpPr>
        <p:spPr>
          <a:xfrm>
            <a:off x="6590374" y="2795205"/>
            <a:ext cx="13179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Arial"/>
              </a:rPr>
              <a:t>(15 questions)</a:t>
            </a:r>
            <a:endParaRPr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7EE7D32-CD2E-4164-9E5B-A422874C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73" y="1583144"/>
            <a:ext cx="1798639" cy="1798639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ED3B4203-365C-49BC-9775-D9A82805ABF7}"/>
              </a:ext>
            </a:extLst>
          </p:cNvPr>
          <p:cNvSpPr/>
          <p:nvPr/>
        </p:nvSpPr>
        <p:spPr>
          <a:xfrm>
            <a:off x="8198085" y="4950678"/>
            <a:ext cx="410461" cy="421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081C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?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1F046EF-DA7C-4DC2-92FA-F29614E9E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439" y="2246208"/>
            <a:ext cx="521798" cy="395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87B20BD-E706-4DED-BB0C-FB1830AF09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49" t="7412" r="31945" b="21216"/>
          <a:stretch/>
        </p:blipFill>
        <p:spPr>
          <a:xfrm>
            <a:off x="10067214" y="3537278"/>
            <a:ext cx="1535195" cy="1693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4" y="1025895"/>
            <a:ext cx="6577555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and final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0" name="Google Shape;137;p4">
            <a:extLst>
              <a:ext uri="{FF2B5EF4-FFF2-40B4-BE49-F238E27FC236}">
                <a16:creationId xmlns:a16="http://schemas.microsoft.com/office/drawing/2014/main" id="{03D1CC3E-87D4-475A-9D13-EB133765671F}"/>
              </a:ext>
            </a:extLst>
          </p:cNvPr>
          <p:cNvSpPr/>
          <p:nvPr/>
        </p:nvSpPr>
        <p:spPr>
          <a:xfrm>
            <a:off x="3268015" y="2270875"/>
            <a:ext cx="5100900" cy="35640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E5CC"/>
              </a:gs>
              <a:gs pos="14000">
                <a:srgbClr val="7FE5CC"/>
              </a:gs>
              <a:gs pos="77000">
                <a:srgbClr val="0082C1"/>
              </a:gs>
              <a:gs pos="100000">
                <a:srgbClr val="0082C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62" name="Google Shape;140;p4">
            <a:extLst>
              <a:ext uri="{FF2B5EF4-FFF2-40B4-BE49-F238E27FC236}">
                <a16:creationId xmlns:a16="http://schemas.microsoft.com/office/drawing/2014/main" id="{63D6D09C-BDBA-43D0-AA8F-AC3CB53E36F9}"/>
              </a:ext>
            </a:extLst>
          </p:cNvPr>
          <p:cNvSpPr txBox="1"/>
          <p:nvPr/>
        </p:nvSpPr>
        <p:spPr>
          <a:xfrm>
            <a:off x="428213" y="4188232"/>
            <a:ext cx="11560419" cy="2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r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r" rtl="0">
              <a:lnSpc>
                <a:spcPct val="107916"/>
              </a:lnSpc>
              <a:spcBef>
                <a:spcPts val="10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63" name="Google Shape;141;p4">
            <a:extLst>
              <a:ext uri="{FF2B5EF4-FFF2-40B4-BE49-F238E27FC236}">
                <a16:creationId xmlns:a16="http://schemas.microsoft.com/office/drawing/2014/main" id="{91C99A2D-22CF-4825-B0FA-34C5868F6E18}"/>
              </a:ext>
            </a:extLst>
          </p:cNvPr>
          <p:cNvSpPr/>
          <p:nvPr/>
        </p:nvSpPr>
        <p:spPr>
          <a:xfrm>
            <a:off x="1201843" y="3081663"/>
            <a:ext cx="30171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NTERACTION</a:t>
            </a:r>
            <a:endParaRPr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Creation of a direct dialogue </a:t>
            </a:r>
            <a:endParaRPr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with BE &amp; CE through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Survey and digital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instruments</a:t>
            </a:r>
            <a:endParaRPr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64" name="Google Shape;142;p4">
            <a:extLst>
              <a:ext uri="{FF2B5EF4-FFF2-40B4-BE49-F238E27FC236}">
                <a16:creationId xmlns:a16="http://schemas.microsoft.com/office/drawing/2014/main" id="{62EACA9D-5469-47ED-A2F7-992DA2892107}"/>
              </a:ext>
            </a:extLst>
          </p:cNvPr>
          <p:cNvGrpSpPr/>
          <p:nvPr/>
        </p:nvGrpSpPr>
        <p:grpSpPr>
          <a:xfrm>
            <a:off x="1902492" y="1696083"/>
            <a:ext cx="1544497" cy="1441647"/>
            <a:chOff x="1923842" y="2058708"/>
            <a:chExt cx="1544497" cy="1441647"/>
          </a:xfrm>
        </p:grpSpPr>
        <p:pic>
          <p:nvPicPr>
            <p:cNvPr id="65" name="Google Shape;143;p4">
              <a:extLst>
                <a:ext uri="{FF2B5EF4-FFF2-40B4-BE49-F238E27FC236}">
                  <a16:creationId xmlns:a16="http://schemas.microsoft.com/office/drawing/2014/main" id="{DDBC478A-4AD1-4158-82A4-024D1162468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48" t="6824" r="80912" b="75952"/>
            <a:stretch/>
          </p:blipFill>
          <p:spPr>
            <a:xfrm>
              <a:off x="1923842" y="2058708"/>
              <a:ext cx="1544497" cy="1441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144;p4">
              <a:extLst>
                <a:ext uri="{FF2B5EF4-FFF2-40B4-BE49-F238E27FC236}">
                  <a16:creationId xmlns:a16="http://schemas.microsoft.com/office/drawing/2014/main" id="{D264CD92-A4AA-4E7D-ADE9-7304B6E2BBB3}"/>
                </a:ext>
              </a:extLst>
            </p:cNvPr>
            <p:cNvSpPr/>
            <p:nvPr/>
          </p:nvSpPr>
          <p:spPr>
            <a:xfrm>
              <a:off x="2018442" y="2205842"/>
              <a:ext cx="1181202" cy="1181202"/>
            </a:xfrm>
            <a:prstGeom prst="ellipse">
              <a:avLst/>
            </a:prstGeom>
            <a:noFill/>
            <a:ln w="76200" cap="flat" cmpd="sng">
              <a:solidFill>
                <a:srgbClr val="008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Arial"/>
                <a:cs typeface="Poppins Light" panose="00000400000000000000" pitchFamily="2" charset="0"/>
                <a:sym typeface="Arial"/>
              </a:endParaRPr>
            </a:p>
          </p:txBody>
        </p:sp>
      </p:grpSp>
      <p:grpSp>
        <p:nvGrpSpPr>
          <p:cNvPr id="67" name="Google Shape;145;p4">
            <a:extLst>
              <a:ext uri="{FF2B5EF4-FFF2-40B4-BE49-F238E27FC236}">
                <a16:creationId xmlns:a16="http://schemas.microsoft.com/office/drawing/2014/main" id="{AAFD54C6-2E96-4649-A816-CAA33E1D4456}"/>
              </a:ext>
            </a:extLst>
          </p:cNvPr>
          <p:cNvGrpSpPr/>
          <p:nvPr/>
        </p:nvGrpSpPr>
        <p:grpSpPr>
          <a:xfrm>
            <a:off x="8559242" y="1883566"/>
            <a:ext cx="1144117" cy="1144117"/>
            <a:chOff x="8580592" y="2246191"/>
            <a:chExt cx="1144117" cy="1144117"/>
          </a:xfrm>
        </p:grpSpPr>
        <p:sp>
          <p:nvSpPr>
            <p:cNvPr id="68" name="Google Shape;146;p4">
              <a:extLst>
                <a:ext uri="{FF2B5EF4-FFF2-40B4-BE49-F238E27FC236}">
                  <a16:creationId xmlns:a16="http://schemas.microsoft.com/office/drawing/2014/main" id="{0B8BA554-3C1D-48AD-BD36-C67FD3659B7C}"/>
                </a:ext>
              </a:extLst>
            </p:cNvPr>
            <p:cNvSpPr/>
            <p:nvPr/>
          </p:nvSpPr>
          <p:spPr>
            <a:xfrm>
              <a:off x="8580592" y="2246191"/>
              <a:ext cx="1144117" cy="1144117"/>
            </a:xfrm>
            <a:prstGeom prst="ellipse">
              <a:avLst/>
            </a:prstGeom>
            <a:solidFill>
              <a:srgbClr val="0082C1"/>
            </a:solidFill>
            <a:ln w="76200" cap="flat" cmpd="sng">
              <a:solidFill>
                <a:srgbClr val="008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Arial"/>
                <a:cs typeface="Poppins Light" panose="00000400000000000000" pitchFamily="2" charset="0"/>
                <a:sym typeface="Arial"/>
              </a:endParaRPr>
            </a:p>
          </p:txBody>
        </p:sp>
        <p:pic>
          <p:nvPicPr>
            <p:cNvPr id="69" name="Google Shape;147;p4">
              <a:extLst>
                <a:ext uri="{FF2B5EF4-FFF2-40B4-BE49-F238E27FC236}">
                  <a16:creationId xmlns:a16="http://schemas.microsoft.com/office/drawing/2014/main" id="{512D8A50-A416-4A90-844B-C3AB755954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36249" y="2269620"/>
              <a:ext cx="1049364" cy="1049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148;p4">
              <a:extLst>
                <a:ext uri="{FF2B5EF4-FFF2-40B4-BE49-F238E27FC236}">
                  <a16:creationId xmlns:a16="http://schemas.microsoft.com/office/drawing/2014/main" id="{738E59C5-44F2-46CB-B0B0-4B7EA65DAD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8393" t="41928" r="13332" b="31774"/>
            <a:stretch/>
          </p:blipFill>
          <p:spPr>
            <a:xfrm>
              <a:off x="8942397" y="2502841"/>
              <a:ext cx="437067" cy="4717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149;p4">
            <a:extLst>
              <a:ext uri="{FF2B5EF4-FFF2-40B4-BE49-F238E27FC236}">
                <a16:creationId xmlns:a16="http://schemas.microsoft.com/office/drawing/2014/main" id="{92750E9C-D4C0-42B9-8691-68A3588D8F8A}"/>
              </a:ext>
            </a:extLst>
          </p:cNvPr>
          <p:cNvGrpSpPr/>
          <p:nvPr/>
        </p:nvGrpSpPr>
        <p:grpSpPr>
          <a:xfrm>
            <a:off x="5161318" y="1796920"/>
            <a:ext cx="1353796" cy="1379339"/>
            <a:chOff x="5182668" y="2159545"/>
            <a:chExt cx="1353796" cy="1379339"/>
          </a:xfrm>
        </p:grpSpPr>
        <p:pic>
          <p:nvPicPr>
            <p:cNvPr id="72" name="Google Shape;150;p4">
              <a:extLst>
                <a:ext uri="{FF2B5EF4-FFF2-40B4-BE49-F238E27FC236}">
                  <a16:creationId xmlns:a16="http://schemas.microsoft.com/office/drawing/2014/main" id="{1CB2A51C-095D-4BCA-9CFE-F6D0DC0B748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8287" t="70041" r="21557" b="2581"/>
            <a:stretch/>
          </p:blipFill>
          <p:spPr>
            <a:xfrm>
              <a:off x="5182668" y="2159545"/>
              <a:ext cx="1353796" cy="1379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151;p4">
              <a:extLst>
                <a:ext uri="{FF2B5EF4-FFF2-40B4-BE49-F238E27FC236}">
                  <a16:creationId xmlns:a16="http://schemas.microsoft.com/office/drawing/2014/main" id="{001B3930-F273-457A-A8BA-B0A2A2B1E60F}"/>
                </a:ext>
              </a:extLst>
            </p:cNvPr>
            <p:cNvSpPr/>
            <p:nvPr/>
          </p:nvSpPr>
          <p:spPr>
            <a:xfrm>
              <a:off x="5262798" y="2248356"/>
              <a:ext cx="1144117" cy="1144117"/>
            </a:xfrm>
            <a:prstGeom prst="ellipse">
              <a:avLst/>
            </a:prstGeom>
            <a:noFill/>
            <a:ln w="76200" cap="flat" cmpd="sng">
              <a:solidFill>
                <a:srgbClr val="008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Arial"/>
                <a:cs typeface="Poppins Light" panose="00000400000000000000" pitchFamily="2" charset="0"/>
                <a:sym typeface="Arial"/>
              </a:endParaRPr>
            </a:p>
          </p:txBody>
        </p:sp>
      </p:grpSp>
      <p:sp>
        <p:nvSpPr>
          <p:cNvPr id="74" name="Google Shape;152;p4">
            <a:extLst>
              <a:ext uri="{FF2B5EF4-FFF2-40B4-BE49-F238E27FC236}">
                <a16:creationId xmlns:a16="http://schemas.microsoft.com/office/drawing/2014/main" id="{45CBBA0F-415D-4799-9F1E-A653CC2CC288}"/>
              </a:ext>
            </a:extLst>
          </p:cNvPr>
          <p:cNvSpPr txBox="1"/>
          <p:nvPr/>
        </p:nvSpPr>
        <p:spPr>
          <a:xfrm>
            <a:off x="1774158" y="2717599"/>
            <a:ext cx="3978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</a:t>
            </a:r>
            <a:endParaRPr sz="4800" b="1" i="0" u="none" strike="noStrike" cap="none" dirty="0">
              <a:solidFill>
                <a:srgbClr val="0082C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75" name="Google Shape;153;p4">
            <a:extLst>
              <a:ext uri="{FF2B5EF4-FFF2-40B4-BE49-F238E27FC236}">
                <a16:creationId xmlns:a16="http://schemas.microsoft.com/office/drawing/2014/main" id="{F05516CA-9ED4-4F99-AF9B-51F5BE03A777}"/>
              </a:ext>
            </a:extLst>
          </p:cNvPr>
          <p:cNvSpPr/>
          <p:nvPr/>
        </p:nvSpPr>
        <p:spPr>
          <a:xfrm>
            <a:off x="7761258" y="2718824"/>
            <a:ext cx="3312293" cy="2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IGITAL SOLUTIONS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Foster practical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digital solution 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to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fill the gap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enlightened and 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give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recognition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to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BE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&amp;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CE role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.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76" name="Google Shape;154;p4">
            <a:extLst>
              <a:ext uri="{FF2B5EF4-FFF2-40B4-BE49-F238E27FC236}">
                <a16:creationId xmlns:a16="http://schemas.microsoft.com/office/drawing/2014/main" id="{6F1C0311-7963-4754-89E6-0C80A2AB7A8E}"/>
              </a:ext>
            </a:extLst>
          </p:cNvPr>
          <p:cNvSpPr txBox="1"/>
          <p:nvPr/>
        </p:nvSpPr>
        <p:spPr>
          <a:xfrm>
            <a:off x="4459190" y="3118058"/>
            <a:ext cx="2935200" cy="11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RIENTATION</a:t>
            </a:r>
            <a:endParaRPr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Elaborate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the 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Italian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map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of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BE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&amp;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CE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jobs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77" name="Google Shape;155;p4">
            <a:extLst>
              <a:ext uri="{FF2B5EF4-FFF2-40B4-BE49-F238E27FC236}">
                <a16:creationId xmlns:a16="http://schemas.microsoft.com/office/drawing/2014/main" id="{2D163721-AA26-4B05-8EB3-726D3990A2BA}"/>
              </a:ext>
            </a:extLst>
          </p:cNvPr>
          <p:cNvSpPr txBox="1"/>
          <p:nvPr/>
        </p:nvSpPr>
        <p:spPr>
          <a:xfrm>
            <a:off x="4781714" y="2748976"/>
            <a:ext cx="3978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</a:t>
            </a:r>
            <a:endParaRPr sz="5400" b="1" i="0" u="none" strike="noStrike" cap="none" dirty="0">
              <a:solidFill>
                <a:srgbClr val="0082C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78" name="Google Shape;156;p4">
            <a:extLst>
              <a:ext uri="{FF2B5EF4-FFF2-40B4-BE49-F238E27FC236}">
                <a16:creationId xmlns:a16="http://schemas.microsoft.com/office/drawing/2014/main" id="{77D3F73B-B4A1-460A-BE14-D5A2E33F6721}"/>
              </a:ext>
            </a:extLst>
          </p:cNvPr>
          <p:cNvSpPr txBox="1"/>
          <p:nvPr/>
        </p:nvSpPr>
        <p:spPr>
          <a:xfrm>
            <a:off x="7890013" y="2727026"/>
            <a:ext cx="3978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82C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d</a:t>
            </a:r>
            <a:endParaRPr sz="5400" b="1" i="0" u="none" strike="noStrike" cap="none" dirty="0">
              <a:solidFill>
                <a:srgbClr val="0082C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pic>
        <p:nvPicPr>
          <p:cNvPr id="79" name="Google Shape;157;p4">
            <a:extLst>
              <a:ext uri="{FF2B5EF4-FFF2-40B4-BE49-F238E27FC236}">
                <a16:creationId xmlns:a16="http://schemas.microsoft.com/office/drawing/2014/main" id="{CE042E2D-A376-4764-A81C-4335F00363C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0193" t="17319" b="6165"/>
          <a:stretch/>
        </p:blipFill>
        <p:spPr>
          <a:xfrm>
            <a:off x="10236309" y="4419990"/>
            <a:ext cx="1151424" cy="165994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158;p4">
            <a:extLst>
              <a:ext uri="{FF2B5EF4-FFF2-40B4-BE49-F238E27FC236}">
                <a16:creationId xmlns:a16="http://schemas.microsoft.com/office/drawing/2014/main" id="{72C884A2-FD59-44B5-8053-0353950D4C34}"/>
              </a:ext>
            </a:extLst>
          </p:cNvPr>
          <p:cNvSpPr txBox="1"/>
          <p:nvPr/>
        </p:nvSpPr>
        <p:spPr>
          <a:xfrm>
            <a:off x="4273200" y="5403525"/>
            <a:ext cx="1951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Internal </a:t>
            </a: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WWE members</a:t>
            </a:r>
            <a:endParaRPr sz="1400" b="1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81" name="Google Shape;159;p4">
            <a:extLst>
              <a:ext uri="{FF2B5EF4-FFF2-40B4-BE49-F238E27FC236}">
                <a16:creationId xmlns:a16="http://schemas.microsoft.com/office/drawing/2014/main" id="{4EFD2990-9D96-43F0-91E2-46265E870AE2}"/>
              </a:ext>
            </a:extLst>
          </p:cNvPr>
          <p:cNvSpPr txBox="1"/>
          <p:nvPr/>
        </p:nvSpPr>
        <p:spPr>
          <a:xfrm>
            <a:off x="5809825" y="5403525"/>
            <a:ext cx="1951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Targeted </a:t>
            </a: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followers</a:t>
            </a:r>
            <a:endParaRPr sz="14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82" name="Google Shape;160;p4">
            <a:extLst>
              <a:ext uri="{FF2B5EF4-FFF2-40B4-BE49-F238E27FC236}">
                <a16:creationId xmlns:a16="http://schemas.microsoft.com/office/drawing/2014/main" id="{3AF4FC42-54D8-43A9-A115-F9AE67A07E32}"/>
              </a:ext>
            </a:extLst>
          </p:cNvPr>
          <p:cNvSpPr txBox="1"/>
          <p:nvPr/>
        </p:nvSpPr>
        <p:spPr>
          <a:xfrm>
            <a:off x="7161525" y="5089700"/>
            <a:ext cx="20691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New graduated</a:t>
            </a: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engineers</a:t>
            </a:r>
            <a:endParaRPr sz="14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83" name="Google Shape;161;p4">
            <a:extLst>
              <a:ext uri="{FF2B5EF4-FFF2-40B4-BE49-F238E27FC236}">
                <a16:creationId xmlns:a16="http://schemas.microsoft.com/office/drawing/2014/main" id="{9C8BBEAC-2ED5-4158-8F96-4B2CA9DD220D}"/>
              </a:ext>
            </a:extLst>
          </p:cNvPr>
          <p:cNvSpPr txBox="1"/>
          <p:nvPr/>
        </p:nvSpPr>
        <p:spPr>
          <a:xfrm>
            <a:off x="330150" y="5089700"/>
            <a:ext cx="4212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Healthcare</a:t>
            </a: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stakeholders </a:t>
            </a:r>
            <a:endParaRPr sz="1400" b="1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(Job agencies, companies, sectorial orders &amp; associations, research &amp; organizational institutions)</a:t>
            </a:r>
            <a:endParaRPr sz="1400" dirty="0">
              <a:solidFill>
                <a:schemeClr val="dk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84" name="Google Shape;162;p4">
            <a:extLst>
              <a:ext uri="{FF2B5EF4-FFF2-40B4-BE49-F238E27FC236}">
                <a16:creationId xmlns:a16="http://schemas.microsoft.com/office/drawing/2014/main" id="{EE090519-E2CB-4D21-92C2-A2C7BCF5A22E}"/>
              </a:ext>
            </a:extLst>
          </p:cNvPr>
          <p:cNvSpPr/>
          <p:nvPr/>
        </p:nvSpPr>
        <p:spPr>
          <a:xfrm rot="4304357">
            <a:off x="7605225" y="4561804"/>
            <a:ext cx="748704" cy="356327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E5CC"/>
              </a:gs>
              <a:gs pos="14000">
                <a:srgbClr val="7FE5CC"/>
              </a:gs>
              <a:gs pos="77000">
                <a:srgbClr val="0082C1"/>
              </a:gs>
              <a:gs pos="100000">
                <a:srgbClr val="0082C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85" name="Google Shape;163;p4">
            <a:extLst>
              <a:ext uri="{FF2B5EF4-FFF2-40B4-BE49-F238E27FC236}">
                <a16:creationId xmlns:a16="http://schemas.microsoft.com/office/drawing/2014/main" id="{FE28C3E6-FFA6-425E-ADF7-243FD230AB89}"/>
              </a:ext>
            </a:extLst>
          </p:cNvPr>
          <p:cNvSpPr/>
          <p:nvPr/>
        </p:nvSpPr>
        <p:spPr>
          <a:xfrm rot="6934419">
            <a:off x="3492575" y="4646307"/>
            <a:ext cx="690109" cy="356257"/>
          </a:xfrm>
          <a:prstGeom prst="stripedRightArrow">
            <a:avLst>
              <a:gd name="adj1" fmla="val 50000"/>
              <a:gd name="adj2" fmla="val 48394"/>
            </a:avLst>
          </a:prstGeom>
          <a:gradFill>
            <a:gsLst>
              <a:gs pos="0">
                <a:srgbClr val="7FE5CC"/>
              </a:gs>
              <a:gs pos="14000">
                <a:srgbClr val="7FE5CC"/>
              </a:gs>
              <a:gs pos="77000">
                <a:srgbClr val="0082C1"/>
              </a:gs>
              <a:gs pos="100000">
                <a:srgbClr val="0082C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86" name="Google Shape;164;p4">
            <a:extLst>
              <a:ext uri="{FF2B5EF4-FFF2-40B4-BE49-F238E27FC236}">
                <a16:creationId xmlns:a16="http://schemas.microsoft.com/office/drawing/2014/main" id="{B5948C9D-A350-4C5B-90DF-45347889D650}"/>
              </a:ext>
            </a:extLst>
          </p:cNvPr>
          <p:cNvSpPr/>
          <p:nvPr/>
        </p:nvSpPr>
        <p:spPr>
          <a:xfrm rot="5537556">
            <a:off x="4904118" y="4833231"/>
            <a:ext cx="689952" cy="356391"/>
          </a:xfrm>
          <a:prstGeom prst="stripedRightArrow">
            <a:avLst>
              <a:gd name="adj1" fmla="val 50000"/>
              <a:gd name="adj2" fmla="val 48394"/>
            </a:avLst>
          </a:prstGeom>
          <a:gradFill>
            <a:gsLst>
              <a:gs pos="0">
                <a:srgbClr val="7FE5CC"/>
              </a:gs>
              <a:gs pos="14000">
                <a:srgbClr val="7FE5CC"/>
              </a:gs>
              <a:gs pos="77000">
                <a:srgbClr val="0082C1"/>
              </a:gs>
              <a:gs pos="100000">
                <a:srgbClr val="0082C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87" name="Google Shape;165;p4">
            <a:extLst>
              <a:ext uri="{FF2B5EF4-FFF2-40B4-BE49-F238E27FC236}">
                <a16:creationId xmlns:a16="http://schemas.microsoft.com/office/drawing/2014/main" id="{977B8D20-F0C7-41A3-999C-0ABA7C33B3C5}"/>
              </a:ext>
            </a:extLst>
          </p:cNvPr>
          <p:cNvSpPr/>
          <p:nvPr/>
        </p:nvSpPr>
        <p:spPr>
          <a:xfrm rot="4635786">
            <a:off x="6337646" y="4755256"/>
            <a:ext cx="689876" cy="356473"/>
          </a:xfrm>
          <a:prstGeom prst="stripedRightArrow">
            <a:avLst>
              <a:gd name="adj1" fmla="val 50000"/>
              <a:gd name="adj2" fmla="val 48394"/>
            </a:avLst>
          </a:prstGeom>
          <a:gradFill>
            <a:gsLst>
              <a:gs pos="0">
                <a:srgbClr val="7FE5CC"/>
              </a:gs>
              <a:gs pos="14000">
                <a:srgbClr val="7FE5CC"/>
              </a:gs>
              <a:gs pos="77000">
                <a:srgbClr val="0082C1"/>
              </a:gs>
              <a:gs pos="100000">
                <a:srgbClr val="0082C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Arial"/>
              <a:cs typeface="Poppins Light" panose="000004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Ongoing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9711A0-F7D7-4858-B39A-05DD4C2C4668}"/>
              </a:ext>
            </a:extLst>
          </p:cNvPr>
          <p:cNvSpPr txBox="1"/>
          <p:nvPr/>
        </p:nvSpPr>
        <p:spPr>
          <a:xfrm>
            <a:off x="1943651" y="1573091"/>
            <a:ext cx="2296633" cy="1323439"/>
          </a:xfrm>
          <a:prstGeom prst="rect">
            <a:avLst/>
          </a:prstGeom>
          <a:solidFill>
            <a:srgbClr val="BCC7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854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C59C22-980B-48FA-8145-C490B4567C2B}"/>
              </a:ext>
            </a:extLst>
          </p:cNvPr>
          <p:cNvSpPr txBox="1"/>
          <p:nvPr/>
        </p:nvSpPr>
        <p:spPr>
          <a:xfrm>
            <a:off x="635716" y="1585466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updated</a:t>
            </a:r>
            <a:r>
              <a:rPr lang="it-IT" sz="900" dirty="0">
                <a:latin typeface="Poppins Light" panose="00000400000000000000" pitchFamily="2" charset="0"/>
                <a:cs typeface="Poppins Light" panose="00000400000000000000" pitchFamily="2" charset="0"/>
              </a:rPr>
              <a:t> 27.09.2021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77C9FE1-EAB8-4926-AB8B-E73BF55A8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33648"/>
              </p:ext>
            </p:extLst>
          </p:nvPr>
        </p:nvGraphicFramePr>
        <p:xfrm>
          <a:off x="3243529" y="3736815"/>
          <a:ext cx="1971928" cy="149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" name="Grafico 9">
                <a:extLst>
                  <a:ext uri="{FF2B5EF4-FFF2-40B4-BE49-F238E27FC236}">
                    <a16:creationId xmlns:a16="http://schemas.microsoft.com/office/drawing/2014/main" id="{EE2E891C-282D-422E-8BB1-27BC707482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4337571"/>
                  </p:ext>
                </p:extLst>
              </p:nvPr>
            </p:nvGraphicFramePr>
            <p:xfrm>
              <a:off x="17463" y="2306660"/>
              <a:ext cx="3621164" cy="435138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Grafico 9">
                <a:extLst>
                  <a:ext uri="{FF2B5EF4-FFF2-40B4-BE49-F238E27FC236}">
                    <a16:creationId xmlns:a16="http://schemas.microsoft.com/office/drawing/2014/main" id="{EE2E891C-282D-422E-8BB1-27BC707482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3" y="2306660"/>
                <a:ext cx="3621164" cy="435138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214A7C-B71B-4BEA-9976-D52614C61E1F}"/>
              </a:ext>
            </a:extLst>
          </p:cNvPr>
          <p:cNvSpPr txBox="1"/>
          <p:nvPr/>
        </p:nvSpPr>
        <p:spPr>
          <a:xfrm>
            <a:off x="2233727" y="2987337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8D9FD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75% workers</a:t>
            </a:r>
          </a:p>
          <a:p>
            <a:r>
              <a:rPr lang="it-IT" sz="1200" b="1" dirty="0">
                <a:solidFill>
                  <a:srgbClr val="8D9FD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12% </a:t>
            </a:r>
            <a:r>
              <a:rPr lang="it-IT" sz="1200" b="1" dirty="0" err="1">
                <a:solidFill>
                  <a:srgbClr val="8D9FD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students</a:t>
            </a:r>
            <a:endParaRPr lang="it-IT" sz="1200" b="1" dirty="0">
              <a:solidFill>
                <a:srgbClr val="8D9FD3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it-IT" sz="1200" b="1" dirty="0">
                <a:solidFill>
                  <a:srgbClr val="8D9FD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6% work and live </a:t>
            </a:r>
            <a:r>
              <a:rPr lang="it-IT" sz="1200" b="1" dirty="0" err="1">
                <a:solidFill>
                  <a:srgbClr val="8D9FD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abroad</a:t>
            </a:r>
            <a:endParaRPr lang="it-IT" sz="1200" b="1" dirty="0">
              <a:solidFill>
                <a:srgbClr val="8D9FD3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1718DAC-03FE-43F6-AE07-B01B95B971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1220"/>
          <a:stretch/>
        </p:blipFill>
        <p:spPr>
          <a:xfrm>
            <a:off x="6818588" y="2644913"/>
            <a:ext cx="733016" cy="85340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A6EB3DA-D3E4-40A4-AE6C-4C877C131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43" b="94336" l="9763" r="89819">
                        <a14:foregroundMark x1="46304" y1="8061" x2="46304" y2="8061"/>
                        <a14:foregroundMark x1="62622" y1="24401" x2="62622" y2="24401"/>
                        <a14:foregroundMark x1="59275" y1="21351" x2="69735" y2="55773"/>
                        <a14:foregroundMark x1="69735" y1="55773" x2="67503" y2="23747"/>
                        <a14:foregroundMark x1="46304" y1="94336" x2="46304" y2="943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240" y="4778129"/>
            <a:ext cx="2304097" cy="147500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AA4B4CD-8A76-4E81-B344-74CA01C266A7}"/>
              </a:ext>
            </a:extLst>
          </p:cNvPr>
          <p:cNvSpPr txBox="1"/>
          <p:nvPr/>
        </p:nvSpPr>
        <p:spPr>
          <a:xfrm>
            <a:off x="7768944" y="4427534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Do </a:t>
            </a:r>
            <a:r>
              <a:rPr lang="it-IT" b="1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you</a:t>
            </a:r>
            <a:r>
              <a:rPr lang="it-IT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 work in </a:t>
            </a:r>
            <a:r>
              <a:rPr lang="it-IT" b="1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biomedical</a:t>
            </a:r>
            <a:r>
              <a:rPr lang="it-IT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sector</a:t>
            </a:r>
            <a:r>
              <a:rPr lang="it-IT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4295B3-325C-4C06-913C-8585D8F65FA6}"/>
              </a:ext>
            </a:extLst>
          </p:cNvPr>
          <p:cNvSpPr txBox="1"/>
          <p:nvPr/>
        </p:nvSpPr>
        <p:spPr>
          <a:xfrm>
            <a:off x="9541800" y="5501133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82% OF THEM </a:t>
            </a:r>
            <a:r>
              <a:rPr lang="it-IT" sz="1400" b="1" dirty="0" err="1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would</a:t>
            </a:r>
            <a:r>
              <a:rPr lang="it-IT" sz="1400" b="1" dirty="0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like to </a:t>
            </a:r>
          </a:p>
          <a:p>
            <a:r>
              <a:rPr lang="it-IT" sz="1400" b="1" dirty="0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work in </a:t>
            </a:r>
            <a:r>
              <a:rPr lang="it-IT" sz="1400" b="1" dirty="0" err="1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lang="it-IT" sz="1400" b="1" dirty="0">
                <a:solidFill>
                  <a:srgbClr val="2F929A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field</a:t>
            </a:r>
          </a:p>
        </p:txBody>
      </p:sp>
      <p:sp>
        <p:nvSpPr>
          <p:cNvPr id="17" name="Google Shape;121;p3">
            <a:extLst>
              <a:ext uri="{FF2B5EF4-FFF2-40B4-BE49-F238E27FC236}">
                <a16:creationId xmlns:a16="http://schemas.microsoft.com/office/drawing/2014/main" id="{3AC63B05-F105-4544-B5B8-3632DFA56C2B}"/>
              </a:ext>
            </a:extLst>
          </p:cNvPr>
          <p:cNvSpPr/>
          <p:nvPr/>
        </p:nvSpPr>
        <p:spPr>
          <a:xfrm rot="10800000">
            <a:off x="5541773" y="3454654"/>
            <a:ext cx="2009831" cy="649446"/>
          </a:xfrm>
          <a:prstGeom prst="snip1Rect">
            <a:avLst>
              <a:gd name="adj" fmla="val 16667"/>
            </a:avLst>
          </a:prstGeom>
          <a:solidFill>
            <a:srgbClr val="0082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18" name="Google Shape;122;p3">
            <a:extLst>
              <a:ext uri="{FF2B5EF4-FFF2-40B4-BE49-F238E27FC236}">
                <a16:creationId xmlns:a16="http://schemas.microsoft.com/office/drawing/2014/main" id="{1B699430-D142-4E19-99A3-B0DA516B202C}"/>
              </a:ext>
            </a:extLst>
          </p:cNvPr>
          <p:cNvSpPr txBox="1"/>
          <p:nvPr/>
        </p:nvSpPr>
        <p:spPr>
          <a:xfrm>
            <a:off x="5165916" y="3631528"/>
            <a:ext cx="3275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UNIVERSITY</a:t>
            </a:r>
            <a:endParaRPr sz="12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20" name="Google Shape;124;p3">
            <a:extLst>
              <a:ext uri="{FF2B5EF4-FFF2-40B4-BE49-F238E27FC236}">
                <a16:creationId xmlns:a16="http://schemas.microsoft.com/office/drawing/2014/main" id="{0C360EF3-61BF-40DC-89A7-5F95DC04748D}"/>
              </a:ext>
            </a:extLst>
          </p:cNvPr>
          <p:cNvSpPr/>
          <p:nvPr/>
        </p:nvSpPr>
        <p:spPr>
          <a:xfrm rot="10800000" flipH="1">
            <a:off x="5608189" y="4200241"/>
            <a:ext cx="1970841" cy="649446"/>
          </a:xfrm>
          <a:prstGeom prst="snip1Rect">
            <a:avLst>
              <a:gd name="adj" fmla="val 16667"/>
            </a:avLst>
          </a:prstGeom>
          <a:solidFill>
            <a:srgbClr val="BCC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200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27" name="Google Shape;125;p3">
            <a:extLst>
              <a:ext uri="{FF2B5EF4-FFF2-40B4-BE49-F238E27FC236}">
                <a16:creationId xmlns:a16="http://schemas.microsoft.com/office/drawing/2014/main" id="{72C93DE0-4DFE-4456-AD31-0FC24DA9BE6C}"/>
              </a:ext>
            </a:extLst>
          </p:cNvPr>
          <p:cNvSpPr txBox="1"/>
          <p:nvPr/>
        </p:nvSpPr>
        <p:spPr>
          <a:xfrm>
            <a:off x="5494447" y="4025694"/>
            <a:ext cx="213901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SATISFACTION </a:t>
            </a:r>
            <a:endParaRPr sz="11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EVALUATION</a:t>
            </a:r>
            <a:endParaRPr sz="11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of the career path </a:t>
            </a:r>
            <a:endParaRPr sz="11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28" name="Google Shape;126;p3">
            <a:extLst>
              <a:ext uri="{FF2B5EF4-FFF2-40B4-BE49-F238E27FC236}">
                <a16:creationId xmlns:a16="http://schemas.microsoft.com/office/drawing/2014/main" id="{7C6D6984-2F4E-4A71-BE4F-439D2F064309}"/>
              </a:ext>
            </a:extLst>
          </p:cNvPr>
          <p:cNvSpPr/>
          <p:nvPr/>
        </p:nvSpPr>
        <p:spPr>
          <a:xfrm flipH="1">
            <a:off x="7680791" y="3429000"/>
            <a:ext cx="2009831" cy="649446"/>
          </a:xfrm>
          <a:prstGeom prst="snip1Rect">
            <a:avLst>
              <a:gd name="adj" fmla="val 16667"/>
            </a:avLst>
          </a:prstGeom>
          <a:solidFill>
            <a:srgbClr val="BCC7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200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29" name="Google Shape;127;p3">
            <a:extLst>
              <a:ext uri="{FF2B5EF4-FFF2-40B4-BE49-F238E27FC236}">
                <a16:creationId xmlns:a16="http://schemas.microsoft.com/office/drawing/2014/main" id="{F90D6B02-DD92-4949-810C-A4E5D1F16E90}"/>
              </a:ext>
            </a:extLst>
          </p:cNvPr>
          <p:cNvSpPr txBox="1"/>
          <p:nvPr/>
        </p:nvSpPr>
        <p:spPr>
          <a:xfrm>
            <a:off x="7050650" y="3636154"/>
            <a:ext cx="3123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JOB</a:t>
            </a:r>
            <a:endParaRPr sz="12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B2632D-AAF9-4F3A-A861-19FF81E9A4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61" t="35565" r="75407" b="18825"/>
          <a:stretch/>
        </p:blipFill>
        <p:spPr>
          <a:xfrm>
            <a:off x="4909075" y="5223182"/>
            <a:ext cx="962279" cy="8165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EBB2A01-63BE-44A8-8FD2-C1BB55276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654" t="34378" r="19576" b="18824"/>
          <a:stretch/>
        </p:blipFill>
        <p:spPr>
          <a:xfrm>
            <a:off x="6167478" y="5248743"/>
            <a:ext cx="614066" cy="791013"/>
          </a:xfrm>
          <a:prstGeom prst="rect">
            <a:avLst/>
          </a:prstGeom>
        </p:spPr>
      </p:pic>
      <p:pic>
        <p:nvPicPr>
          <p:cNvPr id="13" name="Immagine 1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A777A33-8014-4E40-826E-964DA4F14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7926" y="5125861"/>
            <a:ext cx="339380" cy="33423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8D935C7B-69A0-4749-B924-C10CA693B1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15489"/>
          <a:stretch/>
        </p:blipFill>
        <p:spPr>
          <a:xfrm>
            <a:off x="11499873" y="196534"/>
            <a:ext cx="668594" cy="101562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128AF-157A-43EA-A626-D3AECFCA3E31}"/>
              </a:ext>
            </a:extLst>
          </p:cNvPr>
          <p:cNvSpPr txBox="1"/>
          <p:nvPr/>
        </p:nvSpPr>
        <p:spPr>
          <a:xfrm>
            <a:off x="409381" y="6208675"/>
            <a:ext cx="110639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700" dirty="0">
                <a:latin typeface="Poppins Light" panose="00000400000000000000" pitchFamily="2" charset="0"/>
                <a:cs typeface="Poppins Light" panose="00000400000000000000" pitchFamily="2" charset="0"/>
              </a:rPr>
              <a:t>REGIONAL RESPONSES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97A95CF-5058-4B41-8472-01C0C3BCD535}"/>
              </a:ext>
            </a:extLst>
          </p:cNvPr>
          <p:cNvSpPr txBox="1"/>
          <p:nvPr/>
        </p:nvSpPr>
        <p:spPr>
          <a:xfrm>
            <a:off x="3279532" y="2690289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responses</a:t>
            </a:r>
            <a:endParaRPr lang="it-IT" sz="1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F129DB01-2DC5-4FD5-824C-0EEAF61DC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88806"/>
              </p:ext>
            </p:extLst>
          </p:nvPr>
        </p:nvGraphicFramePr>
        <p:xfrm>
          <a:off x="5492025" y="6408730"/>
          <a:ext cx="1041400" cy="12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403913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02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27458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985676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1620680"/>
                    </a:ext>
                  </a:extLst>
                </a:gridCol>
              </a:tblGrid>
              <a:tr h="128315"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>
                    <a:solidFill>
                      <a:srgbClr val="517DD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>
                    <a:solidFill>
                      <a:srgbClr val="DC391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>
                    <a:solidFill>
                      <a:srgbClr val="04910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87064"/>
                  </a:ext>
                </a:extLst>
              </a:tr>
            </a:tbl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47C05D8-20DD-4BD9-B5A1-91F8541CC7A4}"/>
              </a:ext>
            </a:extLst>
          </p:cNvPr>
          <p:cNvSpPr txBox="1"/>
          <p:nvPr/>
        </p:nvSpPr>
        <p:spPr>
          <a:xfrm>
            <a:off x="5151777" y="6501501"/>
            <a:ext cx="180049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700" dirty="0">
                <a:latin typeface="Poppins Light" panose="00000400000000000000" pitchFamily="2" charset="0"/>
                <a:cs typeface="Poppins Light" panose="00000400000000000000" pitchFamily="2" charset="0"/>
              </a:rPr>
              <a:t>NOT SATISFIED ------------ SATISFIED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C2811C2-64BB-44C0-BA07-2020DBBD864E}"/>
              </a:ext>
            </a:extLst>
          </p:cNvPr>
          <p:cNvSpPr txBox="1"/>
          <p:nvPr/>
        </p:nvSpPr>
        <p:spPr>
          <a:xfrm>
            <a:off x="5170817" y="5989948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Poppins Light" panose="00000400000000000000" pitchFamily="2" charset="0"/>
                <a:cs typeface="Poppins Light" panose="00000400000000000000" pitchFamily="2" charset="0"/>
              </a:rPr>
              <a:t>EDUCATION	PRACTICAL 	</a:t>
            </a:r>
          </a:p>
          <a:p>
            <a:r>
              <a:rPr lang="it-IT" sz="700" dirty="0">
                <a:latin typeface="Poppins Light" panose="00000400000000000000" pitchFamily="2" charset="0"/>
                <a:cs typeface="Poppins Light" panose="00000400000000000000" pitchFamily="2" charset="0"/>
              </a:rPr>
              <a:t>PROVIDED	LABORATORIES	</a:t>
            </a:r>
          </a:p>
        </p:txBody>
      </p:sp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1434B9A1-BE95-4E7B-B095-D7A6CFA32C9D}"/>
              </a:ext>
            </a:extLst>
          </p:cNvPr>
          <p:cNvCxnSpPr>
            <a:cxnSpLocks/>
          </p:cNvCxnSpPr>
          <p:nvPr/>
        </p:nvCxnSpPr>
        <p:spPr>
          <a:xfrm>
            <a:off x="9362292" y="5246669"/>
            <a:ext cx="1230542" cy="268964"/>
          </a:xfrm>
          <a:prstGeom prst="bentConnector3">
            <a:avLst>
              <a:gd name="adj1" fmla="val 100338"/>
            </a:avLst>
          </a:prstGeom>
          <a:ln>
            <a:solidFill>
              <a:srgbClr val="2F92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afico 38">
            <a:extLst>
              <a:ext uri="{FF2B5EF4-FFF2-40B4-BE49-F238E27FC236}">
                <a16:creationId xmlns:a16="http://schemas.microsoft.com/office/drawing/2014/main" id="{0D01712F-7381-49E0-8AEB-9508690D5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424288"/>
              </p:ext>
            </p:extLst>
          </p:nvPr>
        </p:nvGraphicFramePr>
        <p:xfrm>
          <a:off x="5747328" y="1029235"/>
          <a:ext cx="2092842" cy="175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1C4E3553-0095-48C4-8722-CAF95D6DB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335476"/>
              </p:ext>
            </p:extLst>
          </p:nvPr>
        </p:nvGraphicFramePr>
        <p:xfrm>
          <a:off x="7947410" y="414714"/>
          <a:ext cx="4478135" cy="378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7927F7D-34CE-4405-A302-23E4AC3489D3}"/>
              </a:ext>
            </a:extLst>
          </p:cNvPr>
          <p:cNvSpPr txBox="1"/>
          <p:nvPr/>
        </p:nvSpPr>
        <p:spPr>
          <a:xfrm>
            <a:off x="4859769" y="208005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Why</a:t>
            </a:r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 BE/CE?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Help </a:t>
            </a:r>
            <a:r>
              <a:rPr 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others</a:t>
            </a:r>
            <a:endParaRPr lang="it-IT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Bring</a:t>
            </a:r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innovation</a:t>
            </a:r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 in engineering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F5589A1-6674-4CF0-810B-38FCF2E81F03}"/>
              </a:ext>
            </a:extLst>
          </p:cNvPr>
          <p:cNvSpPr/>
          <p:nvPr/>
        </p:nvSpPr>
        <p:spPr>
          <a:xfrm>
            <a:off x="7680791" y="4211654"/>
            <a:ext cx="4478135" cy="2145392"/>
          </a:xfrm>
          <a:prstGeom prst="rect">
            <a:avLst/>
          </a:prstGeom>
          <a:noFill/>
          <a:ln w="38100">
            <a:solidFill>
              <a:srgbClr val="8D9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C311FED-B716-44C9-936A-A8172BDBB050}"/>
              </a:ext>
            </a:extLst>
          </p:cNvPr>
          <p:cNvSpPr txBox="1"/>
          <p:nvPr/>
        </p:nvSpPr>
        <p:spPr>
          <a:xfrm>
            <a:off x="813725" y="2763082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8F9DE9E-B90F-4EB6-8A9B-DEB6E1BF7D10}"/>
              </a:ext>
            </a:extLst>
          </p:cNvPr>
          <p:cNvSpPr txBox="1"/>
          <p:nvPr/>
        </p:nvSpPr>
        <p:spPr>
          <a:xfrm>
            <a:off x="1580424" y="4105373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14%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96DFA98-9AD1-41A5-AE97-4F33C0AB04AF}"/>
              </a:ext>
            </a:extLst>
          </p:cNvPr>
          <p:cNvSpPr txBox="1"/>
          <p:nvPr/>
        </p:nvSpPr>
        <p:spPr>
          <a:xfrm>
            <a:off x="386112" y="2968507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Summary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38E3ECF-4762-4B8F-946A-25E712F0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99" y="1984156"/>
            <a:ext cx="9663943" cy="19133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PRACTICAL LAB LACK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in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universities</a:t>
            </a:r>
            <a:endParaRPr lang="it-IT" alt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60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LACK OF CONSUELING SERIVICE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and 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industry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contact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LACK OF CLARITY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in the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role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covered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by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engineers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SALES ROLE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the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most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representative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is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it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really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coherent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?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endParaRPr kumimoji="0" lang="it-IT" altLang="it-IT" sz="6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ITALY R&amp;D GAP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: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Few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companies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have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an 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&amp;D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department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in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Italy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</a:pPr>
            <a:r>
              <a:rPr lang="it-IT" altLang="it-IT" sz="16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PROFESSIONAL BODIES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are non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biomedical-aware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and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give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poor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concrete support 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ABC7354C-8EC0-4416-BC6A-0A2DCC313C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350" y1="33733" x2="50350" y2="33733"/>
                        <a14:foregroundMark x1="48800" y1="64918" x2="48800" y2="64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415" y="5194641"/>
            <a:ext cx="2054222" cy="1370166"/>
          </a:xfrm>
          <a:prstGeom prst="rect">
            <a:avLst/>
          </a:prstGeom>
        </p:spPr>
      </p:pic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CF8875FA-EC8A-415B-AE7B-60EB383FC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306348"/>
              </p:ext>
            </p:extLst>
          </p:nvPr>
        </p:nvGraphicFramePr>
        <p:xfrm>
          <a:off x="1367073" y="4256757"/>
          <a:ext cx="5563926" cy="191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AE99BC8-AD27-4523-BC47-D90247CDA2C3}"/>
              </a:ext>
            </a:extLst>
          </p:cNvPr>
          <p:cNvSpPr txBox="1"/>
          <p:nvPr/>
        </p:nvSpPr>
        <p:spPr>
          <a:xfrm>
            <a:off x="7296806" y="4664225"/>
            <a:ext cx="44486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4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Calibri"/>
              </a:rPr>
              <a:t>More than 85% declared the need </a:t>
            </a:r>
          </a:p>
          <a:p>
            <a:pPr marL="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4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Calibri"/>
              </a:rPr>
              <a:t>of a fundamental improvement </a:t>
            </a:r>
          </a:p>
          <a:p>
            <a:pPr marL="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400" b="1" dirty="0">
                <a:solidFill>
                  <a:srgbClr val="6466AF"/>
                </a:solidFill>
                <a:latin typeface="Poppins Light" panose="00000400000000000000" pitchFamily="2" charset="0"/>
                <a:cs typeface="Poppins Light" panose="00000400000000000000" pitchFamily="2" charset="0"/>
                <a:sym typeface="Calibri"/>
              </a:rPr>
              <a:t>of the recognition of the role of BE &amp; CE in Italy.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8382FAA-8D18-4A6E-880F-0245DB1BD2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932" r="12694"/>
          <a:stretch/>
        </p:blipFill>
        <p:spPr>
          <a:xfrm>
            <a:off x="7351754" y="801147"/>
            <a:ext cx="2339346" cy="1913351"/>
          </a:xfrm>
          <a:prstGeom prst="rect">
            <a:avLst/>
          </a:prstGeom>
        </p:spPr>
      </p:pic>
      <p:sp>
        <p:nvSpPr>
          <p:cNvPr id="10" name="Google Shape;123;p3">
            <a:extLst>
              <a:ext uri="{FF2B5EF4-FFF2-40B4-BE49-F238E27FC236}">
                <a16:creationId xmlns:a16="http://schemas.microsoft.com/office/drawing/2014/main" id="{B44407AC-EA91-408A-9D88-96D64B268FFF}"/>
              </a:ext>
            </a:extLst>
          </p:cNvPr>
          <p:cNvSpPr/>
          <p:nvPr/>
        </p:nvSpPr>
        <p:spPr>
          <a:xfrm>
            <a:off x="9889849" y="3607311"/>
            <a:ext cx="2009831" cy="649446"/>
          </a:xfrm>
          <a:prstGeom prst="snip1Rect">
            <a:avLst>
              <a:gd name="adj" fmla="val 16667"/>
            </a:avLst>
          </a:prstGeom>
          <a:solidFill>
            <a:srgbClr val="0082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cs typeface="Poppins Light" panose="00000400000000000000" pitchFamily="2" charset="0"/>
              <a:sym typeface="Arial"/>
            </a:endParaRPr>
          </a:p>
        </p:txBody>
      </p:sp>
      <p:sp>
        <p:nvSpPr>
          <p:cNvPr id="11" name="Google Shape;128;p3">
            <a:extLst>
              <a:ext uri="{FF2B5EF4-FFF2-40B4-BE49-F238E27FC236}">
                <a16:creationId xmlns:a16="http://schemas.microsoft.com/office/drawing/2014/main" id="{DBE745D8-4350-4CBB-8785-B0D8B3E3076C}"/>
              </a:ext>
            </a:extLst>
          </p:cNvPr>
          <p:cNvSpPr txBox="1"/>
          <p:nvPr/>
        </p:nvSpPr>
        <p:spPr>
          <a:xfrm>
            <a:off x="9358400" y="3681329"/>
            <a:ext cx="2985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BE &amp; CE ROLE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chemeClr val="lt1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GOVERNANCE</a:t>
            </a:r>
            <a:endParaRPr sz="12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 dirty="0">
              <a:solidFill>
                <a:schemeClr val="lt1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58E64C-210E-4E15-B500-D8BA774679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0754" y="1722292"/>
            <a:ext cx="1132114" cy="17132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07224C-3187-48DA-8DF0-8C83078ED8FB}"/>
              </a:ext>
            </a:extLst>
          </p:cNvPr>
          <p:cNvSpPr txBox="1"/>
          <p:nvPr/>
        </p:nvSpPr>
        <p:spPr>
          <a:xfrm>
            <a:off x="8689806" y="1400156"/>
            <a:ext cx="668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3082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Outcomes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C92A6A-B6A6-431B-B2E0-807FBCB8468F}"/>
              </a:ext>
            </a:extLst>
          </p:cNvPr>
          <p:cNvSpPr txBox="1"/>
          <p:nvPr/>
        </p:nvSpPr>
        <p:spPr>
          <a:xfrm>
            <a:off x="133498" y="1600952"/>
            <a:ext cx="11267482" cy="241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916"/>
              </a:lnSpc>
              <a:buClr>
                <a:srgbClr val="3D3D3D"/>
              </a:buClr>
              <a:buSzPts val="1400"/>
            </a:pP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The 2021 digital 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  <a:sym typeface="Calibri"/>
              </a:rPr>
              <a:t>communication plan developed by WWE </a:t>
            </a:r>
            <a:r>
              <a:rPr lang="it-IT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per </a:t>
            </a:r>
            <a:r>
              <a:rPr lang="it-IT" altLang="it-IT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to create culture </a:t>
            </a:r>
          </a:p>
          <a:p>
            <a:pPr algn="just">
              <a:lnSpc>
                <a:spcPct val="107916"/>
              </a:lnSpc>
              <a:buClr>
                <a:srgbClr val="3D3D3D"/>
              </a:buClr>
              <a:buSzPts val="1400"/>
            </a:pPr>
            <a:r>
              <a:rPr lang="it-IT" altLang="it-IT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around</a:t>
            </a:r>
            <a:r>
              <a:rPr lang="it-IT" altLang="it-IT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the work and the figure of the</a:t>
            </a:r>
            <a:r>
              <a:rPr lang="it-IT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BE &amp; CE </a:t>
            </a: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involving:</a:t>
            </a:r>
          </a:p>
          <a:p>
            <a:pPr algn="just">
              <a:lnSpc>
                <a:spcPct val="107916"/>
              </a:lnSpc>
              <a:buClr>
                <a:srgbClr val="3D3D3D"/>
              </a:buClr>
              <a:buSzPts val="1400"/>
            </a:pPr>
            <a:endParaRPr lang="en-US" sz="12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914400" marR="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Webinars</a:t>
            </a: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and IG directs (January, March, June 2021)</a:t>
            </a:r>
            <a:endParaRPr lang="en-US" sz="1400" dirty="0"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  <a:p>
            <a:pPr marL="914400" marR="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Hidden </a:t>
            </a:r>
            <a:r>
              <a:rPr lang="en-US" sz="1400" b="1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healthcare innovation a</a:t>
            </a:r>
            <a:r>
              <a:rPr lang="en-US" sz="1400" b="1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rticles</a:t>
            </a: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for specialistic journal </a:t>
            </a:r>
          </a:p>
          <a:p>
            <a:pPr marL="596900" marR="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</a:pPr>
            <a:r>
              <a:rPr lang="en-US" sz="1400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	</a:t>
            </a: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(ISDN – </a:t>
            </a:r>
            <a:r>
              <a:rPr lang="en-US" sz="1400" i="0" u="none" strike="noStrike" cap="none" dirty="0" err="1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Innovazione</a:t>
            </a:r>
            <a:r>
              <a:rPr lang="en-US" sz="1400" i="0" u="none" strike="noStrike" cap="none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e Salute – to be published in September 2021)</a:t>
            </a:r>
          </a:p>
          <a:p>
            <a:pPr marL="914400" marR="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Char char="●"/>
            </a:pPr>
            <a:r>
              <a:rPr lang="en-US" sz="1400" b="1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One book </a:t>
            </a:r>
            <a:r>
              <a:rPr lang="en-US" sz="1400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(Il Cappello di Paglia – published in July 2021)</a:t>
            </a:r>
          </a:p>
          <a:p>
            <a:pPr marL="914400" marR="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Char char="●"/>
            </a:pPr>
            <a:r>
              <a:rPr lang="en-US" sz="1400" b="1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Online Lessons </a:t>
            </a:r>
            <a:r>
              <a:rPr lang="en-US" sz="1400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for high school students on biomedical engineer job</a:t>
            </a:r>
          </a:p>
          <a:p>
            <a:pPr marL="914400" marR="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Char char="●"/>
            </a:pPr>
            <a:r>
              <a:rPr lang="en-US" sz="1400" b="1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Video pills </a:t>
            </a:r>
            <a:r>
              <a:rPr lang="en-US" sz="1400" dirty="0">
                <a:solidFill>
                  <a:srgbClr val="3D3D3D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on biomedical world arguments</a:t>
            </a:r>
          </a:p>
          <a:p>
            <a:pPr marL="596900" marR="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</a:pPr>
            <a:endParaRPr lang="en-US" sz="1600" dirty="0">
              <a:solidFill>
                <a:srgbClr val="3D3D3D"/>
              </a:solidFill>
              <a:latin typeface="Poppins Light" panose="00000400000000000000" pitchFamily="2" charset="0"/>
              <a:ea typeface="Calibri"/>
              <a:cs typeface="Poppins Light" panose="00000400000000000000" pitchFamily="2" charset="0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20099E-5D7B-40A4-AFC3-6DF90F085516}"/>
              </a:ext>
            </a:extLst>
          </p:cNvPr>
          <p:cNvSpPr txBox="1"/>
          <p:nvPr/>
        </p:nvSpPr>
        <p:spPr>
          <a:xfrm>
            <a:off x="3806160" y="4174654"/>
            <a:ext cx="8046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</a:t>
            </a:r>
            <a:r>
              <a:rPr lang="it-IT" sz="2800" b="1" dirty="0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800" b="1" dirty="0" err="1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it-IT" sz="2800" b="1" dirty="0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800" b="1" dirty="0" err="1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want</a:t>
            </a:r>
            <a:r>
              <a:rPr lang="it-IT" sz="2800" b="1" dirty="0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go </a:t>
            </a:r>
            <a:r>
              <a:rPr lang="it-IT" sz="2800" b="1" dirty="0" err="1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next</a:t>
            </a:r>
            <a:r>
              <a:rPr lang="it-IT" sz="2800" b="1" dirty="0">
                <a:solidFill>
                  <a:srgbClr val="FF3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</a:p>
          <a:p>
            <a:endParaRPr lang="it-IT" sz="700" b="1" dirty="0">
              <a:solidFill>
                <a:srgbClr val="FF34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Focal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point for BE &amp; CE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graduates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and workers to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provide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job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orientation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Referral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for market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updated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professional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Dialogue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with institutions</a:t>
            </a:r>
            <a:endParaRPr 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Industrial &amp; Healthcare </a:t>
            </a: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sector</a:t>
            </a:r>
            <a:r>
              <a:rPr 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presence</a:t>
            </a:r>
            <a:endParaRPr 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Driving</a:t>
            </a:r>
            <a:r>
              <a:rPr 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investments to </a:t>
            </a: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foster</a:t>
            </a:r>
            <a:r>
              <a:rPr 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biomedical</a:t>
            </a:r>
            <a:r>
              <a:rPr 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R&amp;D in </a:t>
            </a:r>
            <a:r>
              <a:rPr 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Italy</a:t>
            </a:r>
            <a:endParaRPr 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49F3310A-97E4-4106-A557-3142450A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99F701-E3B4-4938-8A94-4B013339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085" y="792972"/>
            <a:ext cx="1301808" cy="2314326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1BDF9A4-3AEF-48BF-942C-F23A93B8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961" y="387436"/>
            <a:ext cx="1936977" cy="193697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6015430-768A-4658-AB10-8371E9B91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87" y="5455250"/>
            <a:ext cx="1237909" cy="8237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2263F25-1BD7-4059-BCAD-0A088BD9C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980" y="5322250"/>
            <a:ext cx="617559" cy="4117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42B9E0D-F37F-4AD8-835A-B465195DF386}"/>
              </a:ext>
            </a:extLst>
          </p:cNvPr>
          <p:cNvSpPr txBox="1"/>
          <p:nvPr/>
        </p:nvSpPr>
        <p:spPr>
          <a:xfrm>
            <a:off x="1093909" y="4011164"/>
            <a:ext cx="1764528" cy="830997"/>
          </a:xfrm>
          <a:prstGeom prst="rect">
            <a:avLst/>
          </a:prstGeom>
          <a:solidFill>
            <a:srgbClr val="017EB8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2021 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WWE </a:t>
            </a:r>
            <a:r>
              <a:rPr lang="es-MX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became</a:t>
            </a:r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an</a:t>
            </a:r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association</a:t>
            </a:r>
            <a:r>
              <a:rPr lang="es-MX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! </a:t>
            </a:r>
            <a:endParaRPr lang="it-IT" sz="1600" dirty="0"/>
          </a:p>
        </p:txBody>
      </p:sp>
      <p:pic>
        <p:nvPicPr>
          <p:cNvPr id="22" name="Immagine 21" descr="Immagine che contiene testo, grafica vettoriale, girandola, oggetto da esterni&#10;&#10;Descrizione generata automaticamente">
            <a:extLst>
              <a:ext uri="{FF2B5EF4-FFF2-40B4-BE49-F238E27FC236}">
                <a16:creationId xmlns:a16="http://schemas.microsoft.com/office/drawing/2014/main" id="{E96BDB8A-6D7C-4CF2-BA3B-2DA48C33B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0" b="94125" l="10000" r="90000">
                        <a14:foregroundMark x1="15125" y1="13500" x2="24500" y2="40375"/>
                        <a14:foregroundMark x1="24500" y1="40375" x2="32375" y2="51750"/>
                        <a14:foregroundMark x1="16250" y1="9875" x2="49375" y2="36750"/>
                        <a14:foregroundMark x1="49375" y1="36750" x2="53250" y2="44500"/>
                        <a14:foregroundMark x1="14000" y1="5750" x2="14000" y2="5750"/>
                        <a14:foregroundMark x1="31750" y1="17375" x2="50125" y2="29375"/>
                        <a14:foregroundMark x1="50125" y1="29375" x2="51625" y2="31375"/>
                        <a14:foregroundMark x1="35125" y1="15750" x2="52875" y2="28625"/>
                        <a14:foregroundMark x1="52875" y1="28625" x2="53250" y2="29375"/>
                        <a14:foregroundMark x1="13625" y1="31125" x2="14000" y2="34750"/>
                        <a14:foregroundMark x1="16250" y1="40000" x2="19250" y2="45875"/>
                        <a14:foregroundMark x1="15875" y1="39500" x2="21750" y2="49750"/>
                        <a14:foregroundMark x1="34875" y1="14875" x2="44125" y2="21000"/>
                        <a14:foregroundMark x1="39000" y1="91375" x2="41625" y2="93875"/>
                        <a14:foregroundMark x1="44375" y1="94125" x2="44375" y2="94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87716">
            <a:off x="2144279" y="4391520"/>
            <a:ext cx="1428316" cy="1428316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B2B6A29-7F56-4C67-B9FD-28F72E7E5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4012" y="2226978"/>
            <a:ext cx="1383001" cy="19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42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71" y="3474784"/>
            <a:ext cx="10206902" cy="105260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	Anna Stefani	   	Manuela </a:t>
            </a:r>
            <a:r>
              <a:rPr lang="es-MX" sz="3200" i="1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Appendino</a:t>
            </a: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	</a:t>
            </a:r>
            <a:r>
              <a:rPr lang="es-MX" sz="16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  <a:hlinkClick r:id="rId2"/>
              </a:rPr>
              <a:t>ing.anna.stefani@gmail.com</a:t>
            </a:r>
            <a:r>
              <a:rPr lang="es-MX" sz="16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		 </a:t>
            </a:r>
            <a:r>
              <a:rPr lang="es-MX" sz="16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  <a:hlinkClick r:id="rId3"/>
              </a:rPr>
              <a:t>appendino.manuela@gmail.com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45" y="4662415"/>
            <a:ext cx="10117667" cy="2389909"/>
          </a:xfrm>
        </p:spPr>
        <p:txBody>
          <a:bodyPr>
            <a:normAutofit/>
          </a:bodyPr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1800" b="1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4"/>
              </a:rPr>
              <a:t>www.wewomengineers.com</a:t>
            </a:r>
            <a:endParaRPr lang="it-IT" sz="1800" b="1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indent="0" algn="ctr">
              <a:buClr>
                <a:schemeClr val="dk1"/>
              </a:buClr>
              <a:buSzPct val="25000"/>
              <a:buNone/>
            </a:pPr>
            <a:r>
              <a:rPr lang="it-IT" sz="18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info@wewomengineers.com</a:t>
            </a:r>
            <a:endParaRPr lang="it-IT" sz="1800" b="1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18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Wewomengineers</a:t>
            </a:r>
            <a:r>
              <a:rPr lang="it-IT" sz="18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</a:t>
            </a:r>
            <a:r>
              <a:rPr lang="it-IT" sz="18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Italy</a:t>
            </a:r>
            <a:endParaRPr lang="it" sz="18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49A1A1-DDFC-43F8-8312-9973CE126316}"/>
              </a:ext>
            </a:extLst>
          </p:cNvPr>
          <p:cNvSpPr txBox="1"/>
          <p:nvPr/>
        </p:nvSpPr>
        <p:spPr>
          <a:xfrm>
            <a:off x="520588" y="5876696"/>
            <a:ext cx="11434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Thanks to Anna Stefani,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Elisa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Panero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Serena Bertoldi, Maria Agnese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Pirozzi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Giusi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Di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Salvio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Francesca Albano, Veronica Moi, Luca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Radice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Alice Bellini, Veronica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Crognaletti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Manuela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Appendino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50996D-81CB-44CD-8268-A79B0B3FA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630" y="1249353"/>
            <a:ext cx="1838325" cy="13925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A0BB2E2-F66B-4BC2-9915-5EF2EF239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045" y="1595140"/>
            <a:ext cx="1051437" cy="7009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16409B-CA9A-46C0-B9AD-98BA99045D0B}"/>
              </a:ext>
            </a:extLst>
          </p:cNvPr>
          <p:cNvSpPr txBox="1"/>
          <p:nvPr/>
        </p:nvSpPr>
        <p:spPr>
          <a:xfrm>
            <a:off x="4525429" y="2498192"/>
            <a:ext cx="3942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</a:t>
            </a:r>
            <a:r>
              <a:rPr lang="es-MX" sz="44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44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you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992</Words>
  <Application>Microsoft Office PowerPoint</Application>
  <PresentationFormat>Widescreen</PresentationFormat>
  <Paragraphs>171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Light</vt:lpstr>
      <vt:lpstr>Poppins Medium</vt:lpstr>
      <vt:lpstr>Verdana</vt:lpstr>
      <vt:lpstr>Tema de Office</vt:lpstr>
      <vt:lpstr>National survey and  digital communication instruments  to foster the role of  the biomedical engineer in Italy</vt:lpstr>
      <vt:lpstr>The Team</vt:lpstr>
      <vt:lpstr>Description</vt:lpstr>
      <vt:lpstr>Goals and final users </vt:lpstr>
      <vt:lpstr>Ongoing Results</vt:lpstr>
      <vt:lpstr>Summary Results</vt:lpstr>
      <vt:lpstr>Outcomes</vt:lpstr>
      <vt:lpstr> Anna Stefani     Manuela Appendino  ing.anna.stefani@gmail.com   appendino.manuela@gmail.com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Anna Stefani</cp:lastModifiedBy>
  <cp:revision>28</cp:revision>
  <dcterms:created xsi:type="dcterms:W3CDTF">2021-09-01T19:24:00Z</dcterms:created>
  <dcterms:modified xsi:type="dcterms:W3CDTF">2021-09-30T17:17:24Z</dcterms:modified>
</cp:coreProperties>
</file>