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2" r:id="rId4"/>
    <p:sldId id="265" r:id="rId5"/>
    <p:sldId id="263" r:id="rId6"/>
    <p:sldId id="264" r:id="rId7"/>
    <p:sldId id="261" r:id="rId8"/>
  </p:sldIdLst>
  <p:sldSz cx="12192000" cy="6858000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CAC04"/>
    <a:srgbClr val="22A30D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1316" autoAdjust="0"/>
    <p:restoredTop sz="94803" autoAdjust="0"/>
  </p:normalViewPr>
  <p:slideViewPr>
    <p:cSldViewPr snapToGrid="0" snapToObjects="1">
      <p:cViewPr varScale="1">
        <p:scale>
          <a:sx n="69" d="100"/>
          <a:sy n="69" d="100"/>
        </p:scale>
        <p:origin x="-522" y="-10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1188"/>
    </p:cViewPr>
  </p:outlin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A8B0ED1-768B-0C47-8169-E96E9DCEF8D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B7F1A172-18CD-BE4D-BD81-AEACD188C0A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A4A5C318-3091-6A43-8B9D-07DB1CFFB0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2F0FC366-2E97-594D-ABB6-77A3183357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C598242A-B6D5-CE46-9354-6607AEB609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2405534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D23B12BC-05F4-2743-865B-A567C30AD6E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A7DE5064-9233-E945-BC86-54A956BD3DF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187379F0-76E8-394A-A7ED-7FA3A28543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F9222A6B-83D9-AC4E-A42A-A53C690BE5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79F21101-8F6B-4A42-AF7E-9B3AA50561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35986080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="" xmlns:a16="http://schemas.microsoft.com/office/drawing/2014/main" id="{7A2BF40B-B617-744F-A388-2A08555BBA0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vertical 2">
            <a:extLst>
              <a:ext uri="{FF2B5EF4-FFF2-40B4-BE49-F238E27FC236}">
                <a16:creationId xmlns="" xmlns:a16="http://schemas.microsoft.com/office/drawing/2014/main" id="{2E98FCCC-680F-894C-96DB-2FA3A0D0C28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B119397A-43C4-6C4C-9C87-4FD3D72BB52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0EB716AD-B236-BC40-BF4D-E35EFD65E8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A89F753A-F82A-764A-AB8E-989B9CCEA25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7100856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2C9A25E2-BA5E-3843-B28B-5F67E27EB3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B388914-D38D-1A4F-BDA1-4F15F66FA05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E9097349-F444-D343-A15D-6C3679F2BA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262F0645-1916-2941-A4EF-78E4C9771F5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7207AE25-3BB5-184C-9772-CBB819406E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2234689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9057110C-2C33-3B4D-B23F-6F61ADB4C0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4ED5981E-38AD-5B49-A167-D8B23D10F8B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EB8D5648-F297-4546-A5E1-0E3DFEFC5C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A20E0910-21CD-BE41-B51E-CB6241DCB2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266E9CED-7ACB-524E-8F02-BA31F166121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26860506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42870347-1AD8-A14B-9028-3E1619BE6F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C99F9A90-C2C1-334B-82A3-5BCFBB825F6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AE3B5CE7-ABBC-CE4B-8E81-2ED799808DF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8C2B4A0C-1D3D-9A4B-BCB0-C67DB268EF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BB30B375-C8EA-E342-AAD5-E940A8F7020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9E715118-9732-C246-BEA5-E3FDAF7177A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5829219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E045DE75-C0FB-5540-9C80-5F32A473BD3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54222D90-E245-964A-BAFF-89808BBB72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="" xmlns:a16="http://schemas.microsoft.com/office/drawing/2014/main" id="{7F371311-608F-A04C-882E-6D5186B7DB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5" name="Marcador de texto 4">
            <a:extLst>
              <a:ext uri="{FF2B5EF4-FFF2-40B4-BE49-F238E27FC236}">
                <a16:creationId xmlns="" xmlns:a16="http://schemas.microsoft.com/office/drawing/2014/main" id="{F3CDB719-9889-904B-A01E-62C0C82ECE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="" xmlns:a16="http://schemas.microsoft.com/office/drawing/2014/main" id="{AF4A7251-DBF5-7B40-8D0F-CE8223100A05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7" name="Marcador de fecha 6">
            <a:extLst>
              <a:ext uri="{FF2B5EF4-FFF2-40B4-BE49-F238E27FC236}">
                <a16:creationId xmlns="" xmlns:a16="http://schemas.microsoft.com/office/drawing/2014/main" id="{3699418D-A2B5-CC4F-B23F-26E077B623B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8" name="Marcador de pie de página 7">
            <a:extLst>
              <a:ext uri="{FF2B5EF4-FFF2-40B4-BE49-F238E27FC236}">
                <a16:creationId xmlns="" xmlns:a16="http://schemas.microsoft.com/office/drawing/2014/main" id="{7B822598-5EFB-CC41-86D6-304FF9DEB7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="" xmlns:a16="http://schemas.microsoft.com/office/drawing/2014/main" id="{1D47ADA2-D615-3148-A23C-CC71FC5257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15630407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05A26CFB-4CCB-7844-8C5A-F8BE7EDA47D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fecha 2">
            <a:extLst>
              <a:ext uri="{FF2B5EF4-FFF2-40B4-BE49-F238E27FC236}">
                <a16:creationId xmlns="" xmlns:a16="http://schemas.microsoft.com/office/drawing/2014/main" id="{90657ABA-1D69-DE44-A76D-E763710A3BD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4" name="Marcador de pie de página 3">
            <a:extLst>
              <a:ext uri="{FF2B5EF4-FFF2-40B4-BE49-F238E27FC236}">
                <a16:creationId xmlns="" xmlns:a16="http://schemas.microsoft.com/office/drawing/2014/main" id="{27CAA2F0-8A6D-604A-93E9-701BFAD158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="" xmlns:a16="http://schemas.microsoft.com/office/drawing/2014/main" id="{43687990-F555-5942-BBDF-064E8D9EE82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6768125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="" xmlns:a16="http://schemas.microsoft.com/office/drawing/2014/main" id="{CCF33EA3-DD5A-D449-99A3-EF693C160A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3" name="Marcador de pie de página 2">
            <a:extLst>
              <a:ext uri="{FF2B5EF4-FFF2-40B4-BE49-F238E27FC236}">
                <a16:creationId xmlns="" xmlns:a16="http://schemas.microsoft.com/office/drawing/2014/main" id="{F8F21913-B779-D24C-B074-DC2054904F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="" xmlns:a16="http://schemas.microsoft.com/office/drawing/2014/main" id="{16CB19C8-5ED1-0A49-8D88-4CFEBC36A3F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885442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FFE1BD53-EAB7-1E4B-A286-D106753AC1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8DDAE8FB-BE39-6C4C-B873-C92BD02C861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F235DA41-1006-144E-A4C4-21C4C47836E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BA07975B-558A-ED49-9C35-27406C1031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C910C23C-8931-8E47-B9FD-28BB82E70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B7A3C1F6-37B5-E048-9C14-8B11A24E4C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224738434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9306654-0943-0945-A3DC-4ACEF0F00F2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="" xmlns:a16="http://schemas.microsoft.com/office/drawing/2014/main" id="{D01B6BE1-B19A-C148-BB49-BB355C751DBC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Marcador de texto 3">
            <a:extLst>
              <a:ext uri="{FF2B5EF4-FFF2-40B4-BE49-F238E27FC236}">
                <a16:creationId xmlns="" xmlns:a16="http://schemas.microsoft.com/office/drawing/2014/main" id="{57A05E66-9F51-2848-BC76-1F8916962D0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="" xmlns:a16="http://schemas.microsoft.com/office/drawing/2014/main" id="{FBD15DF3-C1EA-634A-B0AE-50DB578F1B4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6" name="Marcador de pie de página 5">
            <a:extLst>
              <a:ext uri="{FF2B5EF4-FFF2-40B4-BE49-F238E27FC236}">
                <a16:creationId xmlns="" xmlns:a16="http://schemas.microsoft.com/office/drawing/2014/main" id="{65F86AC9-2786-654D-99A7-27ED6F3DD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="" xmlns:a16="http://schemas.microsoft.com/office/drawing/2014/main" id="{8AD1F359-7560-7643-ADA2-6A73F6EA79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35572866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="" xmlns:a16="http://schemas.microsoft.com/office/drawing/2014/main" id="{391E4233-B371-4D42-AF5D-91F49D956C4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</a:p>
        </p:txBody>
      </p:sp>
      <p:sp>
        <p:nvSpPr>
          <p:cNvPr id="3" name="Marcador de texto 2">
            <a:extLst>
              <a:ext uri="{FF2B5EF4-FFF2-40B4-BE49-F238E27FC236}">
                <a16:creationId xmlns="" xmlns:a16="http://schemas.microsoft.com/office/drawing/2014/main" id="{C978B424-05A9-D748-BF84-37490AF0302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="" xmlns:a16="http://schemas.microsoft.com/office/drawing/2014/main" id="{2900299C-4C31-5348-A4E0-798C34A601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22D97F-1855-7940-BD30-9CA7CE069233}" type="datetimeFigureOut">
              <a:rPr lang="es-MX" smtClean="0"/>
              <a:pPr/>
              <a:t>17/10/2021</a:t>
            </a:fld>
            <a:endParaRPr lang="es-MX"/>
          </a:p>
        </p:txBody>
      </p:sp>
      <p:sp>
        <p:nvSpPr>
          <p:cNvPr id="5" name="Marcador de pie de página 4">
            <a:extLst>
              <a:ext uri="{FF2B5EF4-FFF2-40B4-BE49-F238E27FC236}">
                <a16:creationId xmlns="" xmlns:a16="http://schemas.microsoft.com/office/drawing/2014/main" id="{ECB3F8D8-6848-BB43-891B-F22F265DA132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="" xmlns:a16="http://schemas.microsoft.com/office/drawing/2014/main" id="{4E17FABD-0405-C04A-B8B2-F62CD8E381DB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29380A-8E3A-AA4F-99CA-B9F889DA3BB4}" type="slidenum">
              <a:rPr lang="es-MX" smtClean="0"/>
              <a:pPr/>
              <a:t>‹#›</a:t>
            </a:fld>
            <a:endParaRPr lang="es-MX"/>
          </a:p>
        </p:txBody>
      </p:sp>
    </p:spTree>
    <p:extLst>
      <p:ext uri="{BB962C8B-B14F-4D97-AF65-F5344CB8AC3E}">
        <p14:creationId xmlns="" xmlns:p14="http://schemas.microsoft.com/office/powerpoint/2010/main" val="40237559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8A8C3199-293F-834B-85A8-F48E3D90AF3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40267" y="3798278"/>
            <a:ext cx="11571624" cy="1645920"/>
          </a:xfrm>
        </p:spPr>
        <p:txBody>
          <a:bodyPr anchor="t">
            <a:normAutofit fontScale="90000"/>
          </a:bodyPr>
          <a:lstStyle/>
          <a:p>
            <a:pPr>
              <a:lnSpc>
                <a:spcPct val="120000"/>
              </a:lnSpc>
            </a:pPr>
            <a:r>
              <a:rPr lang="es-MX" sz="4900" b="1" dirty="0" err="1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Nationwide</a:t>
            </a:r>
            <a:r>
              <a:rPr lang="es-MX" sz="4900" b="1" dirty="0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4900" b="1" dirty="0" err="1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Medical</a:t>
            </a:r>
            <a:r>
              <a:rPr lang="es-MX" sz="4900" b="1" dirty="0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4900" b="1" dirty="0" err="1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Equipment</a:t>
            </a:r>
            <a:r>
              <a:rPr lang="es-MX" sz="4900" b="1" dirty="0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4900" b="1" dirty="0" err="1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Inventory</a:t>
            </a:r>
            <a:r>
              <a:rPr lang="es-MX" sz="4900" b="1" dirty="0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 &amp; </a:t>
            </a:r>
            <a:r>
              <a:rPr lang="es-MX" sz="4900" b="1" dirty="0" err="1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Maintenance</a:t>
            </a:r>
            <a:r>
              <a:rPr lang="es-MX" sz="4900" b="1" dirty="0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4900" b="1" dirty="0" err="1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Practices</a:t>
            </a:r>
            <a:r>
              <a:rPr lang="es-MX" sz="4900" b="1" dirty="0" smtClean="0">
                <a:solidFill>
                  <a:srgbClr val="002060"/>
                </a:solidFill>
                <a:latin typeface="Poppins" pitchFamily="2" charset="77"/>
                <a:cs typeface="Poppins" pitchFamily="2" charset="77"/>
              </a:rPr>
              <a:t> in Nepal</a:t>
            </a:r>
            <a:r>
              <a:rPr lang="en-US" sz="5400" b="1" dirty="0" smtClean="0"/>
              <a:t/>
            </a:r>
            <a:br>
              <a:rPr lang="en-US" sz="5400" b="1" dirty="0" smtClean="0"/>
            </a:br>
            <a:endParaRPr lang="es-MX" sz="5400" b="1" dirty="0">
              <a:solidFill>
                <a:srgbClr val="002060"/>
              </a:solidFill>
              <a:latin typeface="Poppins" pitchFamily="2" charset="77"/>
              <a:cs typeface="Poppins" pitchFamily="2" charset="77"/>
            </a:endParaRPr>
          </a:p>
        </p:txBody>
      </p:sp>
      <p:sp>
        <p:nvSpPr>
          <p:cNvPr id="3" name="Subtítulo 2">
            <a:extLst>
              <a:ext uri="{FF2B5EF4-FFF2-40B4-BE49-F238E27FC236}">
                <a16:creationId xmlns="" xmlns:a16="http://schemas.microsoft.com/office/drawing/2014/main" id="{B31DB3D8-FADF-BC44-99E1-CF6CF3286AE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440267" y="5641145"/>
            <a:ext cx="11226800" cy="787790"/>
          </a:xfrm>
        </p:spPr>
        <p:txBody>
          <a:bodyPr>
            <a:normAutofit/>
          </a:bodyPr>
          <a:lstStyle/>
          <a:p>
            <a:r>
              <a:rPr lang="es-MX" sz="20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Barun </a:t>
            </a:r>
            <a:r>
              <a:rPr lang="es-MX" sz="2000" dirty="0" err="1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Kumar</a:t>
            </a:r>
            <a:r>
              <a:rPr lang="es-MX" sz="20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sz="2000" dirty="0" err="1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Raniyar</a:t>
            </a:r>
            <a:endParaRPr lang="es-MX" sz="2000" dirty="0">
              <a:solidFill>
                <a:srgbClr val="0070C0"/>
              </a:solidFill>
              <a:latin typeface="Poppins Light" pitchFamily="2" charset="77"/>
              <a:cs typeface="Poppins Light" pitchFamily="2" charset="77"/>
            </a:endParaRPr>
          </a:p>
          <a:p>
            <a:r>
              <a:rPr lang="es-MX" sz="1600" dirty="0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M4H-TTM-MEH </a:t>
            </a:r>
            <a:r>
              <a:rPr lang="es-MX" sz="1600" dirty="0" err="1" smtClean="0">
                <a:solidFill>
                  <a:srgbClr val="0070C0"/>
                </a:solidFill>
                <a:latin typeface="Poppins Light" pitchFamily="2" charset="77"/>
                <a:cs typeface="Poppins Light" pitchFamily="2" charset="77"/>
              </a:rPr>
              <a:t>Consultants</a:t>
            </a:r>
            <a:endParaRPr lang="es-MX" sz="1600" dirty="0">
              <a:solidFill>
                <a:srgbClr val="0070C0"/>
              </a:solidFill>
              <a:latin typeface="Poppins Light" pitchFamily="2" charset="77"/>
              <a:cs typeface="Poppins Light" pitchFamily="2" charset="7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857954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199" y="978276"/>
            <a:ext cx="11526984" cy="587288"/>
          </a:xfrm>
        </p:spPr>
        <p:txBody>
          <a:bodyPr anchor="t">
            <a:normAutofit/>
          </a:bodyPr>
          <a:lstStyle/>
          <a:p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Team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Members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 of 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Maintenance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 Project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7199" y="1892677"/>
            <a:ext cx="6012873" cy="4466560"/>
          </a:xfrm>
        </p:spPr>
        <p:txBody>
          <a:bodyPr numCol="1">
            <a:normAutofit lnSpcReduction="10000"/>
          </a:bodyPr>
          <a:lstStyle/>
          <a:p>
            <a:pPr marL="0" indent="0">
              <a:buNone/>
            </a:pP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Josef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Riha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Tanzania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Stefano Ferrari,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Germany</a:t>
            </a:r>
            <a:endParaRPr lang="es-MX" dirty="0" smtClean="0">
              <a:solidFill>
                <a:schemeClr val="bg2">
                  <a:lumMod val="25000"/>
                </a:schemeClr>
              </a:solidFill>
              <a:latin typeface="Poppins Light" pitchFamily="2" charset="77"/>
              <a:cs typeface="Poppins Light" pitchFamily="2" charset="77"/>
            </a:endParaRPr>
          </a:p>
          <a:p>
            <a:pPr marL="0" indent="0">
              <a:buNone/>
            </a:pP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Shyam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Sundar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Sharma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Nepal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Emma Flor De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Guzman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Philippines</a:t>
            </a:r>
            <a:endParaRPr lang="es-MX" dirty="0" smtClean="0">
              <a:solidFill>
                <a:schemeClr val="bg2">
                  <a:lumMod val="25000"/>
                </a:schemeClr>
              </a:solidFill>
              <a:latin typeface="Poppins Light" pitchFamily="2" charset="77"/>
              <a:cs typeface="Poppins Light" pitchFamily="2" charset="77"/>
            </a:endParaRPr>
          </a:p>
          <a:p>
            <a:pPr marL="0" indent="0">
              <a:buNone/>
            </a:pP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Bhawi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Prasad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Gurung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Nepal</a:t>
            </a:r>
          </a:p>
          <a:p>
            <a:pPr marL="0" indent="0">
              <a:buNone/>
            </a:pP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Barun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Kumar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Rauniyar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Nepal</a:t>
            </a:r>
          </a:p>
          <a:p>
            <a:pPr marL="0" indent="0">
              <a:buNone/>
            </a:pP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Junu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Hada, Nepal</a:t>
            </a:r>
          </a:p>
          <a:p>
            <a:pPr marL="0" indent="0">
              <a:buNone/>
            </a:pP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Anupama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Limbu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Nepal</a:t>
            </a:r>
          </a:p>
          <a:p>
            <a:pPr marL="0" indent="0">
              <a:buNone/>
            </a:pP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Jitendra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Yadav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Nepal</a:t>
            </a:r>
          </a:p>
        </p:txBody>
      </p:sp>
      <p:sp>
        <p:nvSpPr>
          <p:cNvPr id="4" name="Marcador de contenido 2">
            <a:extLst>
              <a:ext uri="{FF2B5EF4-FFF2-40B4-BE49-F238E27FC236}">
                <a16:creationId xmlns="" xmlns:a16="http://schemas.microsoft.com/office/drawing/2014/main" id="{B6A5AB52-EC55-E84E-BA46-6EECB36B6ACB}"/>
              </a:ext>
            </a:extLst>
          </p:cNvPr>
          <p:cNvSpPr txBox="1">
            <a:spLocks/>
          </p:cNvSpPr>
          <p:nvPr/>
        </p:nvSpPr>
        <p:spPr>
          <a:xfrm>
            <a:off x="6954982" y="1892676"/>
            <a:ext cx="5029200" cy="4466560"/>
          </a:xfrm>
          <a:prstGeom prst="rect">
            <a:avLst/>
          </a:prstGeom>
        </p:spPr>
        <p:txBody>
          <a:bodyPr vert="horz" lIns="91440" tIns="45720" rIns="91440" bIns="45720" numCol="1" rtlCol="0">
            <a:normAutofit lnSpcReduction="10000"/>
          </a:bodyPr>
          <a:lstStyle/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es-MX" sz="2800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Shailendra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sz="2800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Yadav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Nepal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Ashok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 </a:t>
            </a: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Thapa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, Nepal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Mukunda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 </a:t>
            </a: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Khatiwada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, Nepal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lang="es-MX" sz="2800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Sonu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sz="2800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Shrestha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Nepal</a:t>
            </a:r>
            <a:endParaRPr kumimoji="0" lang="es-MX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Poppins Light" pitchFamily="2" charset="77"/>
              <a:ea typeface="+mn-ea"/>
              <a:cs typeface="Poppins Light" pitchFamily="2" charset="77"/>
            </a:endParaRP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Padhma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 </a:t>
            </a: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Mishra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, Nepal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Sanjita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 </a:t>
            </a: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Sharma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, Nepal</a:t>
            </a:r>
          </a:p>
          <a:p>
            <a:pPr>
              <a:lnSpc>
                <a:spcPct val="90000"/>
              </a:lnSpc>
              <a:spcBef>
                <a:spcPts val="1000"/>
              </a:spcBef>
            </a:pPr>
            <a:r>
              <a:rPr lang="es-MX" sz="2800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Rupesh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sz="2800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Mishra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Nepal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Sujata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 </a:t>
            </a:r>
            <a:r>
              <a:rPr kumimoji="0" lang="es-MX" sz="2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Bhattarai</a:t>
            </a:r>
            <a:r>
              <a:rPr kumimoji="0" lang="es-MX" sz="28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bg2">
                    <a:lumMod val="25000"/>
                  </a:schemeClr>
                </a:solidFill>
                <a:effectLst/>
                <a:uLnTx/>
                <a:uFillTx/>
                <a:latin typeface="Poppins Light" pitchFamily="2" charset="77"/>
                <a:ea typeface="+mn-ea"/>
                <a:cs typeface="Poppins Light" pitchFamily="2" charset="77"/>
              </a:rPr>
              <a:t>, 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Nepal</a:t>
            </a:r>
          </a:p>
          <a:p>
            <a:pPr>
              <a:lnSpc>
                <a:spcPct val="90000"/>
              </a:lnSpc>
              <a:spcBef>
                <a:spcPts val="1000"/>
              </a:spcBef>
              <a:defRPr/>
            </a:pPr>
            <a:r>
              <a:rPr lang="es-MX" sz="2800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Usha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 </a:t>
            </a:r>
            <a:r>
              <a:rPr lang="es-MX" sz="2800" dirty="0" err="1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Poudel</a:t>
            </a:r>
            <a:r>
              <a:rPr lang="es-MX" sz="2800" dirty="0" smtClean="0">
                <a:solidFill>
                  <a:schemeClr val="bg2">
                    <a:lumMod val="25000"/>
                  </a:schemeClr>
                </a:solidFill>
                <a:latin typeface="Poppins Light" pitchFamily="2" charset="77"/>
                <a:cs typeface="Poppins Light" pitchFamily="2" charset="77"/>
              </a:rPr>
              <a:t>, Nepal</a:t>
            </a:r>
          </a:p>
          <a:p>
            <a:pPr marL="0" marR="0" lvl="0" indent="0" algn="l" defTabSz="914400" rtl="0" eaLnBrk="1" fontAlgn="auto" latinLnBrk="0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None/>
              <a:tabLst/>
              <a:defRPr/>
            </a:pPr>
            <a:endParaRPr kumimoji="0" lang="es-MX" sz="2800" b="0" i="0" u="none" strike="noStrike" kern="1200" cap="none" spc="0" normalizeH="0" baseline="0" noProof="0" dirty="0" smtClean="0">
              <a:ln>
                <a:noFill/>
              </a:ln>
              <a:solidFill>
                <a:schemeClr val="bg2">
                  <a:lumMod val="25000"/>
                </a:schemeClr>
              </a:solidFill>
              <a:effectLst/>
              <a:uLnTx/>
              <a:uFillTx/>
              <a:latin typeface="Poppins Light" pitchFamily="2" charset="77"/>
              <a:ea typeface="+mn-ea"/>
              <a:cs typeface="Poppins Light" pitchFamily="2" charset="77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12582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601142"/>
          </a:xfrm>
        </p:spPr>
        <p:txBody>
          <a:bodyPr anchor="t">
            <a:normAutofit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Description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41" y="1579418"/>
            <a:ext cx="11459250" cy="479367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s-MX" sz="3000" b="1" dirty="0" err="1" smtClean="0">
                <a:latin typeface="Poppins Light"/>
                <a:ea typeface="+mj-ea"/>
                <a:cs typeface="Poppins" pitchFamily="2" charset="77"/>
              </a:rPr>
              <a:t>Pilot</a:t>
            </a:r>
            <a:r>
              <a:rPr lang="es-MX" sz="3000" b="1" dirty="0" smtClean="0">
                <a:latin typeface="Poppins Light"/>
                <a:ea typeface="+mj-ea"/>
                <a:cs typeface="Poppins" pitchFamily="2" charset="77"/>
              </a:rPr>
              <a:t> </a:t>
            </a:r>
            <a:r>
              <a:rPr lang="es-MX" sz="3000" b="1" dirty="0" err="1" smtClean="0">
                <a:latin typeface="Poppins Light"/>
                <a:ea typeface="+mj-ea"/>
                <a:cs typeface="Poppins" pitchFamily="2" charset="77"/>
              </a:rPr>
              <a:t>phase</a:t>
            </a:r>
            <a:r>
              <a:rPr lang="es-MX" sz="3000" b="1" dirty="0" smtClean="0">
                <a:latin typeface="Poppins Light"/>
                <a:ea typeface="+mj-ea"/>
                <a:cs typeface="Poppins" pitchFamily="2" charset="77"/>
              </a:rPr>
              <a:t>(2011-2014): </a:t>
            </a:r>
          </a:p>
          <a:p>
            <a:pPr marL="0" indent="0"/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New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approach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to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maintenance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of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medical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devices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in Nepal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started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in 2011</a:t>
            </a:r>
          </a:p>
          <a:p>
            <a:pPr marL="0" indent="0"/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Supported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by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KFW,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the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German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</a:t>
            </a:r>
            <a:r>
              <a:rPr lang="es-MX" dirty="0" err="1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Development</a:t>
            </a:r>
            <a:r>
              <a:rPr lang="es-MX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Poppins Light" pitchFamily="2" charset="77"/>
              </a:rPr>
              <a:t> Bank</a:t>
            </a:r>
            <a:endParaRPr lang="es-MX" dirty="0">
              <a:solidFill>
                <a:schemeClr val="bg2">
                  <a:lumMod val="25000"/>
                </a:schemeClr>
              </a:solidFill>
              <a:latin typeface="Poppins Light"/>
            </a:endParaRPr>
          </a:p>
          <a:p>
            <a:pPr marL="0" indent="0"/>
            <a:r>
              <a:rPr lang="en-US" dirty="0" smtClean="0">
                <a:latin typeface="Poppins Light"/>
              </a:rPr>
              <a:t>56 health facilities in two regions were selected for piloting</a:t>
            </a:r>
          </a:p>
          <a:p>
            <a:pPr marL="0" indent="0"/>
            <a:r>
              <a:rPr lang="en-US" dirty="0" smtClean="0">
                <a:latin typeface="Poppins Light"/>
              </a:rPr>
              <a:t>more sophisticated equipment of district &amp; regional health facilities were covered</a:t>
            </a:r>
          </a:p>
          <a:p>
            <a:pPr marL="0" indent="0"/>
            <a:r>
              <a:rPr lang="en-IN" dirty="0" smtClean="0">
                <a:latin typeface="Poppins Light"/>
              </a:rPr>
              <a:t>Project phases: </a:t>
            </a:r>
          </a:p>
          <a:p>
            <a:pPr marL="457200" lvl="1" indent="0"/>
            <a:r>
              <a:rPr lang="en-IN" dirty="0" smtClean="0">
                <a:latin typeface="Poppins Light"/>
              </a:rPr>
              <a:t>Planning and contract preparation phase</a:t>
            </a:r>
          </a:p>
          <a:p>
            <a:pPr marL="457200" lvl="1" indent="0"/>
            <a:r>
              <a:rPr lang="en-IN" dirty="0" smtClean="0">
                <a:latin typeface="Poppins Light"/>
              </a:rPr>
              <a:t>Data collection(Inventory)/Mobilization phase</a:t>
            </a:r>
          </a:p>
          <a:p>
            <a:pPr marL="457200" lvl="1" indent="0"/>
            <a:r>
              <a:rPr lang="en-IN" dirty="0" smtClean="0">
                <a:latin typeface="Poppins Light"/>
              </a:rPr>
              <a:t>Execution/implementation phase</a:t>
            </a:r>
          </a:p>
          <a:p>
            <a:pPr marL="0" indent="0"/>
            <a:r>
              <a:rPr lang="en-IN" dirty="0" smtClean="0">
                <a:latin typeface="Poppins Light"/>
              </a:rPr>
              <a:t>PLAMAHS-Database management system to manage overall project/contract</a:t>
            </a:r>
            <a:endParaRPr lang="en-US" dirty="0" smtClean="0">
              <a:latin typeface="Poppins Light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9902496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31420" y="1288473"/>
            <a:ext cx="11406398" cy="4888490"/>
          </a:xfrm>
        </p:spPr>
        <p:txBody>
          <a:bodyPr>
            <a:normAutofit fontScale="85000" lnSpcReduction="20000"/>
          </a:bodyPr>
          <a:lstStyle/>
          <a:p>
            <a:pPr marL="0" indent="0">
              <a:lnSpc>
                <a:spcPct val="110000"/>
              </a:lnSpc>
              <a:buNone/>
            </a:pPr>
            <a:r>
              <a:rPr lang="en-IN" sz="3000" b="1" dirty="0" err="1" smtClean="0">
                <a:latin typeface="Poppins Light"/>
                <a:ea typeface="+mj-ea"/>
                <a:cs typeface="Poppins" pitchFamily="2" charset="77"/>
              </a:rPr>
              <a:t>Nationwide maintenance outsourcing project(2015-2020):</a:t>
            </a:r>
          </a:p>
          <a:p>
            <a:pPr marL="0" indent="0"/>
            <a:r>
              <a:rPr lang="en-US" dirty="0" smtClean="0">
                <a:latin typeface="Poppins Light"/>
                <a:cs typeface="Poppins Light" pitchFamily="2" charset="77"/>
              </a:rPr>
              <a:t>5000 Equipment in 178 health facilities were covered</a:t>
            </a:r>
            <a:r>
              <a:rPr lang="en-IN" dirty="0" err="1" smtClean="0">
                <a:latin typeface="Poppins Light"/>
                <a:cs typeface="Poppins Light" pitchFamily="2" charset="77"/>
              </a:rPr>
              <a:t> </a:t>
            </a:r>
          </a:p>
          <a:p>
            <a:pPr marL="0" indent="0"/>
            <a:r>
              <a:rPr lang="en-US" dirty="0" smtClean="0">
                <a:latin typeface="Poppins Light"/>
                <a:cs typeface="Poppins Light" pitchFamily="2" charset="77"/>
              </a:rPr>
              <a:t>Database system PLAMAHS used in the pilot phase upgraded to online version</a:t>
            </a:r>
          </a:p>
          <a:p>
            <a:pPr marL="0" indent="0"/>
            <a:r>
              <a:rPr lang="en-US" dirty="0" smtClean="0">
                <a:latin typeface="Poppins Light"/>
                <a:cs typeface="Poppins Light" pitchFamily="2" charset="77"/>
              </a:rPr>
              <a:t>Three suitable contractors were hired who had to set up workshops &amp; logistics, recruit and train service engineers</a:t>
            </a:r>
          </a:p>
          <a:p>
            <a:pPr marL="0" indent="0"/>
            <a:r>
              <a:rPr lang="en-US" dirty="0" err="1" smtClean="0">
                <a:latin typeface="Poppins Light"/>
                <a:cs typeface="Poppins Light" pitchFamily="2" charset="77"/>
              </a:rPr>
              <a:t>Ministry of health conducted sensitization of all health facilities &amp; stakeholders, before maintenance of equipment under contract started in 2017</a:t>
            </a:r>
          </a:p>
          <a:p>
            <a:pPr marL="0" indent="0"/>
            <a:r>
              <a:rPr lang="en-US" dirty="0" err="1" smtClean="0">
                <a:latin typeface="Poppins Light"/>
                <a:cs typeface="Poppins Light" pitchFamily="2" charset="77"/>
              </a:rPr>
              <a:t>In 2019, overall management was handed over to the biomedical engineers of the PAM Unit</a:t>
            </a:r>
          </a:p>
          <a:p>
            <a:pPr marL="0" indent="0"/>
            <a:r>
              <a:rPr lang="en-US" dirty="0" smtClean="0">
                <a:latin typeface="Poppins Light"/>
                <a:cs typeface="Poppins Light" pitchFamily="2" charset="77"/>
              </a:rPr>
              <a:t>Major challenges were:</a:t>
            </a:r>
          </a:p>
          <a:p>
            <a:pPr marL="457200" lvl="1" indent="0">
              <a:buFont typeface="Wingdings" pitchFamily="2" charset="2"/>
              <a:buChar char="ü"/>
            </a:pPr>
            <a:r>
              <a:rPr lang="en-US" dirty="0" smtClean="0">
                <a:latin typeface="Poppins Light"/>
                <a:cs typeface="Poppins Light" pitchFamily="2" charset="77"/>
              </a:rPr>
              <a:t> bureaucratic bottlenecks in the Ministry, including slow recruitment of technical personnel to manage the contracts</a:t>
            </a:r>
          </a:p>
          <a:p>
            <a:pPr marL="457200" lvl="1" indent="0">
              <a:buFont typeface="Wingdings" pitchFamily="2" charset="2"/>
              <a:buChar char="ü"/>
            </a:pPr>
            <a:r>
              <a:rPr lang="en-US" dirty="0" smtClean="0">
                <a:latin typeface="Poppins Light"/>
                <a:cs typeface="Poppins Light" pitchFamily="2" charset="77"/>
              </a:rPr>
              <a:t>poor initial performance of database (PLAMAHS)</a:t>
            </a:r>
          </a:p>
          <a:p>
            <a:pPr marL="457200" lvl="1" indent="0">
              <a:buFont typeface="Wingdings" pitchFamily="2" charset="2"/>
              <a:buChar char="ü"/>
            </a:pPr>
            <a:r>
              <a:rPr lang="en-US" dirty="0" smtClean="0">
                <a:latin typeface="Poppins Light"/>
                <a:cs typeface="Poppins Light" pitchFamily="2" charset="77"/>
              </a:rPr>
              <a:t>unreliable electricity supply and </a:t>
            </a:r>
          </a:p>
          <a:p>
            <a:pPr marL="457200" lvl="1" indent="0">
              <a:buFont typeface="Wingdings" pitchFamily="2" charset="2"/>
              <a:buChar char="ü"/>
            </a:pPr>
            <a:r>
              <a:rPr lang="en-US" dirty="0" smtClean="0">
                <a:latin typeface="Poppins Light"/>
                <a:cs typeface="Poppins Light" pitchFamily="2" charset="77"/>
              </a:rPr>
              <a:t>the extreme topology of Nepal with poor roads and harsh weather conditions.</a:t>
            </a:r>
            <a:endParaRPr lang="en-US" dirty="0" err="1" smtClean="0">
              <a:latin typeface="Poppins Light"/>
              <a:cs typeface="Poppins Light" pitchFamily="2" charset="77"/>
            </a:endParaRPr>
          </a:p>
        </p:txBody>
      </p:sp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775856"/>
            <a:ext cx="10117667" cy="512617"/>
          </a:xfrm>
        </p:spPr>
        <p:txBody>
          <a:bodyPr anchor="t">
            <a:normAutofit fontScale="90000"/>
          </a:bodyPr>
          <a:lstStyle/>
          <a:p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Description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 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cont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………….</a:t>
            </a:r>
            <a:endParaRPr lang="es-MX" sz="3600" dirty="0">
              <a:solidFill>
                <a:srgbClr val="0070C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 fontScale="90000"/>
          </a:bodyPr>
          <a:lstStyle/>
          <a:p>
            <a:r>
              <a:rPr lang="es-MX" sz="3600" b="1" dirty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Goals of the project and final 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users</a:t>
            </a:r>
            <a:r>
              <a:rPr lang="es-MX" sz="3600" b="1" dirty="0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/</a:t>
            </a:r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beneficiary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3" name="Marcador de contenido 2">
            <a:extLst>
              <a:ext uri="{FF2B5EF4-FFF2-40B4-BE49-F238E27FC236}">
                <a16:creationId xmlns="" xmlns:a16="http://schemas.microsoft.com/office/drawing/2014/main" id="{B6A5AB52-EC55-E84E-BA46-6EECB36B6AC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7841" y="1892676"/>
            <a:ext cx="10702380" cy="4258742"/>
          </a:xfrm>
        </p:spPr>
        <p:txBody>
          <a:bodyPr>
            <a:normAutofit fontScale="85000" lnSpcReduction="10000"/>
          </a:bodyPr>
          <a:lstStyle/>
          <a:p>
            <a:pPr marL="0" indent="0">
              <a:buNone/>
            </a:pPr>
            <a:r>
              <a:rPr lang="es-MX" sz="3200" b="1" dirty="0" err="1" smtClean="0">
                <a:solidFill>
                  <a:srgbClr val="0070C0"/>
                </a:solidFill>
                <a:latin typeface="Poppins Light"/>
                <a:cs typeface="Times New Roman" pitchFamily="18" charset="0"/>
              </a:rPr>
              <a:t>Goals</a:t>
            </a:r>
            <a:r>
              <a:rPr lang="en-US" sz="3200" dirty="0" smtClean="0">
                <a:latin typeface="Poppins Light"/>
                <a:cs typeface="Times New Roman" pitchFamily="18" charset="0"/>
              </a:rPr>
              <a:t> of project were to increase utilization of health care technology by ensuring safety and high availability of medical equipment of public health facilities:</a:t>
            </a:r>
            <a:endParaRPr lang="es-MX" sz="3200" dirty="0" smtClean="0">
              <a:solidFill>
                <a:schemeClr val="bg2">
                  <a:lumMod val="25000"/>
                </a:schemeClr>
              </a:solidFill>
              <a:latin typeface="Poppins Light"/>
              <a:cs typeface="Times New Roman" pitchFamily="18" charset="0"/>
            </a:endParaRPr>
          </a:p>
          <a:p>
            <a:pPr marL="457200" lvl="1" indent="0"/>
            <a:r>
              <a:rPr lang="en-IN" sz="2800" dirty="0" smtClean="0">
                <a:latin typeface="Poppins Light"/>
                <a:cs typeface="Times New Roman" pitchFamily="18" charset="0"/>
              </a:rPr>
              <a:t>By inventory management  to analyse status of equipment</a:t>
            </a:r>
            <a:endParaRPr lang="en-US" sz="2800" dirty="0" smtClean="0">
              <a:latin typeface="Poppins Light"/>
              <a:cs typeface="Times New Roman" pitchFamily="18" charset="0"/>
            </a:endParaRPr>
          </a:p>
          <a:p>
            <a:pPr marL="457200" lvl="1" indent="0"/>
            <a:r>
              <a:rPr lang="en-US" sz="2800" dirty="0" smtClean="0">
                <a:latin typeface="Poppins Light"/>
                <a:cs typeface="Times New Roman" pitchFamily="18" charset="0"/>
              </a:rPr>
              <a:t>Through planned preventive &amp; corrective maintenance.</a:t>
            </a:r>
          </a:p>
          <a:p>
            <a:pPr marL="457200" lvl="1" indent="0"/>
            <a:r>
              <a:rPr lang="en-IN" sz="2800" dirty="0" smtClean="0">
                <a:latin typeface="Poppins Light"/>
                <a:ea typeface="Calibri" panose="020F0502020204030204" pitchFamily="34" charset="0"/>
                <a:cs typeface="Times New Roman" pitchFamily="18" charset="0"/>
              </a:rPr>
              <a:t>By performing calibration</a:t>
            </a:r>
            <a:endParaRPr lang="en-US" sz="2800" dirty="0" smtClean="0">
              <a:latin typeface="Poppins Light"/>
              <a:ea typeface="Calibri" panose="020F0502020204030204" pitchFamily="34" charset="0"/>
              <a:cs typeface="Times New Roman" pitchFamily="18" charset="0"/>
            </a:endParaRPr>
          </a:p>
          <a:p>
            <a:pPr marL="457200" lvl="1" indent="0"/>
            <a:r>
              <a:rPr lang="en-US" sz="2800" dirty="0" smtClean="0">
                <a:latin typeface="Poppins Light"/>
                <a:cs typeface="Times New Roman" pitchFamily="18" charset="0"/>
              </a:rPr>
              <a:t>By strengthening in-house maintenance capacity and user competency </a:t>
            </a:r>
          </a:p>
          <a:p>
            <a:pPr marL="914400" lvl="2" indent="0">
              <a:buFont typeface="Wingdings" pitchFamily="2" charset="2"/>
              <a:buChar char="ü"/>
            </a:pPr>
            <a:r>
              <a:rPr lang="en-US" sz="2400" dirty="0" smtClean="0">
                <a:latin typeface="Poppins Light"/>
                <a:cs typeface="Times New Roman" pitchFamily="18" charset="0"/>
              </a:rPr>
              <a:t>Through user &amp; technician training</a:t>
            </a:r>
          </a:p>
          <a:p>
            <a:pPr marL="914400" lvl="2" indent="0">
              <a:buFont typeface="Wingdings" pitchFamily="2" charset="2"/>
              <a:buChar char="ü"/>
            </a:pPr>
            <a:r>
              <a:rPr lang="en-US" sz="2400" dirty="0" smtClean="0">
                <a:latin typeface="Poppins Light"/>
                <a:cs typeface="Times New Roman" pitchFamily="18" charset="0"/>
              </a:rPr>
              <a:t>By skill transfer from international experts to national Biomedical &amp; service engineers</a:t>
            </a:r>
            <a:endParaRPr lang="es-MX" sz="2400" dirty="0" smtClean="0">
              <a:solidFill>
                <a:schemeClr val="bg2">
                  <a:lumMod val="25000"/>
                </a:schemeClr>
              </a:solidFill>
              <a:latin typeface="Poppins Light"/>
              <a:cs typeface="Times New Roman" pitchFamily="18" charset="0"/>
            </a:endParaRPr>
          </a:p>
          <a:p>
            <a:pPr marL="0" indent="0">
              <a:buNone/>
            </a:pPr>
            <a:r>
              <a:rPr lang="es-MX" sz="3200" b="1" dirty="0" err="1" smtClean="0">
                <a:solidFill>
                  <a:srgbClr val="0070C0"/>
                </a:solidFill>
                <a:latin typeface="Poppins Light"/>
                <a:cs typeface="Times New Roman" pitchFamily="18" charset="0"/>
              </a:rPr>
              <a:t>Beneficiary</a:t>
            </a:r>
            <a:r>
              <a:rPr lang="es-MX" sz="3200" b="1" dirty="0" smtClean="0">
                <a:solidFill>
                  <a:srgbClr val="0070C0"/>
                </a:solidFill>
                <a:latin typeface="Poppins Light"/>
                <a:cs typeface="Times New Roman" pitchFamily="18" charset="0"/>
              </a:rPr>
              <a:t>:</a:t>
            </a:r>
            <a:r>
              <a:rPr lang="es-MX" sz="3200" dirty="0" smtClean="0">
                <a:solidFill>
                  <a:schemeClr val="bg2">
                    <a:lumMod val="25000"/>
                  </a:schemeClr>
                </a:solidFill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poor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public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who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can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not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afford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high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health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service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cost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of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private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health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facilities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&amp;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end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 </a:t>
            </a:r>
            <a:r>
              <a:rPr lang="es-MX" sz="3200" dirty="0" err="1" smtClean="0">
                <a:latin typeface="Poppins Light"/>
                <a:cs typeface="Times New Roman" pitchFamily="18" charset="0"/>
              </a:rPr>
              <a:t>users</a:t>
            </a:r>
            <a:r>
              <a:rPr lang="es-MX" sz="3200" dirty="0" smtClean="0">
                <a:latin typeface="Poppins Light"/>
                <a:cs typeface="Times New Roman" pitchFamily="18" charset="0"/>
              </a:rPr>
              <a:t>.</a:t>
            </a:r>
            <a:endParaRPr lang="en-US" sz="3200" dirty="0" smtClean="0">
              <a:latin typeface="Poppins Ligh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950834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="" xmlns:a16="http://schemas.microsoft.com/office/drawing/2014/main" id="{CA4AAC06-1394-8343-89B4-D59498E81D0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1420" y="978276"/>
            <a:ext cx="10117667" cy="914400"/>
          </a:xfrm>
        </p:spPr>
        <p:txBody>
          <a:bodyPr anchor="t">
            <a:normAutofit/>
          </a:bodyPr>
          <a:lstStyle/>
          <a:p>
            <a:r>
              <a:rPr lang="es-MX" sz="3600" b="1" dirty="0" err="1" smtClean="0">
                <a:solidFill>
                  <a:srgbClr val="0070C0"/>
                </a:solidFill>
                <a:latin typeface="Poppins" pitchFamily="2" charset="77"/>
                <a:cs typeface="Poppins" pitchFamily="2" charset="77"/>
              </a:rPr>
              <a:t>Results</a:t>
            </a:r>
            <a:endParaRPr lang="es-MX" sz="3600" dirty="0">
              <a:solidFill>
                <a:srgbClr val="0070C0"/>
              </a:solidFill>
            </a:endParaRPr>
          </a:p>
        </p:txBody>
      </p:sp>
      <p:sp>
        <p:nvSpPr>
          <p:cNvPr id="52" name="Rectangle 51"/>
          <p:cNvSpPr/>
          <p:nvPr/>
        </p:nvSpPr>
        <p:spPr>
          <a:xfrm>
            <a:off x="8723298" y="2070826"/>
            <a:ext cx="2062200" cy="3418601"/>
          </a:xfrm>
          <a:prstGeom prst="rect">
            <a:avLst/>
          </a:prstGeom>
          <a:solidFill>
            <a:srgbClr val="F3FCB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3" name="Rectangle 52"/>
          <p:cNvSpPr/>
          <p:nvPr/>
        </p:nvSpPr>
        <p:spPr>
          <a:xfrm>
            <a:off x="2703498" y="3297961"/>
            <a:ext cx="457200" cy="2203098"/>
          </a:xfrm>
          <a:prstGeom prst="rect">
            <a:avLst/>
          </a:prstGeom>
          <a:solidFill>
            <a:srgbClr val="F3FCB2"/>
          </a:solidFill>
          <a:ln>
            <a:prstDash val="lg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4" name="Rectangle 53"/>
          <p:cNvSpPr/>
          <p:nvPr/>
        </p:nvSpPr>
        <p:spPr>
          <a:xfrm>
            <a:off x="3160698" y="2070826"/>
            <a:ext cx="1494118" cy="3418601"/>
          </a:xfrm>
          <a:prstGeom prst="rect">
            <a:avLst/>
          </a:prstGeom>
          <a:solidFill>
            <a:srgbClr val="F3FCB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5" name="Rectangle 54"/>
          <p:cNvSpPr/>
          <p:nvPr/>
        </p:nvSpPr>
        <p:spPr>
          <a:xfrm>
            <a:off x="6742098" y="2070826"/>
            <a:ext cx="1981200" cy="3418601"/>
          </a:xfrm>
          <a:prstGeom prst="rect">
            <a:avLst/>
          </a:prstGeom>
          <a:solidFill>
            <a:srgbClr val="F3FCB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6" name="Rectangle 55"/>
          <p:cNvSpPr/>
          <p:nvPr/>
        </p:nvSpPr>
        <p:spPr>
          <a:xfrm>
            <a:off x="4669757" y="2070826"/>
            <a:ext cx="2072341" cy="3418601"/>
          </a:xfrm>
          <a:prstGeom prst="rect">
            <a:avLst/>
          </a:prstGeom>
          <a:solidFill>
            <a:srgbClr val="F3FCB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57" name="TextBox 56"/>
          <p:cNvSpPr txBox="1"/>
          <p:nvPr/>
        </p:nvSpPr>
        <p:spPr>
          <a:xfrm>
            <a:off x="6132498" y="5501060"/>
            <a:ext cx="1219200" cy="644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June 2012</a:t>
            </a:r>
            <a:endParaRPr lang="en-US" b="1" dirty="0">
              <a:latin typeface="+mj-lt"/>
            </a:endParaRPr>
          </a:p>
        </p:txBody>
      </p:sp>
      <p:sp>
        <p:nvSpPr>
          <p:cNvPr id="58" name="TextBox 57"/>
          <p:cNvSpPr txBox="1"/>
          <p:nvPr/>
        </p:nvSpPr>
        <p:spPr>
          <a:xfrm>
            <a:off x="2855898" y="5501060"/>
            <a:ext cx="1066800" cy="644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Jan 2011</a:t>
            </a:r>
            <a:endParaRPr lang="en-US" b="1" dirty="0">
              <a:latin typeface="+mj-lt"/>
            </a:endParaRPr>
          </a:p>
        </p:txBody>
      </p:sp>
      <p:sp>
        <p:nvSpPr>
          <p:cNvPr id="59" name="TextBox 58"/>
          <p:cNvSpPr txBox="1"/>
          <p:nvPr/>
        </p:nvSpPr>
        <p:spPr>
          <a:xfrm>
            <a:off x="10018698" y="5489427"/>
            <a:ext cx="1219200" cy="644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June 2014</a:t>
            </a:r>
            <a:endParaRPr lang="en-US" b="1" dirty="0">
              <a:latin typeface="+mj-lt"/>
            </a:endParaRPr>
          </a:p>
        </p:txBody>
      </p:sp>
      <p:sp>
        <p:nvSpPr>
          <p:cNvPr id="60" name="TextBox 59"/>
          <p:cNvSpPr txBox="1"/>
          <p:nvPr/>
        </p:nvSpPr>
        <p:spPr>
          <a:xfrm>
            <a:off x="4075098" y="5501060"/>
            <a:ext cx="1219200" cy="644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June 2011</a:t>
            </a:r>
            <a:endParaRPr lang="en-US" b="1" dirty="0">
              <a:latin typeface="+mj-lt"/>
            </a:endParaRPr>
          </a:p>
        </p:txBody>
      </p:sp>
      <p:sp>
        <p:nvSpPr>
          <p:cNvPr id="61" name="Freeform 60"/>
          <p:cNvSpPr/>
          <p:nvPr/>
        </p:nvSpPr>
        <p:spPr>
          <a:xfrm>
            <a:off x="4591264" y="2099991"/>
            <a:ext cx="6189434" cy="396132"/>
          </a:xfrm>
          <a:custGeom>
            <a:avLst/>
            <a:gdLst>
              <a:gd name="connsiteX0" fmla="*/ 78780 w 6189434"/>
              <a:gd name="connsiteY0" fmla="*/ 369277 h 397337"/>
              <a:gd name="connsiteX1" fmla="*/ 78780 w 6189434"/>
              <a:gd name="connsiteY1" fmla="*/ 0 h 397337"/>
              <a:gd name="connsiteX2" fmla="*/ 6171849 w 6189434"/>
              <a:gd name="connsiteY2" fmla="*/ 0 h 397337"/>
              <a:gd name="connsiteX3" fmla="*/ 6189434 w 6189434"/>
              <a:gd name="connsiteY3" fmla="*/ 79130 h 397337"/>
              <a:gd name="connsiteX4" fmla="*/ 4501311 w 6189434"/>
              <a:gd name="connsiteY4" fmla="*/ 105507 h 397337"/>
              <a:gd name="connsiteX5" fmla="*/ 3147296 w 6189434"/>
              <a:gd name="connsiteY5" fmla="*/ 123092 h 397337"/>
              <a:gd name="connsiteX6" fmla="*/ 3164880 w 6189434"/>
              <a:gd name="connsiteY6" fmla="*/ 123092 h 397337"/>
              <a:gd name="connsiteX7" fmla="*/ 2013088 w 6189434"/>
              <a:gd name="connsiteY7" fmla="*/ 175846 h 397337"/>
              <a:gd name="connsiteX8" fmla="*/ 1204196 w 6189434"/>
              <a:gd name="connsiteY8" fmla="*/ 228600 h 397337"/>
              <a:gd name="connsiteX9" fmla="*/ 755788 w 6189434"/>
              <a:gd name="connsiteY9" fmla="*/ 272561 h 397337"/>
              <a:gd name="connsiteX10" fmla="*/ 404096 w 6189434"/>
              <a:gd name="connsiteY10" fmla="*/ 325315 h 397337"/>
              <a:gd name="connsiteX11" fmla="*/ 237042 w 6189434"/>
              <a:gd name="connsiteY11" fmla="*/ 342900 h 397337"/>
              <a:gd name="connsiteX12" fmla="*/ 78780 w 6189434"/>
              <a:gd name="connsiteY12" fmla="*/ 369277 h 39733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6189434" h="397337">
                <a:moveTo>
                  <a:pt x="78780" y="369277"/>
                </a:moveTo>
                <a:lnTo>
                  <a:pt x="78780" y="0"/>
                </a:lnTo>
                <a:lnTo>
                  <a:pt x="6171849" y="0"/>
                </a:lnTo>
                <a:lnTo>
                  <a:pt x="6189434" y="79130"/>
                </a:lnTo>
                <a:lnTo>
                  <a:pt x="4501311" y="105507"/>
                </a:lnTo>
                <a:lnTo>
                  <a:pt x="3147296" y="123092"/>
                </a:lnTo>
                <a:cubicBezTo>
                  <a:pt x="3141435" y="123169"/>
                  <a:pt x="3159019" y="123092"/>
                  <a:pt x="3164880" y="123092"/>
                </a:cubicBezTo>
                <a:lnTo>
                  <a:pt x="2013088" y="175846"/>
                </a:lnTo>
                <a:cubicBezTo>
                  <a:pt x="1743445" y="193242"/>
                  <a:pt x="933993" y="228600"/>
                  <a:pt x="1204196" y="228600"/>
                </a:cubicBezTo>
                <a:lnTo>
                  <a:pt x="755788" y="272561"/>
                </a:lnTo>
                <a:cubicBezTo>
                  <a:pt x="380708" y="326144"/>
                  <a:pt x="262169" y="325315"/>
                  <a:pt x="404096" y="325315"/>
                </a:cubicBezTo>
                <a:lnTo>
                  <a:pt x="237042" y="342900"/>
                </a:lnTo>
                <a:cubicBezTo>
                  <a:pt x="55582" y="397337"/>
                  <a:pt x="0" y="395653"/>
                  <a:pt x="78780" y="369277"/>
                </a:cubicBezTo>
                <a:close/>
              </a:path>
            </a:pathLst>
          </a:custGeom>
          <a:solidFill>
            <a:srgbClr val="FFC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grpSp>
        <p:nvGrpSpPr>
          <p:cNvPr id="62" name="Group 42"/>
          <p:cNvGrpSpPr/>
          <p:nvPr/>
        </p:nvGrpSpPr>
        <p:grpSpPr>
          <a:xfrm>
            <a:off x="2303577" y="703386"/>
            <a:ext cx="3981321" cy="5781820"/>
            <a:chOff x="209679" y="762000"/>
            <a:chExt cx="3981321" cy="5799408"/>
          </a:xfrm>
        </p:grpSpPr>
        <p:cxnSp>
          <p:nvCxnSpPr>
            <p:cNvPr id="88" name="Straight Arrow Connector 87"/>
            <p:cNvCxnSpPr/>
            <p:nvPr/>
          </p:nvCxnSpPr>
          <p:spPr>
            <a:xfrm rot="5400000" flipH="1" flipV="1">
              <a:off x="-228203" y="2514203"/>
              <a:ext cx="1676400" cy="794"/>
            </a:xfrm>
            <a:prstGeom prst="straightConnector1">
              <a:avLst/>
            </a:prstGeom>
            <a:ln w="57150">
              <a:solidFill>
                <a:srgbClr val="FF0000"/>
              </a:solidFill>
              <a:prstDash val="sysDash"/>
              <a:headEnd type="triangl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89" name="TextBox 88"/>
            <p:cNvSpPr txBox="1"/>
            <p:nvPr/>
          </p:nvSpPr>
          <p:spPr>
            <a:xfrm>
              <a:off x="209679" y="762000"/>
              <a:ext cx="31242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solidFill>
                    <a:srgbClr val="FF0000"/>
                  </a:solidFill>
                  <a:latin typeface="+mj-lt"/>
                </a:rPr>
                <a:t>during rapid inventory</a:t>
              </a:r>
            </a:p>
            <a:p>
              <a:pPr algn="ctr"/>
              <a:r>
                <a:rPr lang="en-US" b="1" dirty="0" smtClean="0">
                  <a:solidFill>
                    <a:srgbClr val="FF0000"/>
                  </a:solidFill>
                  <a:latin typeface="+mj-lt"/>
                </a:rPr>
                <a:t>judged out-of-order (O/O)</a:t>
              </a:r>
            </a:p>
            <a:p>
              <a:pPr algn="ctr"/>
              <a:r>
                <a:rPr lang="en-US" b="1" dirty="0" smtClean="0">
                  <a:solidFill>
                    <a:srgbClr val="FF0000"/>
                  </a:solidFill>
                  <a:latin typeface="+mj-lt"/>
                </a:rPr>
                <a:t>or UNSERVICEABLE</a:t>
              </a:r>
              <a:endParaRPr lang="en-US" b="1" dirty="0">
                <a:solidFill>
                  <a:srgbClr val="FF0000"/>
                </a:solidFill>
                <a:latin typeface="+mj-lt"/>
              </a:endParaRPr>
            </a:p>
          </p:txBody>
        </p:sp>
        <p:grpSp>
          <p:nvGrpSpPr>
            <p:cNvPr id="90" name="Group 86"/>
            <p:cNvGrpSpPr/>
            <p:nvPr/>
          </p:nvGrpSpPr>
          <p:grpSpPr>
            <a:xfrm>
              <a:off x="304800" y="3352800"/>
              <a:ext cx="3886200" cy="3208608"/>
              <a:chOff x="304800" y="3352800"/>
              <a:chExt cx="3886200" cy="3208608"/>
            </a:xfrm>
          </p:grpSpPr>
          <p:sp>
            <p:nvSpPr>
              <p:cNvPr id="91" name="TextBox 32"/>
              <p:cNvSpPr txBox="1"/>
              <p:nvPr/>
            </p:nvSpPr>
            <p:spPr>
              <a:xfrm>
                <a:off x="304800" y="6192076"/>
                <a:ext cx="38862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rgbClr val="009900"/>
                    </a:solidFill>
                    <a:latin typeface="+mj-lt"/>
                  </a:rPr>
                  <a:t>Rapid Inventory Assessment 2010</a:t>
                </a:r>
                <a:endParaRPr lang="en-US" b="1" dirty="0">
                  <a:solidFill>
                    <a:srgbClr val="009900"/>
                  </a:solidFill>
                  <a:latin typeface="+mj-lt"/>
                </a:endParaRPr>
              </a:p>
            </p:txBody>
          </p:sp>
          <p:cxnSp>
            <p:nvCxnSpPr>
              <p:cNvPr id="92" name="Straight Arrow Connector 91"/>
              <p:cNvCxnSpPr/>
              <p:nvPr/>
            </p:nvCxnSpPr>
            <p:spPr>
              <a:xfrm rot="5400000" flipH="1" flipV="1">
                <a:off x="-494903" y="4457303"/>
                <a:ext cx="2209800" cy="794"/>
              </a:xfrm>
              <a:prstGeom prst="straightConnector1">
                <a:avLst/>
              </a:prstGeom>
              <a:ln w="57150">
                <a:solidFill>
                  <a:srgbClr val="00B050"/>
                </a:solidFill>
                <a:prstDash val="solid"/>
                <a:headEnd type="triangle" w="med" len="med"/>
                <a:tailEnd type="triangl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93" name="Straight Arrow Connector 92"/>
              <p:cNvCxnSpPr/>
              <p:nvPr/>
            </p:nvCxnSpPr>
            <p:spPr>
              <a:xfrm rot="5400000" flipH="1" flipV="1">
                <a:off x="343694" y="5829300"/>
                <a:ext cx="532606" cy="794"/>
              </a:xfrm>
              <a:prstGeom prst="straightConnector1">
                <a:avLst/>
              </a:prstGeom>
              <a:ln w="28575">
                <a:prstDash val="sysDash"/>
                <a:headEnd type="none" w="med" len="med"/>
                <a:tailEnd type="none" w="med" len="med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63" name="Group 77"/>
          <p:cNvGrpSpPr/>
          <p:nvPr/>
        </p:nvGrpSpPr>
        <p:grpSpPr>
          <a:xfrm>
            <a:off x="3084498" y="1744818"/>
            <a:ext cx="7701000" cy="3592671"/>
            <a:chOff x="990600" y="1794932"/>
            <a:chExt cx="7701000" cy="3603600"/>
          </a:xfrm>
        </p:grpSpPr>
        <p:grpSp>
          <p:nvGrpSpPr>
            <p:cNvPr id="81" name="Group 70"/>
            <p:cNvGrpSpPr/>
            <p:nvPr/>
          </p:nvGrpSpPr>
          <p:grpSpPr>
            <a:xfrm>
              <a:off x="990600" y="1794932"/>
              <a:ext cx="7696200" cy="1326530"/>
              <a:chOff x="990600" y="1806600"/>
              <a:chExt cx="7696200" cy="1326530"/>
            </a:xfrm>
          </p:grpSpPr>
          <p:sp>
            <p:nvSpPr>
              <p:cNvPr id="84" name="TextBox 83"/>
              <p:cNvSpPr txBox="1"/>
              <p:nvPr/>
            </p:nvSpPr>
            <p:spPr>
              <a:xfrm>
                <a:off x="990600" y="1806600"/>
                <a:ext cx="7620000" cy="369332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ctr"/>
                <a:r>
                  <a:rPr lang="en-US" b="1" dirty="0" smtClean="0">
                    <a:solidFill>
                      <a:schemeClr val="accent1">
                        <a:lumMod val="75000"/>
                      </a:schemeClr>
                    </a:solidFill>
                    <a:latin typeface="+mj-lt"/>
                  </a:rPr>
                  <a:t>  </a:t>
                </a:r>
                <a:r>
                  <a:rPr lang="en-US" b="1" dirty="0" smtClean="0">
                    <a:latin typeface="+mj-lt"/>
                  </a:rPr>
                  <a:t>contract </a:t>
                </a:r>
                <a:r>
                  <a:rPr lang="en-US" b="1" dirty="0" err="1" smtClean="0">
                    <a:latin typeface="+mj-lt"/>
                  </a:rPr>
                  <a:t>BoQ</a:t>
                </a:r>
                <a:r>
                  <a:rPr lang="en-US" b="1" dirty="0" smtClean="0">
                    <a:latin typeface="+mj-lt"/>
                  </a:rPr>
                  <a:t> was on average about 1,150 items</a:t>
                </a:r>
              </a:p>
            </p:txBody>
          </p:sp>
          <p:sp>
            <p:nvSpPr>
              <p:cNvPr id="85" name="TextBox 84"/>
              <p:cNvSpPr txBox="1"/>
              <p:nvPr/>
            </p:nvSpPr>
            <p:spPr>
              <a:xfrm>
                <a:off x="3124200" y="2314136"/>
                <a:ext cx="16002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dirty="0" smtClean="0">
                    <a:latin typeface="+mj-lt"/>
                  </a:rPr>
                  <a:t>94 %</a:t>
                </a:r>
              </a:p>
              <a:p>
                <a:pPr algn="r"/>
                <a:r>
                  <a:rPr lang="en-US" b="1" dirty="0" smtClean="0">
                    <a:latin typeface="+mj-lt"/>
                  </a:rPr>
                  <a:t>operational</a:t>
                </a:r>
                <a:endParaRPr lang="en-US" b="1" dirty="0">
                  <a:latin typeface="+mj-lt"/>
                </a:endParaRPr>
              </a:p>
            </p:txBody>
          </p:sp>
          <p:sp>
            <p:nvSpPr>
              <p:cNvPr id="86" name="TextBox 85"/>
              <p:cNvSpPr txBox="1"/>
              <p:nvPr/>
            </p:nvSpPr>
            <p:spPr>
              <a:xfrm>
                <a:off x="5181600" y="2249269"/>
                <a:ext cx="1524000" cy="646331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dirty="0" smtClean="0">
                    <a:latin typeface="+mj-lt"/>
                  </a:rPr>
                  <a:t>97 %</a:t>
                </a:r>
              </a:p>
              <a:p>
                <a:pPr algn="r"/>
                <a:r>
                  <a:rPr lang="en-US" b="1" dirty="0" smtClean="0">
                    <a:latin typeface="+mj-lt"/>
                  </a:rPr>
                  <a:t>operational</a:t>
                </a:r>
                <a:endParaRPr lang="en-US" b="1" dirty="0">
                  <a:latin typeface="+mj-lt"/>
                </a:endParaRPr>
              </a:p>
            </p:txBody>
          </p:sp>
          <p:sp>
            <p:nvSpPr>
              <p:cNvPr id="87" name="TextBox 86"/>
              <p:cNvSpPr txBox="1"/>
              <p:nvPr/>
            </p:nvSpPr>
            <p:spPr>
              <a:xfrm>
                <a:off x="7162800" y="2209800"/>
                <a:ext cx="1524000" cy="923330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 algn="r"/>
                <a:r>
                  <a:rPr lang="en-US" b="1" dirty="0" smtClean="0">
                    <a:latin typeface="+mj-lt"/>
                  </a:rPr>
                  <a:t>&gt; 99 %</a:t>
                </a:r>
              </a:p>
              <a:p>
                <a:pPr algn="r"/>
                <a:r>
                  <a:rPr lang="en-US" b="1" dirty="0" smtClean="0">
                    <a:latin typeface="+mj-lt"/>
                  </a:rPr>
                  <a:t> operational</a:t>
                </a:r>
                <a:endParaRPr lang="en-US" b="1" dirty="0">
                  <a:latin typeface="+mj-lt"/>
                </a:endParaRPr>
              </a:p>
            </p:txBody>
          </p:sp>
        </p:grpSp>
        <p:sp>
          <p:nvSpPr>
            <p:cNvPr id="82" name="Left-Right Arrow 81"/>
            <p:cNvSpPr/>
            <p:nvPr/>
          </p:nvSpPr>
          <p:spPr>
            <a:xfrm>
              <a:off x="2560919" y="4636532"/>
              <a:ext cx="6130681" cy="762000"/>
            </a:xfrm>
            <a:prstGeom prst="leftRightArrow">
              <a:avLst>
                <a:gd name="adj1" fmla="val 50000"/>
                <a:gd name="adj2" fmla="val 74230"/>
              </a:avLst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83" name="TextBox 82"/>
            <p:cNvSpPr txBox="1"/>
            <p:nvPr/>
          </p:nvSpPr>
          <p:spPr>
            <a:xfrm>
              <a:off x="3733800" y="4811208"/>
              <a:ext cx="3810000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sz="2000" b="1" dirty="0" smtClean="0">
                  <a:latin typeface="+mj-lt"/>
                </a:rPr>
                <a:t>3 years of PPM, CM &amp; training</a:t>
              </a:r>
              <a:endParaRPr lang="en-US" sz="2000" b="1" dirty="0">
                <a:latin typeface="+mj-lt"/>
              </a:endParaRPr>
            </a:p>
          </p:txBody>
        </p:sp>
      </p:grpSp>
      <p:grpSp>
        <p:nvGrpSpPr>
          <p:cNvPr id="64" name="Group 77"/>
          <p:cNvGrpSpPr/>
          <p:nvPr/>
        </p:nvGrpSpPr>
        <p:grpSpPr>
          <a:xfrm>
            <a:off x="3174951" y="2095577"/>
            <a:ext cx="4786347" cy="1858388"/>
            <a:chOff x="1081053" y="2310826"/>
            <a:chExt cx="4786347" cy="1864041"/>
          </a:xfrm>
        </p:grpSpPr>
        <p:sp>
          <p:nvSpPr>
            <p:cNvPr id="75" name="TextBox 74"/>
            <p:cNvSpPr txBox="1"/>
            <p:nvPr/>
          </p:nvSpPr>
          <p:spPr>
            <a:xfrm>
              <a:off x="1143000" y="3528536"/>
              <a:ext cx="685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+mj-lt"/>
                </a:rPr>
                <a:t>64 %</a:t>
              </a:r>
              <a:endParaRPr lang="en-US" b="1" dirty="0">
                <a:latin typeface="+mj-lt"/>
              </a:endParaRPr>
            </a:p>
          </p:txBody>
        </p:sp>
        <p:sp>
          <p:nvSpPr>
            <p:cNvPr id="76" name="Rectangle 75"/>
            <p:cNvSpPr/>
            <p:nvPr/>
          </p:nvSpPr>
          <p:spPr>
            <a:xfrm>
              <a:off x="1081053" y="2310826"/>
              <a:ext cx="1461506" cy="363458"/>
            </a:xfrm>
            <a:prstGeom prst="rect">
              <a:avLst/>
            </a:prstGeom>
            <a:solidFill>
              <a:schemeClr val="accent6">
                <a:lumMod val="60000"/>
                <a:lumOff val="4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>
                <a:latin typeface="+mj-lt"/>
              </a:endParaRPr>
            </a:p>
          </p:txBody>
        </p:sp>
        <p:sp>
          <p:nvSpPr>
            <p:cNvPr id="77" name="TextBox 76"/>
            <p:cNvSpPr txBox="1"/>
            <p:nvPr/>
          </p:nvSpPr>
          <p:spPr>
            <a:xfrm>
              <a:off x="2590800" y="3124200"/>
              <a:ext cx="3276600" cy="923330"/>
            </a:xfrm>
            <a:prstGeom prst="rect">
              <a:avLst/>
            </a:prstGeom>
            <a:solidFill>
              <a:srgbClr val="F3FCB2"/>
            </a:solidFill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+mj-lt"/>
                </a:rPr>
                <a:t>1/3 of O/O items judged by MC as SERVICEABLE during mobilization  phase</a:t>
              </a:r>
              <a:endParaRPr lang="en-US" b="1" dirty="0">
                <a:latin typeface="+mj-lt"/>
              </a:endParaRPr>
            </a:p>
          </p:txBody>
        </p:sp>
        <p:cxnSp>
          <p:nvCxnSpPr>
            <p:cNvPr id="78" name="Straight Arrow Connector 77"/>
            <p:cNvCxnSpPr/>
            <p:nvPr/>
          </p:nvCxnSpPr>
          <p:spPr>
            <a:xfrm rot="10800000">
              <a:off x="2667000" y="2438400"/>
              <a:ext cx="762000" cy="685800"/>
            </a:xfrm>
            <a:prstGeom prst="straightConnector1">
              <a:avLst/>
            </a:prstGeom>
            <a:ln w="38100"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79" name="TextBox 78"/>
            <p:cNvSpPr txBox="1"/>
            <p:nvPr/>
          </p:nvSpPr>
          <p:spPr>
            <a:xfrm>
              <a:off x="2025011" y="2799469"/>
              <a:ext cx="685800" cy="64633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b="1" dirty="0" smtClean="0">
                  <a:latin typeface="+mj-lt"/>
                </a:rPr>
                <a:t>88 %</a:t>
              </a:r>
              <a:endParaRPr lang="en-US" b="1" dirty="0">
                <a:latin typeface="+mj-lt"/>
              </a:endParaRPr>
            </a:p>
          </p:txBody>
        </p:sp>
        <p:cxnSp>
          <p:nvCxnSpPr>
            <p:cNvPr id="80" name="Straight Connector 79"/>
            <p:cNvCxnSpPr/>
            <p:nvPr/>
          </p:nvCxnSpPr>
          <p:spPr>
            <a:xfrm>
              <a:off x="1093075" y="2688608"/>
              <a:ext cx="1419412" cy="2042"/>
            </a:xfrm>
            <a:prstGeom prst="line">
              <a:avLst/>
            </a:prstGeom>
            <a:ln w="19050">
              <a:prstDash val="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65" name="Rounded Rectangle 64"/>
          <p:cNvSpPr/>
          <p:nvPr/>
        </p:nvSpPr>
        <p:spPr>
          <a:xfrm>
            <a:off x="7614933" y="3645624"/>
            <a:ext cx="3276600" cy="835658"/>
          </a:xfrm>
          <a:prstGeom prst="roundRect">
            <a:avLst/>
          </a:prstGeom>
          <a:solidFill>
            <a:schemeClr val="accent2">
              <a:lumMod val="40000"/>
              <a:lumOff val="60000"/>
            </a:schemeClr>
          </a:solidFill>
          <a:scene3d>
            <a:camera prst="orthographicFront"/>
            <a:lightRig rig="threePt" dir="t"/>
          </a:scene3d>
          <a:sp3d>
            <a:bevelT w="165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000" b="1" dirty="0" smtClean="0">
                <a:solidFill>
                  <a:schemeClr val="tx1"/>
                </a:solidFill>
                <a:latin typeface="+mj-lt"/>
              </a:rPr>
              <a:t>all data extracted from the PLAMAHS database</a:t>
            </a:r>
            <a:endParaRPr lang="en-US" sz="2000" b="1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69" name="Left-Right Arrow 68"/>
          <p:cNvSpPr/>
          <p:nvPr/>
        </p:nvSpPr>
        <p:spPr>
          <a:xfrm>
            <a:off x="3160698" y="4577800"/>
            <a:ext cx="1524000" cy="759689"/>
          </a:xfrm>
          <a:prstGeom prst="leftRightArrow">
            <a:avLst>
              <a:gd name="adj1" fmla="val 50000"/>
              <a:gd name="adj2" fmla="val 65128"/>
            </a:avLst>
          </a:prstGeom>
          <a:solidFill>
            <a:srgbClr val="38FE0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70" name="TextBox 16"/>
          <p:cNvSpPr txBox="1"/>
          <p:nvPr/>
        </p:nvSpPr>
        <p:spPr>
          <a:xfrm>
            <a:off x="3321306" y="3894080"/>
            <a:ext cx="3657600" cy="644371"/>
          </a:xfrm>
          <a:prstGeom prst="rect">
            <a:avLst/>
          </a:prstGeom>
          <a:solidFill>
            <a:srgbClr val="F3FCB2"/>
          </a:solidFill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2/3 of O/O items REPAIRED by MC during mobilization  phase</a:t>
            </a:r>
            <a:endParaRPr lang="en-US" b="1" dirty="0">
              <a:latin typeface="+mj-lt"/>
            </a:endParaRPr>
          </a:p>
        </p:txBody>
      </p:sp>
      <p:sp>
        <p:nvSpPr>
          <p:cNvPr id="71" name="Freeform 70"/>
          <p:cNvSpPr/>
          <p:nvPr/>
        </p:nvSpPr>
        <p:spPr>
          <a:xfrm>
            <a:off x="3181718" y="2489956"/>
            <a:ext cx="1389185" cy="806440"/>
          </a:xfrm>
          <a:custGeom>
            <a:avLst/>
            <a:gdLst>
              <a:gd name="connsiteX0" fmla="*/ 0 w 1389185"/>
              <a:gd name="connsiteY0" fmla="*/ 808893 h 808893"/>
              <a:gd name="connsiteX1" fmla="*/ 0 w 1389185"/>
              <a:gd name="connsiteY1" fmla="*/ 0 h 808893"/>
              <a:gd name="connsiteX2" fmla="*/ 1389185 w 1389185"/>
              <a:gd name="connsiteY2" fmla="*/ 0 h 808893"/>
              <a:gd name="connsiteX3" fmla="*/ 861646 w 1389185"/>
              <a:gd name="connsiteY3" fmla="*/ 175846 h 808893"/>
              <a:gd name="connsiteX4" fmla="*/ 536331 w 1389185"/>
              <a:gd name="connsiteY4" fmla="*/ 413239 h 808893"/>
              <a:gd name="connsiteX5" fmla="*/ 342900 w 1389185"/>
              <a:gd name="connsiteY5" fmla="*/ 553916 h 808893"/>
              <a:gd name="connsiteX6" fmla="*/ 0 w 1389185"/>
              <a:gd name="connsiteY6" fmla="*/ 808893 h 80889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389185" h="808893">
                <a:moveTo>
                  <a:pt x="0" y="808893"/>
                </a:moveTo>
                <a:lnTo>
                  <a:pt x="0" y="0"/>
                </a:lnTo>
                <a:lnTo>
                  <a:pt x="1389185" y="0"/>
                </a:lnTo>
                <a:lnTo>
                  <a:pt x="861646" y="175846"/>
                </a:lnTo>
                <a:lnTo>
                  <a:pt x="536331" y="413239"/>
                </a:lnTo>
                <a:cubicBezTo>
                  <a:pt x="340478" y="546774"/>
                  <a:pt x="342900" y="467085"/>
                  <a:pt x="342900" y="553916"/>
                </a:cubicBezTo>
                <a:lnTo>
                  <a:pt x="0" y="808893"/>
                </a:lnTo>
                <a:close/>
              </a:path>
            </a:pathLst>
          </a:custGeom>
          <a:solidFill>
            <a:srgbClr val="38FE0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cxnSp>
        <p:nvCxnSpPr>
          <p:cNvPr id="72" name="Straight Arrow Connector 71"/>
          <p:cNvCxnSpPr/>
          <p:nvPr/>
        </p:nvCxnSpPr>
        <p:spPr>
          <a:xfrm rot="16200000" flipV="1">
            <a:off x="3391147" y="2906786"/>
            <a:ext cx="1215503" cy="762000"/>
          </a:xfrm>
          <a:prstGeom prst="straightConnector1">
            <a:avLst/>
          </a:prstGeom>
          <a:ln w="38100"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3" name="TextBox 72"/>
          <p:cNvSpPr txBox="1"/>
          <p:nvPr/>
        </p:nvSpPr>
        <p:spPr>
          <a:xfrm>
            <a:off x="3204851" y="4729738"/>
            <a:ext cx="1449966" cy="3988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 </a:t>
            </a:r>
            <a:r>
              <a:rPr lang="en-US" b="1" dirty="0" smtClean="0">
                <a:latin typeface="+mj-lt"/>
              </a:rPr>
              <a:t>mob. ph</a:t>
            </a:r>
            <a:r>
              <a:rPr lang="en-US" b="1" dirty="0" smtClean="0">
                <a:solidFill>
                  <a:schemeClr val="accent1">
                    <a:lumMod val="75000"/>
                  </a:schemeClr>
                </a:solidFill>
                <a:latin typeface="+mj-lt"/>
              </a:rPr>
              <a:t>.</a:t>
            </a:r>
            <a:endParaRPr lang="en-US" b="1" dirty="0">
              <a:solidFill>
                <a:schemeClr val="accent1">
                  <a:lumMod val="75000"/>
                </a:schemeClr>
              </a:solidFill>
              <a:latin typeface="+mj-lt"/>
            </a:endParaRPr>
          </a:p>
        </p:txBody>
      </p:sp>
      <p:cxnSp>
        <p:nvCxnSpPr>
          <p:cNvPr id="74" name="Straight Connector 73"/>
          <p:cNvCxnSpPr/>
          <p:nvPr/>
        </p:nvCxnSpPr>
        <p:spPr>
          <a:xfrm>
            <a:off x="3204851" y="3301467"/>
            <a:ext cx="1419412" cy="2036"/>
          </a:xfrm>
          <a:prstGeom prst="line">
            <a:avLst/>
          </a:prstGeom>
          <a:ln w="19050"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7" name="Freeform 66"/>
          <p:cNvSpPr/>
          <p:nvPr/>
        </p:nvSpPr>
        <p:spPr>
          <a:xfrm>
            <a:off x="3160698" y="2180133"/>
            <a:ext cx="7600512" cy="1121131"/>
          </a:xfrm>
          <a:custGeom>
            <a:avLst/>
            <a:gdLst>
              <a:gd name="connsiteX0" fmla="*/ 0 w 7752522"/>
              <a:gd name="connsiteY0" fmla="*/ 685800 h 685800"/>
              <a:gd name="connsiteX1" fmla="*/ 1560444 w 7752522"/>
              <a:gd name="connsiteY1" fmla="*/ 308114 h 685800"/>
              <a:gd name="connsiteX2" fmla="*/ 4631635 w 7752522"/>
              <a:gd name="connsiteY2" fmla="*/ 109331 h 685800"/>
              <a:gd name="connsiteX3" fmla="*/ 7752522 w 7752522"/>
              <a:gd name="connsiteY3" fmla="*/ 0 h 685800"/>
              <a:gd name="connsiteX0" fmla="*/ 0 w 7752522"/>
              <a:gd name="connsiteY0" fmla="*/ 685800 h 685800"/>
              <a:gd name="connsiteX1" fmla="*/ 1560444 w 7752522"/>
              <a:gd name="connsiteY1" fmla="*/ 308114 h 685800"/>
              <a:gd name="connsiteX2" fmla="*/ 4631635 w 7752522"/>
              <a:gd name="connsiteY2" fmla="*/ 109331 h 685800"/>
              <a:gd name="connsiteX3" fmla="*/ 7752522 w 7752522"/>
              <a:gd name="connsiteY3" fmla="*/ 0 h 685800"/>
              <a:gd name="connsiteX0" fmla="*/ 0 w 7752522"/>
              <a:gd name="connsiteY0" fmla="*/ 685800 h 685800"/>
              <a:gd name="connsiteX1" fmla="*/ 1560444 w 7752522"/>
              <a:gd name="connsiteY1" fmla="*/ 175192 h 685800"/>
              <a:gd name="connsiteX2" fmla="*/ 4631635 w 7752522"/>
              <a:gd name="connsiteY2" fmla="*/ 109331 h 685800"/>
              <a:gd name="connsiteX3" fmla="*/ 7752522 w 7752522"/>
              <a:gd name="connsiteY3" fmla="*/ 0 h 685800"/>
              <a:gd name="connsiteX0" fmla="*/ 0 w 7752522"/>
              <a:gd name="connsiteY0" fmla="*/ 709391 h 709391"/>
              <a:gd name="connsiteX1" fmla="*/ 1560444 w 7752522"/>
              <a:gd name="connsiteY1" fmla="*/ 198783 h 709391"/>
              <a:gd name="connsiteX2" fmla="*/ 4631635 w 7752522"/>
              <a:gd name="connsiteY2" fmla="*/ 0 h 709391"/>
              <a:gd name="connsiteX3" fmla="*/ 7752522 w 7752522"/>
              <a:gd name="connsiteY3" fmla="*/ 23591 h 709391"/>
              <a:gd name="connsiteX0" fmla="*/ 0 w 7752522"/>
              <a:gd name="connsiteY0" fmla="*/ 818722 h 818722"/>
              <a:gd name="connsiteX1" fmla="*/ 1560444 w 7752522"/>
              <a:gd name="connsiteY1" fmla="*/ 308114 h 818722"/>
              <a:gd name="connsiteX2" fmla="*/ 4631635 w 7752522"/>
              <a:gd name="connsiteY2" fmla="*/ 109331 h 818722"/>
              <a:gd name="connsiteX3" fmla="*/ 7752522 w 7752522"/>
              <a:gd name="connsiteY3" fmla="*/ 0 h 818722"/>
              <a:gd name="connsiteX0" fmla="*/ 0 w 7752522"/>
              <a:gd name="connsiteY0" fmla="*/ 818722 h 818722"/>
              <a:gd name="connsiteX1" fmla="*/ 1560444 w 7752522"/>
              <a:gd name="connsiteY1" fmla="*/ 308114 h 818722"/>
              <a:gd name="connsiteX2" fmla="*/ 4631635 w 7752522"/>
              <a:gd name="connsiteY2" fmla="*/ 109331 h 818722"/>
              <a:gd name="connsiteX3" fmla="*/ 7752522 w 7752522"/>
              <a:gd name="connsiteY3" fmla="*/ 0 h 818722"/>
              <a:gd name="connsiteX0" fmla="*/ 0 w 7752522"/>
              <a:gd name="connsiteY0" fmla="*/ 685800 h 685800"/>
              <a:gd name="connsiteX1" fmla="*/ 1560444 w 7752522"/>
              <a:gd name="connsiteY1" fmla="*/ 308114 h 685800"/>
              <a:gd name="connsiteX2" fmla="*/ 4631635 w 7752522"/>
              <a:gd name="connsiteY2" fmla="*/ 109331 h 685800"/>
              <a:gd name="connsiteX3" fmla="*/ 7752522 w 7752522"/>
              <a:gd name="connsiteY3" fmla="*/ 0 h 685800"/>
              <a:gd name="connsiteX0" fmla="*/ 0 w 7752522"/>
              <a:gd name="connsiteY0" fmla="*/ 685800 h 685800"/>
              <a:gd name="connsiteX1" fmla="*/ 1560444 w 7752522"/>
              <a:gd name="connsiteY1" fmla="*/ 308114 h 685800"/>
              <a:gd name="connsiteX2" fmla="*/ 4631635 w 7752522"/>
              <a:gd name="connsiteY2" fmla="*/ 109331 h 685800"/>
              <a:gd name="connsiteX3" fmla="*/ 7752522 w 7752522"/>
              <a:gd name="connsiteY3" fmla="*/ 0 h 685800"/>
              <a:gd name="connsiteX0" fmla="*/ 0 w 7752522"/>
              <a:gd name="connsiteY0" fmla="*/ 508571 h 508571"/>
              <a:gd name="connsiteX1" fmla="*/ 1560444 w 7752522"/>
              <a:gd name="connsiteY1" fmla="*/ 308114 h 508571"/>
              <a:gd name="connsiteX2" fmla="*/ 4631635 w 7752522"/>
              <a:gd name="connsiteY2" fmla="*/ 109331 h 508571"/>
              <a:gd name="connsiteX3" fmla="*/ 7752522 w 7752522"/>
              <a:gd name="connsiteY3" fmla="*/ 0 h 508571"/>
              <a:gd name="connsiteX0" fmla="*/ 0 w 7752522"/>
              <a:gd name="connsiteY0" fmla="*/ 508571 h 508571"/>
              <a:gd name="connsiteX1" fmla="*/ 1560444 w 7752522"/>
              <a:gd name="connsiteY1" fmla="*/ 308114 h 508571"/>
              <a:gd name="connsiteX2" fmla="*/ 4631635 w 7752522"/>
              <a:gd name="connsiteY2" fmla="*/ 109331 h 508571"/>
              <a:gd name="connsiteX3" fmla="*/ 7752522 w 7752522"/>
              <a:gd name="connsiteY3" fmla="*/ 0 h 508571"/>
              <a:gd name="connsiteX0" fmla="*/ 0 w 7752522"/>
              <a:gd name="connsiteY0" fmla="*/ 508571 h 508571"/>
              <a:gd name="connsiteX1" fmla="*/ 1560444 w 7752522"/>
              <a:gd name="connsiteY1" fmla="*/ 219499 h 508571"/>
              <a:gd name="connsiteX2" fmla="*/ 4631635 w 7752522"/>
              <a:gd name="connsiteY2" fmla="*/ 109331 h 508571"/>
              <a:gd name="connsiteX3" fmla="*/ 7752522 w 7752522"/>
              <a:gd name="connsiteY3" fmla="*/ 0 h 508571"/>
              <a:gd name="connsiteX0" fmla="*/ 0 w 7752522"/>
              <a:gd name="connsiteY0" fmla="*/ 508571 h 508571"/>
              <a:gd name="connsiteX1" fmla="*/ 1560444 w 7752522"/>
              <a:gd name="connsiteY1" fmla="*/ 219499 h 508571"/>
              <a:gd name="connsiteX2" fmla="*/ 4631635 w 7752522"/>
              <a:gd name="connsiteY2" fmla="*/ 65024 h 508571"/>
              <a:gd name="connsiteX3" fmla="*/ 7752522 w 7752522"/>
              <a:gd name="connsiteY3" fmla="*/ 0 h 508571"/>
              <a:gd name="connsiteX0" fmla="*/ 0 w 7752522"/>
              <a:gd name="connsiteY0" fmla="*/ 508571 h 508571"/>
              <a:gd name="connsiteX1" fmla="*/ 1560444 w 7752522"/>
              <a:gd name="connsiteY1" fmla="*/ 175192 h 508571"/>
              <a:gd name="connsiteX2" fmla="*/ 4631635 w 7752522"/>
              <a:gd name="connsiteY2" fmla="*/ 65024 h 508571"/>
              <a:gd name="connsiteX3" fmla="*/ 7752522 w 7752522"/>
              <a:gd name="connsiteY3" fmla="*/ 0 h 508571"/>
              <a:gd name="connsiteX0" fmla="*/ 0 w 7752522"/>
              <a:gd name="connsiteY0" fmla="*/ 508571 h 508571"/>
              <a:gd name="connsiteX1" fmla="*/ 1560444 w 7752522"/>
              <a:gd name="connsiteY1" fmla="*/ 175192 h 508571"/>
              <a:gd name="connsiteX2" fmla="*/ 4631635 w 7752522"/>
              <a:gd name="connsiteY2" fmla="*/ 65024 h 508571"/>
              <a:gd name="connsiteX3" fmla="*/ 7752522 w 7752522"/>
              <a:gd name="connsiteY3" fmla="*/ 0 h 508571"/>
              <a:gd name="connsiteX0" fmla="*/ 0 w 7752522"/>
              <a:gd name="connsiteY0" fmla="*/ 508571 h 508571"/>
              <a:gd name="connsiteX1" fmla="*/ 1560444 w 7752522"/>
              <a:gd name="connsiteY1" fmla="*/ 130885 h 508571"/>
              <a:gd name="connsiteX2" fmla="*/ 4631635 w 7752522"/>
              <a:gd name="connsiteY2" fmla="*/ 65024 h 508571"/>
              <a:gd name="connsiteX3" fmla="*/ 7752522 w 7752522"/>
              <a:gd name="connsiteY3" fmla="*/ 0 h 508571"/>
              <a:gd name="connsiteX0" fmla="*/ 0 w 7752522"/>
              <a:gd name="connsiteY0" fmla="*/ 508571 h 508571"/>
              <a:gd name="connsiteX1" fmla="*/ 1560444 w 7752522"/>
              <a:gd name="connsiteY1" fmla="*/ 130885 h 508571"/>
              <a:gd name="connsiteX2" fmla="*/ 4631635 w 7752522"/>
              <a:gd name="connsiteY2" fmla="*/ 65024 h 508571"/>
              <a:gd name="connsiteX3" fmla="*/ 4656083 w 7752522"/>
              <a:gd name="connsiteY3" fmla="*/ 62641 h 508571"/>
              <a:gd name="connsiteX4" fmla="*/ 7752522 w 7752522"/>
              <a:gd name="connsiteY4" fmla="*/ 0 h 508571"/>
              <a:gd name="connsiteX0" fmla="*/ 0 w 7752522"/>
              <a:gd name="connsiteY0" fmla="*/ 508571 h 508571"/>
              <a:gd name="connsiteX1" fmla="*/ 1560444 w 7752522"/>
              <a:gd name="connsiteY1" fmla="*/ 130885 h 508571"/>
              <a:gd name="connsiteX2" fmla="*/ 4631635 w 7752522"/>
              <a:gd name="connsiteY2" fmla="*/ 65024 h 508571"/>
              <a:gd name="connsiteX3" fmla="*/ 4656083 w 7752522"/>
              <a:gd name="connsiteY3" fmla="*/ 62641 h 508571"/>
              <a:gd name="connsiteX4" fmla="*/ 7752522 w 7752522"/>
              <a:gd name="connsiteY4" fmla="*/ 0 h 508571"/>
              <a:gd name="connsiteX0" fmla="*/ 0 w 7752522"/>
              <a:gd name="connsiteY0" fmla="*/ 508571 h 508571"/>
              <a:gd name="connsiteX1" fmla="*/ 1560444 w 7752522"/>
              <a:gd name="connsiteY1" fmla="*/ 130885 h 508571"/>
              <a:gd name="connsiteX2" fmla="*/ 4631635 w 7752522"/>
              <a:gd name="connsiteY2" fmla="*/ 65024 h 508571"/>
              <a:gd name="connsiteX3" fmla="*/ 4656083 w 7752522"/>
              <a:gd name="connsiteY3" fmla="*/ 18333 h 508571"/>
              <a:gd name="connsiteX4" fmla="*/ 7752522 w 7752522"/>
              <a:gd name="connsiteY4" fmla="*/ 0 h 508571"/>
              <a:gd name="connsiteX0" fmla="*/ 0 w 7752522"/>
              <a:gd name="connsiteY0" fmla="*/ 508571 h 508571"/>
              <a:gd name="connsiteX1" fmla="*/ 1560444 w 7752522"/>
              <a:gd name="connsiteY1" fmla="*/ 130885 h 508571"/>
              <a:gd name="connsiteX2" fmla="*/ 4707835 w 7752522"/>
              <a:gd name="connsiteY2" fmla="*/ 20717 h 508571"/>
              <a:gd name="connsiteX3" fmla="*/ 4656083 w 7752522"/>
              <a:gd name="connsiteY3" fmla="*/ 18333 h 508571"/>
              <a:gd name="connsiteX4" fmla="*/ 7752522 w 7752522"/>
              <a:gd name="connsiteY4" fmla="*/ 0 h 5085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752522" h="508571">
                <a:moveTo>
                  <a:pt x="0" y="508571"/>
                </a:moveTo>
                <a:cubicBezTo>
                  <a:pt x="567308" y="320916"/>
                  <a:pt x="775805" y="212194"/>
                  <a:pt x="1560444" y="130885"/>
                </a:cubicBezTo>
                <a:cubicBezTo>
                  <a:pt x="2345083" y="49576"/>
                  <a:pt x="4191895" y="32091"/>
                  <a:pt x="4707835" y="20717"/>
                </a:cubicBezTo>
                <a:cubicBezTo>
                  <a:pt x="4715984" y="19923"/>
                  <a:pt x="4645306" y="34406"/>
                  <a:pt x="4656083" y="18333"/>
                </a:cubicBezTo>
                <a:lnTo>
                  <a:pt x="7752522" y="0"/>
                </a:lnTo>
              </a:path>
            </a:pathLst>
          </a:custGeom>
          <a:ln w="571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>
              <a:latin typeface="+mj-lt"/>
            </a:endParaRPr>
          </a:p>
        </p:txBody>
      </p:sp>
      <p:sp>
        <p:nvSpPr>
          <p:cNvPr id="68" name="TextBox 67"/>
          <p:cNvSpPr txBox="1"/>
          <p:nvPr/>
        </p:nvSpPr>
        <p:spPr>
          <a:xfrm>
            <a:off x="8113698" y="5489427"/>
            <a:ext cx="1219200" cy="6443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dirty="0" smtClean="0">
                <a:latin typeface="+mj-lt"/>
              </a:rPr>
              <a:t>June 2013</a:t>
            </a:r>
            <a:endParaRPr lang="en-US" b="1" dirty="0">
              <a:latin typeface="+mj-lt"/>
            </a:endParaRPr>
          </a:p>
        </p:txBody>
      </p:sp>
      <p:sp>
        <p:nvSpPr>
          <p:cNvPr id="180" name="Rounded Rectangle 179"/>
          <p:cNvSpPr/>
          <p:nvPr/>
        </p:nvSpPr>
        <p:spPr>
          <a:xfrm>
            <a:off x="5204242" y="853581"/>
            <a:ext cx="5130989" cy="811786"/>
          </a:xfrm>
          <a:prstGeom prst="roundRect">
            <a:avLst/>
          </a:prstGeom>
          <a:solidFill>
            <a:schemeClr val="accent6">
              <a:lumMod val="50000"/>
            </a:schemeClr>
          </a:solidFill>
          <a:scene3d>
            <a:camera prst="orthographicFront"/>
            <a:lightRig rig="threePt" dir="t"/>
          </a:scene3d>
          <a:sp3d>
            <a:bevelT w="165100"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110000"/>
              </a:lnSpc>
            </a:pPr>
            <a:r>
              <a:rPr lang="en-US" sz="2000" b="1" dirty="0" smtClean="0">
                <a:solidFill>
                  <a:srgbClr val="FFFF00"/>
                </a:solidFill>
                <a:latin typeface="+mj-lt"/>
              </a:rPr>
              <a:t>Result:  Improvement </a:t>
            </a:r>
            <a:r>
              <a:rPr lang="en-US" sz="2000" b="1" dirty="0" smtClean="0">
                <a:solidFill>
                  <a:srgbClr val="FFFF00"/>
                </a:solidFill>
                <a:latin typeface="+mj-lt"/>
              </a:rPr>
              <a:t>in Equipment </a:t>
            </a:r>
            <a:r>
              <a:rPr lang="en-US" sz="2000" b="1" dirty="0" smtClean="0">
                <a:solidFill>
                  <a:srgbClr val="FFFF00"/>
                </a:solidFill>
                <a:latin typeface="+mj-lt"/>
              </a:rPr>
              <a:t>Status</a:t>
            </a:r>
          </a:p>
          <a:p>
            <a:pPr algn="ctr">
              <a:lnSpc>
                <a:spcPct val="110000"/>
              </a:lnSpc>
            </a:pPr>
            <a:r>
              <a:rPr lang="en-US" sz="2000" b="1" dirty="0" smtClean="0">
                <a:solidFill>
                  <a:srgbClr val="FFFF00"/>
                </a:solidFill>
                <a:latin typeface="+mj-lt"/>
              </a:rPr>
              <a:t>  MW &amp; FW 2011 – 2014</a:t>
            </a:r>
            <a:endParaRPr lang="en-US" sz="2000" b="1" dirty="0">
              <a:solidFill>
                <a:srgbClr val="FFFF00"/>
              </a:solidFill>
              <a:latin typeface="+mj-lt"/>
            </a:endParaRPr>
          </a:p>
        </p:txBody>
      </p:sp>
      <p:sp>
        <p:nvSpPr>
          <p:cNvPr id="181" name="Content Placeholder 2">
            <a:extLst>
              <a:ext uri="{FF2B5EF4-FFF2-40B4-BE49-F238E27FC236}">
                <a16:creationId xmlns="" xmlns:a16="http://schemas.microsoft.com/office/drawing/2014/main" id="{8253FD88-E612-446E-A12A-264A5105D35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31420" y="1555395"/>
            <a:ext cx="2284635" cy="4590036"/>
          </a:xfrm>
        </p:spPr>
        <p:txBody>
          <a:bodyPr>
            <a:normAutofit fontScale="85000" lnSpcReduction="20000"/>
          </a:bodyPr>
          <a:lstStyle/>
          <a:p>
            <a:pPr marL="0" indent="0">
              <a:buNone/>
            </a:pPr>
            <a:r>
              <a:rPr lang="en-US" b="1" dirty="0" smtClean="0">
                <a:latin typeface="Times New Roman" pitchFamily="18" charset="0"/>
                <a:cs typeface="Times New Roman" pitchFamily="18" charset="0"/>
              </a:rPr>
              <a:t>Pilot Phase: </a:t>
            </a: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64% equipment under contract was functional before maintenance interventions which increased to 88% within six months &amp; more than 99% at end of project in 2014 with significant increase in availability.</a:t>
            </a:r>
          </a:p>
        </p:txBody>
      </p:sp>
      <p:sp>
        <p:nvSpPr>
          <p:cNvPr id="47" name="Rounded Rectangle 46"/>
          <p:cNvSpPr/>
          <p:nvPr/>
        </p:nvSpPr>
        <p:spPr>
          <a:xfrm>
            <a:off x="10933098" y="342900"/>
            <a:ext cx="1092648" cy="5146527"/>
          </a:xfrm>
          <a:prstGeom prst="roundRect">
            <a:avLst/>
          </a:prstGeo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vert270" rtlCol="0" anchor="ctr"/>
          <a:lstStyle/>
          <a:p>
            <a:pPr lvl="0">
              <a:lnSpc>
                <a:spcPct val="90000"/>
              </a:lnSpc>
              <a:spcBef>
                <a:spcPts val="1000"/>
              </a:spcBef>
            </a:pPr>
            <a:r>
              <a:rPr lang="en-US" sz="2200" dirty="0" smtClean="0"/>
              <a:t>4% medical equipment remains un-commissioned &amp; unpacked for more than 3 years.</a:t>
            </a:r>
            <a:endParaRPr lang="en-US" sz="2200" dirty="0" smtClean="0">
              <a:solidFill>
                <a:schemeClr val="tx1"/>
              </a:solidFill>
              <a:latin typeface="Poppins Light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439687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9" presetClass="emph" presetSubtype="0" repeatCount="indefinite" grpId="0" nodeType="click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6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64528"/>
                                      </p:to>
                                    </p:animClr>
                                    <p:animClr clrSpc="rgb">
                                      <p:cBhvr>
                                        <p:cTn id="7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4528"/>
                                      </p:to>
                                    </p:animClr>
                                    <p:set>
                                      <p:cBhvr>
                                        <p:cTn id="8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9" dur="2000" fill="hold"/>
                                        <p:tgtEl>
                                          <p:spTgt spid="71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19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11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64528"/>
                                      </p:to>
                                    </p:animClr>
                                    <p:animClr clrSpc="rgb">
                                      <p:cBhvr>
                                        <p:cTn id="12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4528"/>
                                      </p:to>
                                    </p:animClr>
                                    <p:set>
                                      <p:cBhvr>
                                        <p:cTn id="13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4" dur="2000" fill="hold"/>
                                        <p:tgtEl>
                                          <p:spTgt spid="69"/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9" presetClass="emph" presetSubtype="0" repeatCount="indefinite" fill="hold" nodeType="withEffect">
                                  <p:stCondLst>
                                    <p:cond delay="0"/>
                                  </p:stCondLst>
                                  <p:endCondLst>
                                    <p:cond evt="onNext" delay="0">
                                      <p:tgtEl>
                                        <p:sldTgt/>
                                      </p:tgtEl>
                                    </p:cond>
                                  </p:endCondLst>
                                  <p:childTnLst>
                                    <p:animClr clrSpc="rgb">
                                      <p:cBhvr override="childStyle">
                                        <p:cTn id="16" dur="2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a:srgbClr val="F64528"/>
                                      </p:to>
                                    </p:animClr>
                                    <p:animClr clrSpc="rgb">
                                      <p:cBhvr>
                                        <p:cTn id="17" dur="2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a:srgbClr val="F64528"/>
                                      </p:to>
                                    </p:animClr>
                                    <p:set>
                                      <p:cBhvr>
                                        <p:cTn id="18" dur="2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  <p:set>
                                      <p:cBhvr>
                                        <p:cTn id="19" dur="2000" fill="hold"/>
                                        <p:tgtEl>
                                          <p:spTgt spid="7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fill.on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9" grpId="0" animBg="1"/>
      <p:bldP spid="7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ítulo 1">
            <a:extLst>
              <a:ext uri="{FF2B5EF4-FFF2-40B4-BE49-F238E27FC236}">
                <a16:creationId xmlns="" xmlns:a16="http://schemas.microsoft.com/office/drawing/2014/main" id="{63FEF59B-EF14-654A-B961-582AAD39919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0" y="1059543"/>
            <a:ext cx="12192000" cy="2119087"/>
          </a:xfrm>
        </p:spPr>
        <p:txBody>
          <a:bodyPr anchor="t">
            <a:normAutofit/>
          </a:bodyPr>
          <a:lstStyle/>
          <a:p>
            <a:pPr algn="ctr"/>
            <a:r>
              <a:rPr lang="es-MX" sz="4000" i="1" dirty="0" err="1" smtClean="0">
                <a:solidFill>
                  <a:srgbClr val="0070C0"/>
                </a:solidFill>
                <a:latin typeface="Poppins Light"/>
                <a:cs typeface="Poppins Medium" pitchFamily="2" charset="77"/>
              </a:rPr>
              <a:t>Thank</a:t>
            </a:r>
            <a:r>
              <a:rPr lang="es-MX" sz="4000" i="1" dirty="0" smtClean="0">
                <a:solidFill>
                  <a:srgbClr val="0070C0"/>
                </a:solidFill>
                <a:latin typeface="Poppins Light"/>
                <a:cs typeface="Poppins Medium" pitchFamily="2" charset="77"/>
              </a:rPr>
              <a:t> </a:t>
            </a:r>
            <a:r>
              <a:rPr lang="es-MX" sz="4000" i="1" dirty="0" err="1" smtClean="0">
                <a:solidFill>
                  <a:srgbClr val="0070C0"/>
                </a:solidFill>
                <a:latin typeface="Poppins Light"/>
                <a:cs typeface="Poppins Medium" pitchFamily="2" charset="77"/>
              </a:rPr>
              <a:t>You</a:t>
            </a:r>
            <a:endParaRPr lang="es-MX" sz="4000" i="1" dirty="0">
              <a:solidFill>
                <a:srgbClr val="0070C0"/>
              </a:solidFill>
              <a:latin typeface="Poppins Light"/>
              <a:cs typeface="Poppins Medium" pitchFamily="2" charset="77"/>
            </a:endParaRPr>
          </a:p>
        </p:txBody>
      </p:sp>
      <p:sp>
        <p:nvSpPr>
          <p:cNvPr id="5" name="Marcador de contenido 2">
            <a:extLst>
              <a:ext uri="{FF2B5EF4-FFF2-40B4-BE49-F238E27FC236}">
                <a16:creationId xmlns="" xmlns:a16="http://schemas.microsoft.com/office/drawing/2014/main" id="{EF1396C2-E5FC-884C-80FD-E888936DAB5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0" y="3178630"/>
            <a:ext cx="12192000" cy="2972788"/>
          </a:xfrm>
        </p:spPr>
        <p:txBody>
          <a:bodyPr/>
          <a:lstStyle/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es-MX" sz="3200" i="1" dirty="0" smtClean="0">
                <a:solidFill>
                  <a:srgbClr val="0070C0"/>
                </a:solidFill>
                <a:latin typeface="Poppins Light"/>
                <a:cs typeface="Poppins Medium" pitchFamily="2" charset="77"/>
              </a:rPr>
              <a:t>Barun </a:t>
            </a:r>
            <a:r>
              <a:rPr lang="es-MX" sz="3200" i="1" dirty="0" err="1" smtClean="0">
                <a:solidFill>
                  <a:srgbClr val="0070C0"/>
                </a:solidFill>
                <a:latin typeface="Poppins Light"/>
                <a:cs typeface="Poppins Medium" pitchFamily="2" charset="77"/>
              </a:rPr>
              <a:t>Kumar</a:t>
            </a:r>
            <a:r>
              <a:rPr lang="es-MX" sz="3200" i="1" dirty="0" smtClean="0">
                <a:solidFill>
                  <a:srgbClr val="0070C0"/>
                </a:solidFill>
                <a:latin typeface="Poppins Light"/>
                <a:cs typeface="Poppins Medium" pitchFamily="2" charset="77"/>
              </a:rPr>
              <a:t> </a:t>
            </a:r>
            <a:r>
              <a:rPr lang="es-MX" sz="3200" i="1" dirty="0" err="1" smtClean="0">
                <a:solidFill>
                  <a:srgbClr val="0070C0"/>
                </a:solidFill>
                <a:latin typeface="Poppins Light"/>
                <a:cs typeface="Poppins Medium" pitchFamily="2" charset="77"/>
              </a:rPr>
              <a:t>Rauniyar</a:t>
            </a:r>
            <a:endParaRPr lang="it-IT" sz="3200" i="1" dirty="0" smtClean="0">
              <a:solidFill>
                <a:srgbClr val="1F4A98"/>
              </a:solidFill>
              <a:latin typeface="Poppins Light"/>
              <a:ea typeface="Calibri"/>
              <a:cs typeface="Poppins" pitchFamily="2" charset="77"/>
              <a:sym typeface="Calibri"/>
            </a:endParaRP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smtClean="0">
                <a:solidFill>
                  <a:srgbClr val="1F4A98"/>
                </a:solidFill>
                <a:latin typeface="Poppins Light"/>
                <a:ea typeface="Calibri"/>
                <a:cs typeface="Poppins" pitchFamily="2" charset="77"/>
                <a:sym typeface="Calibri"/>
              </a:rPr>
              <a:t>ajayrauniyar@hotmail.com</a:t>
            </a: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smtClean="0">
                <a:solidFill>
                  <a:srgbClr val="1CA692"/>
                </a:solidFill>
                <a:latin typeface="Poppins Light"/>
                <a:ea typeface="Calibri"/>
                <a:cs typeface="Poppins" pitchFamily="2" charset="77"/>
                <a:sym typeface="Calibri"/>
              </a:rPr>
              <a:t>MEH Consultants Pvt. Ltd., Nepal</a:t>
            </a: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smtClean="0">
                <a:solidFill>
                  <a:srgbClr val="1CA692"/>
                </a:solidFill>
                <a:latin typeface="Poppins Light"/>
                <a:ea typeface="Calibri"/>
                <a:cs typeface="Poppins" pitchFamily="2" charset="77"/>
                <a:sym typeface="Calibri"/>
              </a:rPr>
              <a:t>Collaborator, IFMBE-CED</a:t>
            </a:r>
          </a:p>
          <a:p>
            <a:pPr marL="0" lvl="0" indent="0" algn="ctr">
              <a:buClr>
                <a:schemeClr val="dk1"/>
              </a:buClr>
              <a:buSzPct val="25000"/>
              <a:buNone/>
            </a:pPr>
            <a:r>
              <a:rPr lang="it-IT" sz="2000" i="1" dirty="0" smtClean="0">
                <a:solidFill>
                  <a:srgbClr val="1CA692"/>
                </a:solidFill>
                <a:latin typeface="Poppins Light"/>
                <a:ea typeface="Calibri"/>
                <a:cs typeface="Poppins" pitchFamily="2" charset="77"/>
                <a:sym typeface="Calibri"/>
              </a:rPr>
              <a:t>Consultant, WHO-SEARO</a:t>
            </a:r>
            <a:endParaRPr lang="it" sz="2000" i="1" dirty="0">
              <a:solidFill>
                <a:srgbClr val="1CA692"/>
              </a:solidFill>
              <a:latin typeface="Poppins Light"/>
              <a:ea typeface="Calibri"/>
              <a:cs typeface="Poppins" pitchFamily="2" charset="77"/>
              <a:sym typeface="Calibri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7907211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1748</TotalTime>
  <Words>563</Words>
  <Application>Microsoft Office PowerPoint</Application>
  <PresentationFormat>Custom</PresentationFormat>
  <Paragraphs>88</Paragraphs>
  <Slides>7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8" baseType="lpstr">
      <vt:lpstr>Tema de Office</vt:lpstr>
      <vt:lpstr>Nationwide Medical Equipment Inventory &amp; Maintenance Practices in Nepal </vt:lpstr>
      <vt:lpstr>Team Members of Maintenance Project</vt:lpstr>
      <vt:lpstr>Description</vt:lpstr>
      <vt:lpstr>Description cont………….</vt:lpstr>
      <vt:lpstr>Goals of the project and final users/beneficiary</vt:lpstr>
      <vt:lpstr>Results</vt:lpstr>
      <vt:lpstr>Thank You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Estefania Cajigas</dc:creator>
  <cp:lastModifiedBy>Barun</cp:lastModifiedBy>
  <cp:revision>64</cp:revision>
  <dcterms:created xsi:type="dcterms:W3CDTF">2021-09-01T19:24:00Z</dcterms:created>
  <dcterms:modified xsi:type="dcterms:W3CDTF">2021-10-17T05:10:41Z</dcterms:modified>
</cp:coreProperties>
</file>