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68" r:id="rId5"/>
    <p:sldId id="269" r:id="rId6"/>
    <p:sldId id="267" r:id="rId7"/>
    <p:sldId id="270" r:id="rId8"/>
    <p:sldId id="261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/>
    <p:restoredTop sz="62500"/>
  </p:normalViewPr>
  <p:slideViewPr>
    <p:cSldViewPr snapToGrid="0" snapToObjects="1">
      <p:cViewPr varScale="1">
        <p:scale>
          <a:sx n="68" d="100"/>
          <a:sy n="68" d="100"/>
        </p:scale>
        <p:origin x="20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6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34A6B-7F3C-2E40-8F26-64393C2AF731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A6D63-7381-5B4E-817F-27CAA03C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6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D63-7381-5B4E-817F-27CAA03CAD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D63-7381-5B4E-817F-27CAA03CAD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9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D63-7381-5B4E-817F-27CAA03CAD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3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D63-7381-5B4E-817F-27CAA03CAD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5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D63-7381-5B4E-817F-27CAA03CAD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8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D63-7381-5B4E-817F-27CAA03CAD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53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D63-7381-5B4E-817F-27CAA03CAD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17/10/21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17/10/21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17/10/21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17/10/21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17/10/21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17/10/21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17/10/21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17/10/21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17/10/21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17/10/21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17/10/21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17/10/21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009" y="2833534"/>
            <a:ext cx="11649692" cy="1468436"/>
          </a:xfrm>
        </p:spPr>
        <p:txBody>
          <a:bodyPr anchor="t">
            <a:noAutofit/>
          </a:bodyPr>
          <a:lstStyle/>
          <a:p>
            <a:r>
              <a:rPr lang="es-MX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Promoting Equality &amp; Inclusion</a:t>
            </a:r>
            <a:br>
              <a:rPr lang="es-MX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</a:br>
            <a:r>
              <a:rPr lang="es-MX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Global Clinical Engineering Alliance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4867369"/>
            <a:ext cx="11226800" cy="761999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Shauna Mullally (Canada)</a:t>
            </a:r>
          </a:p>
          <a:p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GCEA Founders Council &amp; Goverment of the Northwest Territories</a:t>
            </a: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3" y="1073278"/>
            <a:ext cx="10011608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Who are we?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2" y="1892676"/>
            <a:ext cx="4901273" cy="4258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b="1" dirty="0">
                <a:latin typeface="Poppins" pitchFamily="2" charset="77"/>
                <a:cs typeface="Poppins" pitchFamily="2" charset="77"/>
              </a:rPr>
              <a:t>Equality &amp; Inclusion Leads</a:t>
            </a:r>
          </a:p>
          <a:p>
            <a:r>
              <a:rPr lang="en-GB" sz="2000" dirty="0">
                <a:latin typeface="Poppins" pitchFamily="2" charset="77"/>
                <a:cs typeface="Poppins" pitchFamily="2" charset="77"/>
              </a:rPr>
              <a:t>Dan Clark (UK)</a:t>
            </a:r>
          </a:p>
          <a:p>
            <a:r>
              <a:rPr lang="en-GB" sz="2000" dirty="0">
                <a:latin typeface="Poppins" pitchFamily="2" charset="77"/>
                <a:cs typeface="Poppins" pitchFamily="2" charset="77"/>
              </a:rPr>
              <a:t>Shauna Mullally (Canada)</a:t>
            </a: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s-MX" sz="2000" dirty="0">
              <a:solidFill>
                <a:schemeClr val="bg2">
                  <a:lumMod val="2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26AB6C5-7FFD-FE42-81CA-4E3AC04F59CA}"/>
              </a:ext>
            </a:extLst>
          </p:cNvPr>
          <p:cNvSpPr txBox="1">
            <a:spLocks/>
          </p:cNvSpPr>
          <p:nvPr/>
        </p:nvSpPr>
        <p:spPr>
          <a:xfrm>
            <a:off x="6096000" y="1892676"/>
            <a:ext cx="5007332" cy="4258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200" b="1" dirty="0">
                <a:latin typeface="Poppins" pitchFamily="2" charset="77"/>
                <a:cs typeface="Poppins" pitchFamily="2" charset="77"/>
              </a:rPr>
              <a:t>GCEA Founders Council</a:t>
            </a:r>
          </a:p>
          <a:p>
            <a:r>
              <a:rPr lang="en-GB" sz="2200" dirty="0">
                <a:latin typeface="Poppins" pitchFamily="2" charset="77"/>
                <a:cs typeface="Poppins" pitchFamily="2" charset="77"/>
              </a:rPr>
              <a:t>Keiko </a:t>
            </a:r>
            <a:r>
              <a:rPr lang="en-GB" sz="2200" dirty="0" err="1">
                <a:latin typeface="Poppins" pitchFamily="2" charset="77"/>
                <a:cs typeface="Poppins" pitchFamily="2" charset="77"/>
              </a:rPr>
              <a:t>Fukuta</a:t>
            </a:r>
            <a:r>
              <a:rPr lang="en-GB" sz="2200" dirty="0">
                <a:latin typeface="Poppins" pitchFamily="2" charset="77"/>
                <a:cs typeface="Poppins" pitchFamily="2" charset="77"/>
              </a:rPr>
              <a:t> (Japan)</a:t>
            </a:r>
          </a:p>
          <a:p>
            <a:r>
              <a:rPr lang="es-MX" sz="2200" dirty="0">
                <a:latin typeface="Poppins" pitchFamily="2" charset="77"/>
                <a:cs typeface="Poppins" pitchFamily="2" charset="77"/>
              </a:rPr>
              <a:t>Elliot Sloane (US)</a:t>
            </a:r>
          </a:p>
          <a:p>
            <a:r>
              <a:rPr lang="en-GB" sz="2200" dirty="0">
                <a:latin typeface="Poppins" pitchFamily="2" charset="77"/>
                <a:cs typeface="Poppins" pitchFamily="2" charset="77"/>
              </a:rPr>
              <a:t>James Wear (US)</a:t>
            </a:r>
          </a:p>
          <a:p>
            <a:r>
              <a:rPr lang="es-MX" sz="2200" dirty="0">
                <a:latin typeface="Poppins" pitchFamily="2" charset="77"/>
                <a:cs typeface="Poppins" pitchFamily="2" charset="77"/>
              </a:rPr>
              <a:t>Li Bin (China)</a:t>
            </a:r>
          </a:p>
          <a:p>
            <a:r>
              <a:rPr lang="en-GB" sz="2200" dirty="0" err="1">
                <a:latin typeface="Poppins" pitchFamily="2" charset="77"/>
                <a:cs typeface="Poppins" pitchFamily="2" charset="77"/>
              </a:rPr>
              <a:t>Mladen</a:t>
            </a:r>
            <a:r>
              <a:rPr lang="en-GB" sz="2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2200" dirty="0" err="1">
                <a:latin typeface="Poppins" pitchFamily="2" charset="77"/>
                <a:cs typeface="Poppins" pitchFamily="2" charset="77"/>
              </a:rPr>
              <a:t>Poluta</a:t>
            </a:r>
            <a:r>
              <a:rPr lang="en-GB" sz="2200" dirty="0">
                <a:latin typeface="Poppins" pitchFamily="2" charset="77"/>
                <a:cs typeface="Poppins" pitchFamily="2" charset="77"/>
              </a:rPr>
              <a:t> (South Africa)</a:t>
            </a:r>
          </a:p>
          <a:p>
            <a:r>
              <a:rPr lang="en-GB" sz="2200" dirty="0">
                <a:latin typeface="Poppins" pitchFamily="2" charset="77"/>
                <a:cs typeface="Poppins" pitchFamily="2" charset="77"/>
              </a:rPr>
              <a:t>Nicolas </a:t>
            </a:r>
            <a:r>
              <a:rPr lang="en-GB" sz="2200" dirty="0" err="1">
                <a:latin typeface="Poppins" pitchFamily="2" charset="77"/>
                <a:cs typeface="Poppins" pitchFamily="2" charset="77"/>
              </a:rPr>
              <a:t>Pallikarakis</a:t>
            </a:r>
            <a:r>
              <a:rPr lang="en-GB" sz="2200" dirty="0">
                <a:latin typeface="Poppins" pitchFamily="2" charset="77"/>
                <a:cs typeface="Poppins" pitchFamily="2" charset="77"/>
              </a:rPr>
              <a:t> (Greece)</a:t>
            </a:r>
          </a:p>
          <a:p>
            <a:r>
              <a:rPr lang="en-GB" sz="2200" dirty="0" err="1">
                <a:latin typeface="Poppins" pitchFamily="2" charset="77"/>
                <a:cs typeface="Poppins" pitchFamily="2" charset="77"/>
              </a:rPr>
              <a:t>Saide</a:t>
            </a:r>
            <a:r>
              <a:rPr lang="en-GB" sz="2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2200" dirty="0" err="1">
                <a:latin typeface="Poppins" pitchFamily="2" charset="77"/>
                <a:cs typeface="Poppins" pitchFamily="2" charset="77"/>
              </a:rPr>
              <a:t>Calil</a:t>
            </a:r>
            <a:r>
              <a:rPr lang="en-GB" sz="2200" dirty="0">
                <a:latin typeface="Poppins" pitchFamily="2" charset="77"/>
                <a:cs typeface="Poppins" pitchFamily="2" charset="77"/>
              </a:rPr>
              <a:t> (Brazil)</a:t>
            </a:r>
          </a:p>
          <a:p>
            <a:r>
              <a:rPr lang="en-GB" sz="2200" dirty="0">
                <a:latin typeface="Poppins" pitchFamily="2" charset="77"/>
                <a:cs typeface="Poppins" pitchFamily="2" charset="77"/>
              </a:rPr>
              <a:t>Stefano Bergamasco (Italy)</a:t>
            </a:r>
          </a:p>
          <a:p>
            <a:r>
              <a:rPr lang="en-GB" sz="2200" dirty="0">
                <a:latin typeface="Poppins" pitchFamily="2" charset="77"/>
                <a:cs typeface="Poppins" pitchFamily="2" charset="77"/>
              </a:rPr>
              <a:t>Tom Judd (US)</a:t>
            </a:r>
          </a:p>
          <a:p>
            <a:r>
              <a:rPr lang="en-GB" sz="2200" dirty="0">
                <a:latin typeface="Poppins" pitchFamily="2" charset="77"/>
                <a:cs typeface="Poppins" pitchFamily="2" charset="77"/>
              </a:rPr>
              <a:t>Wayne Morse (US)</a:t>
            </a:r>
          </a:p>
          <a:p>
            <a:r>
              <a:rPr lang="en-GB" sz="2200" dirty="0" err="1">
                <a:latin typeface="Poppins" pitchFamily="2" charset="77"/>
                <a:cs typeface="Poppins" pitchFamily="2" charset="77"/>
              </a:rPr>
              <a:t>Yadin</a:t>
            </a:r>
            <a:r>
              <a:rPr lang="en-GB" sz="2200" dirty="0">
                <a:latin typeface="Poppins" pitchFamily="2" charset="77"/>
                <a:cs typeface="Poppins" pitchFamily="2" charset="77"/>
              </a:rPr>
              <a:t> David (US)</a:t>
            </a:r>
            <a:endParaRPr lang="es-MX" sz="2200" dirty="0">
              <a:solidFill>
                <a:schemeClr val="bg2">
                  <a:lumMod val="2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s-MX" sz="2000" dirty="0">
              <a:solidFill>
                <a:schemeClr val="bg2">
                  <a:lumMod val="2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bg2">
                  <a:lumMod val="2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1AE2-6883-AC46-A8FC-F4765E15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92"/>
            <a:ext cx="10515600" cy="1325563"/>
          </a:xfrm>
        </p:spPr>
        <p:txBody>
          <a:bodyPr/>
          <a:lstStyle/>
          <a:p>
            <a:r>
              <a:rPr lang="en-CA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What is the goal of the alliance?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87C528-FC54-3E43-AEC9-8B7C74AF6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00711" y="2173355"/>
            <a:ext cx="5412703" cy="259996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53966BE-3C6A-3546-B0F1-44DE3546255F}"/>
              </a:ext>
            </a:extLst>
          </p:cNvPr>
          <p:cNvSpPr txBox="1">
            <a:spLocks/>
          </p:cNvSpPr>
          <p:nvPr/>
        </p:nvSpPr>
        <p:spPr>
          <a:xfrm>
            <a:off x="838201" y="2173355"/>
            <a:ext cx="4828504" cy="2599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Our goal is to </a:t>
            </a:r>
            <a:r>
              <a:rPr lang="en-GB" sz="2000" b="1" dirty="0">
                <a:latin typeface="Poppins" pitchFamily="2" charset="77"/>
                <a:cs typeface="Poppins" pitchFamily="2" charset="77"/>
              </a:rPr>
              <a:t>educate</a:t>
            </a:r>
            <a:r>
              <a:rPr lang="en-GB" sz="2000" dirty="0">
                <a:latin typeface="Poppins" pitchFamily="2" charset="77"/>
                <a:cs typeface="Poppins" pitchFamily="2" charset="77"/>
              </a:rPr>
              <a:t> and </a:t>
            </a:r>
            <a:r>
              <a:rPr lang="en-GB" sz="2000" b="1" dirty="0">
                <a:latin typeface="Poppins" pitchFamily="2" charset="77"/>
                <a:cs typeface="Poppins" pitchFamily="2" charset="77"/>
              </a:rPr>
              <a:t>advocate</a:t>
            </a:r>
            <a:r>
              <a:rPr lang="en-GB" sz="2000" dirty="0">
                <a:latin typeface="Poppins" pitchFamily="2" charset="77"/>
                <a:cs typeface="Poppins" pitchFamily="2" charset="77"/>
              </a:rPr>
              <a:t> through global CE alliances by serving as </a:t>
            </a:r>
            <a:r>
              <a:rPr lang="en-GB" sz="2000" b="1" dirty="0">
                <a:latin typeface="Poppins" pitchFamily="2" charset="77"/>
                <a:cs typeface="Poppins" pitchFamily="2" charset="77"/>
              </a:rPr>
              <a:t>one voice</a:t>
            </a:r>
            <a:r>
              <a:rPr lang="en-GB" sz="2000" dirty="0">
                <a:latin typeface="Poppins" pitchFamily="2" charset="77"/>
                <a:cs typeface="Poppins" pitchFamily="2" charset="77"/>
              </a:rPr>
              <a:t>, for </a:t>
            </a:r>
            <a:r>
              <a:rPr lang="en-GB" sz="2000" b="1" dirty="0">
                <a:latin typeface="Poppins" pitchFamily="2" charset="77"/>
                <a:cs typeface="Poppins" pitchFamily="2" charset="77"/>
              </a:rPr>
              <a:t>one field</a:t>
            </a:r>
            <a:r>
              <a:rPr lang="en-GB" sz="2000" dirty="0">
                <a:latin typeface="Poppins" pitchFamily="2" charset="77"/>
                <a:cs typeface="Poppins" pitchFamily="2" charset="77"/>
              </a:rPr>
              <a:t>, for </a:t>
            </a:r>
            <a:r>
              <a:rPr lang="en-GB" sz="2000" b="1" dirty="0">
                <a:latin typeface="Poppins" pitchFamily="2" charset="77"/>
                <a:cs typeface="Poppins" pitchFamily="2" charset="77"/>
              </a:rPr>
              <a:t>all </a:t>
            </a:r>
            <a:r>
              <a:rPr lang="en-GB" sz="2000" dirty="0">
                <a:latin typeface="Poppins" pitchFamily="2" charset="77"/>
                <a:cs typeface="Poppins" pitchFamily="2" charset="77"/>
              </a:rPr>
              <a:t>patients and healthcare staff </a:t>
            </a:r>
            <a:r>
              <a:rPr lang="en-GB" sz="2000" b="1" dirty="0">
                <a:latin typeface="Poppins" pitchFamily="2" charset="77"/>
                <a:cs typeface="Poppins" pitchFamily="2" charset="77"/>
              </a:rPr>
              <a:t>everywhere</a:t>
            </a:r>
            <a:r>
              <a:rPr lang="en-GB" sz="2000" dirty="0">
                <a:latin typeface="Poppins" pitchFamily="2" charset="77"/>
                <a:cs typeface="Poppins" pitchFamily="2" charset="77"/>
              </a:rPr>
              <a:t>… </a:t>
            </a:r>
          </a:p>
          <a:p>
            <a:pPr marL="0" indent="0">
              <a:buNone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to </a:t>
            </a:r>
            <a:r>
              <a:rPr lang="en-GB" sz="2000" b="1" dirty="0">
                <a:latin typeface="Poppins" pitchFamily="2" charset="77"/>
                <a:cs typeface="Poppins" pitchFamily="2" charset="77"/>
              </a:rPr>
              <a:t>improve</a:t>
            </a:r>
            <a:r>
              <a:rPr lang="en-GB" sz="2000" dirty="0">
                <a:latin typeface="Poppins" pitchFamily="2" charset="77"/>
                <a:cs typeface="Poppins" pitchFamily="2" charset="77"/>
              </a:rPr>
              <a:t> patient experience, patient outcomes and </a:t>
            </a:r>
            <a:r>
              <a:rPr lang="en-GB" sz="2000" b="1" dirty="0">
                <a:latin typeface="Poppins" pitchFamily="2" charset="77"/>
                <a:cs typeface="Poppins" pitchFamily="2" charset="77"/>
              </a:rPr>
              <a:t>community</a:t>
            </a:r>
            <a:r>
              <a:rPr lang="en-GB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2000" b="1" dirty="0">
                <a:latin typeface="Poppins" pitchFamily="2" charset="77"/>
                <a:cs typeface="Poppins" pitchFamily="2" charset="77"/>
              </a:rPr>
              <a:t>wellness</a:t>
            </a:r>
            <a:r>
              <a:rPr lang="en-GB" sz="2000" dirty="0">
                <a:latin typeface="Poppins" pitchFamily="2" charset="77"/>
                <a:cs typeface="Poppins" pitchFamily="2" charset="77"/>
              </a:rPr>
              <a:t>.</a:t>
            </a:r>
            <a:endParaRPr lang="es-MX" sz="2000" dirty="0">
              <a:solidFill>
                <a:schemeClr val="bg2">
                  <a:lumMod val="2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7F269-0A7F-8542-B349-5FFCB44B109D}"/>
              </a:ext>
            </a:extLst>
          </p:cNvPr>
          <p:cNvSpPr txBox="1"/>
          <p:nvPr/>
        </p:nvSpPr>
        <p:spPr>
          <a:xfrm>
            <a:off x="838200" y="5163879"/>
            <a:ext cx="10375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oppins" pitchFamily="2" charset="77"/>
                <a:cs typeface="Poppins" pitchFamily="2" charset="77"/>
              </a:rPr>
              <a:t>We can’t be one voice without being an </a:t>
            </a:r>
            <a:r>
              <a:rPr lang="en-US" sz="2000" b="1" dirty="0">
                <a:latin typeface="Poppins" pitchFamily="2" charset="77"/>
                <a:cs typeface="Poppins" pitchFamily="2" charset="77"/>
              </a:rPr>
              <a:t>inclusive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voice.   We as an alliance </a:t>
            </a:r>
            <a:r>
              <a:rPr lang="en-US" sz="2000" b="1" dirty="0">
                <a:latin typeface="Poppins" pitchFamily="2" charset="77"/>
                <a:cs typeface="Poppins" pitchFamily="2" charset="77"/>
              </a:rPr>
              <a:t>commit 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to</a:t>
            </a:r>
            <a:r>
              <a:rPr lang="en-US" sz="20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promoting inclusion and equality in our profession globally.</a:t>
            </a:r>
          </a:p>
          <a:p>
            <a:endParaRPr lang="en-US" sz="20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085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1AE2-6883-AC46-A8FC-F4765E15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92"/>
            <a:ext cx="10789920" cy="1325563"/>
          </a:xfrm>
        </p:spPr>
        <p:txBody>
          <a:bodyPr/>
          <a:lstStyle/>
          <a:p>
            <a:r>
              <a:rPr lang="es-MX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What does promoting equality and inclusion mean?</a:t>
            </a:r>
            <a:endParaRPr lang="en-US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53966BE-3C6A-3546-B0F1-44DE3546255F}"/>
              </a:ext>
            </a:extLst>
          </p:cNvPr>
          <p:cNvSpPr txBox="1">
            <a:spLocks/>
          </p:cNvSpPr>
          <p:nvPr/>
        </p:nvSpPr>
        <p:spPr>
          <a:xfrm>
            <a:off x="838200" y="2212329"/>
            <a:ext cx="10515600" cy="402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s-MX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sz="20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4" name="Graphic 13" descr="Thought bubble outline">
            <a:extLst>
              <a:ext uri="{FF2B5EF4-FFF2-40B4-BE49-F238E27FC236}">
                <a16:creationId xmlns:a16="http://schemas.microsoft.com/office/drawing/2014/main" id="{F03173A5-5F00-E847-92E5-0F2E66338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9386" y="3261022"/>
            <a:ext cx="2913664" cy="29136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457D03-001E-F342-810F-92949384EE9C}"/>
              </a:ext>
            </a:extLst>
          </p:cNvPr>
          <p:cNvSpPr txBox="1"/>
          <p:nvPr/>
        </p:nvSpPr>
        <p:spPr>
          <a:xfrm>
            <a:off x="2232664" y="2735549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Equality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518B1-19A7-1744-A818-9DF16522F52D}"/>
              </a:ext>
            </a:extLst>
          </p:cNvPr>
          <p:cNvSpPr txBox="1"/>
          <p:nvPr/>
        </p:nvSpPr>
        <p:spPr>
          <a:xfrm>
            <a:off x="1584246" y="4194634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Equity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A27922-316E-B24D-9367-28AE6FFEA2E1}"/>
              </a:ext>
            </a:extLst>
          </p:cNvPr>
          <p:cNvSpPr txBox="1"/>
          <p:nvPr/>
        </p:nvSpPr>
        <p:spPr>
          <a:xfrm>
            <a:off x="8992314" y="2603906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Diversity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4A9E65-B7BA-FD42-81E5-F40F587CA4FC}"/>
              </a:ext>
            </a:extLst>
          </p:cNvPr>
          <p:cNvSpPr txBox="1"/>
          <p:nvPr/>
        </p:nvSpPr>
        <p:spPr>
          <a:xfrm>
            <a:off x="8105570" y="4254094"/>
            <a:ext cx="2502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Representation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167C4-1E23-DA49-97EF-DA4A47B5E791}"/>
              </a:ext>
            </a:extLst>
          </p:cNvPr>
          <p:cNvSpPr txBox="1"/>
          <p:nvPr/>
        </p:nvSpPr>
        <p:spPr>
          <a:xfrm>
            <a:off x="5884052" y="2212329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1AE2-6883-AC46-A8FC-F4765E15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847792"/>
            <a:ext cx="10905066" cy="1325563"/>
          </a:xfrm>
        </p:spPr>
        <p:txBody>
          <a:bodyPr/>
          <a:lstStyle/>
          <a:p>
            <a:r>
              <a:rPr lang="es-MX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Why is it one of our founding values?</a:t>
            </a:r>
            <a:endParaRPr lang="en-US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53966BE-3C6A-3546-B0F1-44DE3546255F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0515600" cy="402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Our profession should reflect the people we serve.</a:t>
            </a:r>
          </a:p>
          <a:p>
            <a:pPr marL="0" indent="0"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We as an engineering profession haven’t always gotten it right.</a:t>
            </a:r>
          </a:p>
          <a:p>
            <a:pPr marL="0" indent="0"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Small changes can mean big things for people who haven’t always felt included.</a:t>
            </a:r>
          </a:p>
          <a:p>
            <a:pPr marL="0" indent="0"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It isn’t just the right thing to do.  It’s the smart thing to do.  </a:t>
            </a:r>
          </a:p>
          <a:p>
            <a:pPr marL="0" indent="0"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It will make our profession stronger.</a:t>
            </a:r>
          </a:p>
          <a:p>
            <a:pPr marL="0" indent="0"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s-MX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sz="20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61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1AE2-6883-AC46-A8FC-F4765E15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92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Who are we focusing on?</a:t>
            </a:r>
            <a:endParaRPr lang="en-US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53966BE-3C6A-3546-B0F1-44DE3546255F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0515600" cy="402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latin typeface="Poppins" pitchFamily="2" charset="77"/>
                <a:cs typeface="Poppins" pitchFamily="2" charset="77"/>
              </a:rPr>
              <a:t>Everyone</a:t>
            </a:r>
            <a:r>
              <a:rPr lang="en-GB" sz="2000" dirty="0">
                <a:latin typeface="Poppins" pitchFamily="2" charset="77"/>
                <a:cs typeface="Poppins" pitchFamily="2" charset="77"/>
              </a:rPr>
              <a:t> should feel like they belong in our profession.</a:t>
            </a:r>
          </a:p>
          <a:p>
            <a:pPr marL="0" indent="0"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r>
              <a:rPr lang="en-GB" sz="2000" dirty="0">
                <a:latin typeface="Poppins" pitchFamily="2" charset="77"/>
                <a:cs typeface="Poppins" pitchFamily="2" charset="77"/>
              </a:rPr>
              <a:t>Women in our profession</a:t>
            </a:r>
          </a:p>
          <a:p>
            <a:r>
              <a:rPr lang="en-GB" sz="2000" dirty="0">
                <a:latin typeface="Poppins" pitchFamily="2" charset="77"/>
                <a:cs typeface="Poppins" pitchFamily="2" charset="77"/>
              </a:rPr>
              <a:t>People from all regions of the world, in particular low- and middle-income countries </a:t>
            </a:r>
          </a:p>
          <a:p>
            <a:r>
              <a:rPr lang="en-GB" sz="2000" dirty="0">
                <a:latin typeface="Poppins" pitchFamily="2" charset="77"/>
                <a:cs typeface="Poppins" pitchFamily="2" charset="77"/>
              </a:rPr>
              <a:t>People of all races, in particular indigenous communities and peoples of colour</a:t>
            </a:r>
          </a:p>
          <a:p>
            <a:r>
              <a:rPr lang="en-GB" sz="2000" dirty="0">
                <a:latin typeface="Poppins" pitchFamily="2" charset="77"/>
                <a:cs typeface="Poppins" pitchFamily="2" charset="77"/>
              </a:rPr>
              <a:t>People with diverse sexual orientations and gender identities</a:t>
            </a:r>
          </a:p>
          <a:p>
            <a:r>
              <a:rPr lang="en-GB" sz="2000" dirty="0">
                <a:latin typeface="Poppins" pitchFamily="2" charset="77"/>
                <a:cs typeface="Poppins" pitchFamily="2" charset="77"/>
              </a:rPr>
              <a:t>People with disabilities</a:t>
            </a:r>
          </a:p>
          <a:p>
            <a:r>
              <a:rPr lang="en-GB" sz="2000" dirty="0">
                <a:latin typeface="Poppins" pitchFamily="2" charset="77"/>
                <a:cs typeface="Poppins" pitchFamily="2" charset="77"/>
              </a:rPr>
              <a:t>People with diverse cultures and belief systems, religious and otherwise</a:t>
            </a:r>
          </a:p>
          <a:p>
            <a:r>
              <a:rPr lang="en-GB" sz="2000" dirty="0">
                <a:latin typeface="Poppins" pitchFamily="2" charset="77"/>
                <a:cs typeface="Poppins" pitchFamily="2" charset="77"/>
              </a:rPr>
              <a:t>People with diverse clinical engineering qualifications</a:t>
            </a:r>
            <a:endParaRPr lang="es-MX" sz="2000" dirty="0">
              <a:solidFill>
                <a:schemeClr val="bg2">
                  <a:lumMod val="2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025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1AE2-6883-AC46-A8FC-F4765E15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92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How are we doing this?</a:t>
            </a:r>
            <a:endParaRPr lang="en-US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53966BE-3C6A-3546-B0F1-44DE3546255F}"/>
              </a:ext>
            </a:extLst>
          </p:cNvPr>
          <p:cNvSpPr txBox="1">
            <a:spLocks/>
          </p:cNvSpPr>
          <p:nvPr/>
        </p:nvSpPr>
        <p:spPr>
          <a:xfrm>
            <a:off x="838200" y="1845733"/>
            <a:ext cx="9948333" cy="4164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We are developing our strategic plan for </a:t>
            </a:r>
            <a:r>
              <a:rPr lang="en-GB" sz="2000" b="1" dirty="0">
                <a:latin typeface="Poppins" pitchFamily="2" charset="77"/>
                <a:cs typeface="Poppins" pitchFamily="2" charset="77"/>
              </a:rPr>
              <a:t>equality</a:t>
            </a:r>
            <a:r>
              <a:rPr lang="en-GB" sz="2000" dirty="0">
                <a:latin typeface="Poppins" pitchFamily="2" charset="77"/>
                <a:cs typeface="Poppins" pitchFamily="2" charset="77"/>
              </a:rPr>
              <a:t> and </a:t>
            </a:r>
            <a:r>
              <a:rPr lang="en-GB" sz="2000" b="1" dirty="0">
                <a:latin typeface="Poppins" pitchFamily="2" charset="77"/>
                <a:cs typeface="Poppins" pitchFamily="2" charset="77"/>
              </a:rPr>
              <a:t>inclusion</a:t>
            </a:r>
            <a:r>
              <a:rPr lang="en-GB" sz="2000" dirty="0">
                <a:latin typeface="Poppins" pitchFamily="2" charset="77"/>
                <a:cs typeface="Poppins" pitchFamily="2" charset="77"/>
              </a:rPr>
              <a:t> now. </a:t>
            </a:r>
          </a:p>
          <a:p>
            <a:pPr marL="0" indent="0"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It includes:</a:t>
            </a:r>
          </a:p>
          <a:p>
            <a:pPr lvl="1">
              <a:buFont typeface="Wingdings" pitchFamily="2" charset="2"/>
              <a:buChar char="v"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 Reviewing all the work we do through an equality &amp; inclusion lens (</a:t>
            </a:r>
            <a:r>
              <a:rPr lang="en-GB" sz="2000" i="1" dirty="0">
                <a:latin typeface="Poppins" pitchFamily="2" charset="77"/>
                <a:cs typeface="Poppins" pitchFamily="2" charset="77"/>
              </a:rPr>
              <a:t>reflecting</a:t>
            </a:r>
            <a:r>
              <a:rPr lang="en-GB" sz="2000" dirty="0">
                <a:latin typeface="Poppins" pitchFamily="2" charset="77"/>
                <a:cs typeface="Poppins" pitchFamily="2" charset="77"/>
              </a:rPr>
              <a:t>)</a:t>
            </a:r>
          </a:p>
          <a:p>
            <a:pPr lvl="1">
              <a:buFont typeface="Wingdings" pitchFamily="2" charset="2"/>
              <a:buChar char="v"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 Seeking to partner with organizations that promote equality &amp; inclusion (</a:t>
            </a:r>
            <a:r>
              <a:rPr lang="en-GB" sz="2000" i="1" dirty="0">
                <a:latin typeface="Poppins" pitchFamily="2" charset="77"/>
                <a:cs typeface="Poppins" pitchFamily="2" charset="77"/>
              </a:rPr>
              <a:t>partnering</a:t>
            </a:r>
            <a:r>
              <a:rPr lang="en-GB" sz="2000" dirty="0">
                <a:latin typeface="Poppins" pitchFamily="2" charset="77"/>
                <a:cs typeface="Poppins" pitchFamily="2" charset="77"/>
              </a:rPr>
              <a:t>)</a:t>
            </a:r>
          </a:p>
          <a:p>
            <a:pPr marL="0" indent="0">
              <a:buNone/>
            </a:pPr>
            <a:endParaRPr lang="en-GB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Two 2022 activities are:</a:t>
            </a:r>
          </a:p>
          <a:p>
            <a:pPr lvl="1">
              <a:buFont typeface="Wingdings" pitchFamily="2" charset="2"/>
              <a:buChar char="v"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Hosting a webinar on equality and inclusion in our profession </a:t>
            </a:r>
            <a:r>
              <a:rPr lang="en-GB" sz="2000" i="1" dirty="0">
                <a:latin typeface="Poppins" pitchFamily="2" charset="77"/>
                <a:cs typeface="Poppins" pitchFamily="2" charset="77"/>
              </a:rPr>
              <a:t>(learning) </a:t>
            </a:r>
          </a:p>
          <a:p>
            <a:pPr lvl="1">
              <a:buFont typeface="Wingdings" pitchFamily="2" charset="2"/>
              <a:buChar char="v"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Doing a survey with our GCEA members and non-members in our profession to guide our future work in this area (</a:t>
            </a:r>
            <a:r>
              <a:rPr lang="en-GB" sz="2000" i="1" dirty="0">
                <a:latin typeface="Poppins" pitchFamily="2" charset="77"/>
                <a:cs typeface="Poppins" pitchFamily="2" charset="77"/>
              </a:rPr>
              <a:t>listening</a:t>
            </a:r>
            <a:r>
              <a:rPr lang="en-GB" sz="2000" dirty="0">
                <a:latin typeface="Poppins" pitchFamily="2" charset="77"/>
                <a:cs typeface="Poppins" pitchFamily="2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789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05" y="4763756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Shauna Mullally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05" y="5463049"/>
            <a:ext cx="10117667" cy="776625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 err="1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shaunamullally</a:t>
            </a:r>
            <a:r>
              <a:rPr lang="it-IT" sz="20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[</a:t>
            </a:r>
            <a:r>
              <a:rPr lang="it-IT" sz="2000" i="1" dirty="0" err="1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at</a:t>
            </a:r>
            <a:r>
              <a:rPr lang="it-IT" sz="20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] gmail.com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GCEA </a:t>
            </a:r>
            <a:r>
              <a:rPr lang="it-IT" sz="2000" i="1" dirty="0" err="1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Founders</a:t>
            </a:r>
            <a:r>
              <a:rPr lang="it-IT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</a:t>
            </a:r>
            <a:r>
              <a:rPr lang="it-IT" sz="2000" i="1" dirty="0" err="1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Council</a:t>
            </a:r>
            <a:r>
              <a:rPr lang="it-IT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, </a:t>
            </a:r>
            <a:r>
              <a:rPr lang="it-IT" sz="2000" i="1" dirty="0" err="1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Government</a:t>
            </a:r>
            <a:r>
              <a:rPr lang="it-IT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of the </a:t>
            </a:r>
            <a:r>
              <a:rPr lang="it-IT" sz="2000" i="1" dirty="0" err="1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Northwest</a:t>
            </a:r>
            <a:r>
              <a:rPr lang="it-IT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</a:t>
            </a:r>
            <a:r>
              <a:rPr lang="it-IT" sz="2000" i="1" dirty="0" err="1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Territories</a:t>
            </a:r>
            <a:endParaRPr lang="it-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  <p:pic>
        <p:nvPicPr>
          <p:cNvPr id="7" name="Picture 6" descr="A collage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C9E60456-D0DE-6E4D-803F-4C235B8B9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21" y="1357087"/>
            <a:ext cx="5791834" cy="325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445</Words>
  <Application>Microsoft Macintosh PowerPoint</Application>
  <PresentationFormat>Widescreen</PresentationFormat>
  <Paragraphs>87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Poppins</vt:lpstr>
      <vt:lpstr>Poppins Light</vt:lpstr>
      <vt:lpstr>Poppins Medium</vt:lpstr>
      <vt:lpstr>Wingdings</vt:lpstr>
      <vt:lpstr>Tema de Office</vt:lpstr>
      <vt:lpstr>Promoting Equality &amp; Inclusion Global Clinical Engineering Alliance</vt:lpstr>
      <vt:lpstr>Who are we?</vt:lpstr>
      <vt:lpstr>What is the goal of the alliance?</vt:lpstr>
      <vt:lpstr>What does promoting equality and inclusion mean?</vt:lpstr>
      <vt:lpstr>Why is it one of our founding values?</vt:lpstr>
      <vt:lpstr>Who are we focusing on?</vt:lpstr>
      <vt:lpstr>How are we doing this?</vt:lpstr>
      <vt:lpstr>Shauna Mullally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Shauna Mullally</cp:lastModifiedBy>
  <cp:revision>44</cp:revision>
  <dcterms:created xsi:type="dcterms:W3CDTF">2021-09-01T19:24:00Z</dcterms:created>
  <dcterms:modified xsi:type="dcterms:W3CDTF">2021-10-18T03:11:45Z</dcterms:modified>
</cp:coreProperties>
</file>