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7" r:id="rId4"/>
    <p:sldId id="263" r:id="rId5"/>
    <p:sldId id="264" r:id="rId6"/>
    <p:sldId id="266" r:id="rId7"/>
    <p:sldId id="261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718"/>
  </p:normalViewPr>
  <p:slideViewPr>
    <p:cSldViewPr snapToGrid="0" snapToObjects="1">
      <p:cViewPr varScale="1">
        <p:scale>
          <a:sx n="66" d="100"/>
          <a:sy n="66" d="100"/>
        </p:scale>
        <p:origin x="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8B0ED1-768B-0C47-8169-E96E9DCEF8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7F1A172-18CD-BE4D-BD81-AEACD188C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A5C318-3091-6A43-8B9D-07DB1CFF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03/10/2021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0FC366-2E97-594D-ABB6-77A31833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98242A-B6D5-CE46-9354-6607AEB60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055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B12BC-05F4-2743-865B-A567C30AD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DE5064-9233-E945-BC86-54A956BD3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7379F0-76E8-394A-A7ED-7FA3A2854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03/10/2021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222A6B-83D9-AC4E-A42A-A53C690BE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F21101-8F6B-4A42-AF7E-9B3AA5056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86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A2BF40B-B617-744F-A388-2A08555BB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98FCCC-680F-894C-96DB-2FA3A0D0C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19397A-43C4-6C4C-9C87-4FD3D72BB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03/10/2021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B716AD-B236-BC40-BF4D-E35EFD65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9F753A-F82A-764A-AB8E-989B9CCE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08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9A25E2-BA5E-3843-B28B-5F67E27EB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388914-D38D-1A4F-BDA1-4F15F66FA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097349-F444-D343-A15D-6C3679F2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03/10/2021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2F0645-1916-2941-A4EF-78E4C9771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07AE25-3BB5-184C-9772-CBB81940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346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7110C-2C33-3B4D-B23F-6F61ADB4C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D5981E-38AD-5B49-A167-D8B23D10F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D5648-F297-4546-A5E1-0E3DFEFC5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03/10/2021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0E0910-21CD-BE41-B51E-CB6241DC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6E9CED-7ACB-524E-8F02-BA31F1661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0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870347-1AD8-A14B-9028-3E1619BE6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9F9A90-C2C1-334B-82A3-5BCFBB825F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3B5CE7-ABBC-CE4B-8E81-2ED799808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2B4A0C-1D3D-9A4B-BCB0-C67DB268E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03/10/2021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30B375-C8EA-E342-AAD5-E940A8F70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715118-9732-C246-BEA5-E3FDAF717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292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5DE75-C0FB-5540-9C80-5F32A473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222D90-E245-964A-BAFF-89808BBB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371311-608F-A04C-882E-6D5186B7D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3CDB719-9889-904B-A01E-62C0C82ECE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F4A7251-DBF5-7B40-8D0F-CE8223100A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699418D-A2B5-CC4F-B23F-26E077B62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03/10/2021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822598-5EFB-CC41-86D6-304FF9DEB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D47ADA2-D615-3148-A23C-CC71FC525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04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A26CFB-4CCB-7844-8C5A-F8BE7EDA4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0657ABA-1D69-DE44-A76D-E763710A3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03/10/2021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7CAA2F0-8A6D-604A-93E9-701BFAD15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687990-F555-5942-BBDF-064E8D9EE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681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CF33EA3-DD5A-D449-99A3-EF693C160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03/10/2021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F21913-B779-D24C-B074-DC2054904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CB19C8-5ED1-0A49-8D88-4CFEBC36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854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E1BD53-EAB7-1E4B-A286-D106753AC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DAE8FB-BE39-6C4C-B873-C92BD02C8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35DA41-1006-144E-A4C4-21C4C4783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07975B-558A-ED49-9C35-27406C103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03/10/2021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10C23C-8931-8E47-B9FD-28BB82E70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A3C1F6-37B5-E048-9C14-8B11A24E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738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06654-0943-0945-A3DC-4ACEF0F00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01B6BE1-B19A-C148-BB49-BB355C751D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A05E66-9F51-2848-BC76-1F8916962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D15DF3-C1EA-634A-B0AE-50DB578F1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03/10/2021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F86AC9-2786-654D-99A7-27ED6F3DD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D1F359-7560-7643-ADA2-6A73F6EA7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28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91E4233-B371-4D42-AF5D-91F49D956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78B424-05A9-D748-BF84-37490AF03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00299C-4C31-5348-A4E0-798C34A60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2D97F-1855-7940-BD30-9CA7CE069233}" type="datetimeFigureOut">
              <a:rPr lang="es-MX" smtClean="0"/>
              <a:t>03/10/2021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B3F8D8-6848-BB43-891B-F22F265DA1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17FABD-0405-C04A-B8B2-F62CD8E38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9380A-8E3A-AA4F-99CA-B9F889DA3BB4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375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C3199-293F-834B-85A8-F48E3D90A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407" y="3565848"/>
            <a:ext cx="11226800" cy="1468436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solidFill>
                  <a:srgbClr val="002060"/>
                </a:solidFill>
                <a:latin typeface="Poppins" pitchFamily="2" charset="77"/>
                <a:cs typeface="Poppins" pitchFamily="2" charset="77"/>
              </a:rPr>
              <a:t>Sanitization and sterilization of critical health medical devices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1DB3D8-FADF-BC44-99E1-CF6CF3286A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0267" y="4983482"/>
            <a:ext cx="11226800" cy="761999"/>
          </a:xfrm>
        </p:spPr>
        <p:txBody>
          <a:bodyPr>
            <a:normAutofit/>
          </a:bodyPr>
          <a:lstStyle/>
          <a:p>
            <a:r>
              <a:rPr lang="es-MX" sz="2000" dirty="0" err="1">
                <a:solidFill>
                  <a:srgbClr val="0070C0"/>
                </a:solidFill>
                <a:latin typeface="Poppins Light" pitchFamily="2" charset="77"/>
                <a:cs typeface="Poppins Light" pitchFamily="2" charset="77"/>
              </a:rPr>
              <a:t>Giordana</a:t>
            </a:r>
            <a:r>
              <a:rPr lang="es-MX" sz="2000" dirty="0">
                <a:solidFill>
                  <a:srgbClr val="0070C0"/>
                </a:solidFill>
                <a:latin typeface="Poppins Light" pitchFamily="2" charset="77"/>
                <a:cs typeface="Poppins Light" pitchFamily="2" charset="77"/>
              </a:rPr>
              <a:t> Di Bello</a:t>
            </a:r>
          </a:p>
          <a:p>
            <a:r>
              <a:rPr lang="es-MX" sz="1600" dirty="0">
                <a:solidFill>
                  <a:srgbClr val="0070C0"/>
                </a:solidFill>
                <a:latin typeface="Poppins Light" pitchFamily="2" charset="77"/>
                <a:cs typeface="Poppins Light" pitchFamily="2" charset="77"/>
              </a:rPr>
              <a:t>San </a:t>
            </a:r>
            <a:r>
              <a:rPr lang="es-MX" sz="1600" dirty="0" err="1">
                <a:solidFill>
                  <a:srgbClr val="0070C0"/>
                </a:solidFill>
                <a:latin typeface="Poppins Light" pitchFamily="2" charset="77"/>
                <a:cs typeface="Poppins Light" pitchFamily="2" charset="77"/>
              </a:rPr>
              <a:t>Matteo</a:t>
            </a:r>
            <a:r>
              <a:rPr lang="es-MX" sz="1600" dirty="0">
                <a:solidFill>
                  <a:srgbClr val="0070C0"/>
                </a:solidFill>
                <a:latin typeface="Poppins Light" pitchFamily="2" charset="77"/>
                <a:cs typeface="Poppins Light" pitchFamily="2" charset="77"/>
              </a:rPr>
              <a:t> </a:t>
            </a:r>
            <a:r>
              <a:rPr lang="es-MX" sz="1600" dirty="0" err="1">
                <a:solidFill>
                  <a:srgbClr val="0070C0"/>
                </a:solidFill>
                <a:latin typeface="Poppins Light" pitchFamily="2" charset="77"/>
                <a:cs typeface="Poppins Light" pitchFamily="2" charset="77"/>
              </a:rPr>
              <a:t>University</a:t>
            </a:r>
            <a:r>
              <a:rPr lang="es-MX" sz="1600" dirty="0">
                <a:solidFill>
                  <a:srgbClr val="0070C0"/>
                </a:solidFill>
                <a:latin typeface="Poppins Light" pitchFamily="2" charset="77"/>
                <a:cs typeface="Poppins Light" pitchFamily="2" charset="77"/>
              </a:rPr>
              <a:t> Hospital – </a:t>
            </a:r>
            <a:r>
              <a:rPr lang="es-MX" sz="1600" dirty="0" err="1">
                <a:solidFill>
                  <a:srgbClr val="0070C0"/>
                </a:solidFill>
                <a:latin typeface="Poppins Light" pitchFamily="2" charset="77"/>
                <a:cs typeface="Poppins Light" pitchFamily="2" charset="77"/>
              </a:rPr>
              <a:t>Pavia</a:t>
            </a:r>
            <a:r>
              <a:rPr lang="es-MX" sz="1600" dirty="0">
                <a:solidFill>
                  <a:srgbClr val="0070C0"/>
                </a:solidFill>
                <a:latin typeface="Poppins Light" pitchFamily="2" charset="77"/>
                <a:cs typeface="Poppins Light" pitchFamily="2" charset="77"/>
              </a:rPr>
              <a:t>, </a:t>
            </a:r>
            <a:r>
              <a:rPr lang="es-MX" sz="1600" dirty="0" err="1">
                <a:solidFill>
                  <a:srgbClr val="0070C0"/>
                </a:solidFill>
                <a:latin typeface="Poppins Light" pitchFamily="2" charset="77"/>
                <a:cs typeface="Poppins Light" pitchFamily="2" charset="77"/>
              </a:rPr>
              <a:t>Italy</a:t>
            </a:r>
            <a:endParaRPr lang="es-MX" sz="1600" dirty="0">
              <a:solidFill>
                <a:srgbClr val="0070C0"/>
              </a:solidFill>
              <a:latin typeface="Poppins Light" pitchFamily="2" charset="77"/>
              <a:cs typeface="Poppi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579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AAC06-1394-8343-89B4-D59498E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20" y="978276"/>
            <a:ext cx="10117667" cy="914400"/>
          </a:xfrm>
        </p:spPr>
        <p:txBody>
          <a:bodyPr anchor="t">
            <a:normAutofit/>
          </a:bodyPr>
          <a:lstStyle/>
          <a:p>
            <a:r>
              <a:rPr lang="es-MX" sz="3600" b="1" dirty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The Team / Workgroup</a:t>
            </a:r>
            <a:endParaRPr lang="es-MX" sz="3600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A5AB52-EC55-E84E-BA46-6EECB36B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1892676"/>
            <a:ext cx="10580914" cy="425874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s-MX" sz="2000" dirty="0">
              <a:solidFill>
                <a:schemeClr val="bg2">
                  <a:lumMod val="2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es-MX" sz="24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G. Di Bello</a:t>
            </a:r>
            <a:r>
              <a:rPr lang="es-MX" sz="2400" dirty="0">
                <a:latin typeface="Poppins Light" panose="00000400000000000000" pitchFamily="2" charset="0"/>
                <a:cs typeface="Poppins Light" panose="00000400000000000000" pitchFamily="2" charset="0"/>
              </a:rPr>
              <a:t>,</a:t>
            </a:r>
            <a:r>
              <a:rPr lang="es-MX" sz="24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M. </a:t>
            </a:r>
            <a:r>
              <a:rPr lang="es-MX" sz="24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Gadaleta</a:t>
            </a:r>
            <a:r>
              <a:rPr lang="es-MX" sz="2400" dirty="0">
                <a:latin typeface="Poppins Light" panose="00000400000000000000" pitchFamily="2" charset="0"/>
                <a:cs typeface="Poppins Light" panose="00000400000000000000" pitchFamily="2" charset="0"/>
              </a:rPr>
              <a:t>,</a:t>
            </a:r>
            <a:r>
              <a:rPr lang="es-MX" sz="24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P. Greco</a:t>
            </a:r>
            <a:r>
              <a:rPr lang="es-MX" sz="2400" dirty="0">
                <a:latin typeface="Poppins Light" panose="00000400000000000000" pitchFamily="2" charset="0"/>
                <a:cs typeface="Poppins Light" panose="00000400000000000000" pitchFamily="2" charset="0"/>
              </a:rPr>
              <a:t>,</a:t>
            </a:r>
            <a:r>
              <a:rPr lang="es-MX" sz="24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P. Lago 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- </a:t>
            </a:r>
            <a:r>
              <a:rPr lang="es-MX" sz="20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Clinical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Engineering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Dept</a:t>
            </a:r>
            <a:endParaRPr lang="es-MX" sz="2400" dirty="0">
              <a:solidFill>
                <a:schemeClr val="bg2">
                  <a:lumMod val="2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es-MX" sz="24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A. </a:t>
            </a:r>
            <a:r>
              <a:rPr lang="es-MX" sz="24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Giampà</a:t>
            </a:r>
            <a:r>
              <a:rPr lang="es-MX" sz="24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- Central </a:t>
            </a:r>
            <a:r>
              <a:rPr lang="es-MX" sz="20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Sterilization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Unit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endParaRPr lang="es-MX" sz="2400" dirty="0">
              <a:solidFill>
                <a:schemeClr val="bg2">
                  <a:lumMod val="2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es-MX" sz="24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F. </a:t>
            </a:r>
            <a:r>
              <a:rPr lang="es-MX" sz="24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Mojoli</a:t>
            </a:r>
            <a:r>
              <a:rPr lang="es-MX" sz="24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,</a:t>
            </a:r>
            <a:r>
              <a:rPr lang="es-MX" sz="2400" b="1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4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M. </a:t>
            </a:r>
            <a:r>
              <a:rPr lang="es-MX" sz="24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Belliato</a:t>
            </a:r>
            <a:r>
              <a:rPr lang="es-MX" sz="24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- </a:t>
            </a:r>
            <a:r>
              <a:rPr lang="es-MX" sz="20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Intensive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Care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Unit</a:t>
            </a:r>
            <a:endParaRPr lang="es-MX" sz="2400" dirty="0">
              <a:solidFill>
                <a:schemeClr val="bg2">
                  <a:lumMod val="2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es-MX" sz="24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San </a:t>
            </a:r>
            <a:r>
              <a:rPr lang="es-MX" sz="24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Matteo</a:t>
            </a:r>
            <a:r>
              <a:rPr lang="es-MX" sz="24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4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Covid</a:t>
            </a:r>
            <a:r>
              <a:rPr lang="es-MX" sz="24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4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Task</a:t>
            </a:r>
            <a:r>
              <a:rPr lang="es-MX" sz="24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4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Force</a:t>
            </a:r>
            <a:endParaRPr lang="es-MX" sz="2400" b="1" dirty="0">
              <a:solidFill>
                <a:srgbClr val="0070C0"/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 marL="0" indent="0">
              <a:buNone/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5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AAC06-1394-8343-89B4-D59498E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20" y="978276"/>
            <a:ext cx="10117667" cy="914400"/>
          </a:xfrm>
        </p:spPr>
        <p:txBody>
          <a:bodyPr anchor="t">
            <a:normAutofit/>
          </a:bodyPr>
          <a:lstStyle/>
          <a:p>
            <a:r>
              <a:rPr lang="es-MX" sz="3600" b="1" dirty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Description</a:t>
            </a:r>
            <a:endParaRPr lang="es-MX" sz="3600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A5AB52-EC55-E84E-BA46-6EECB36B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40" y="1892676"/>
            <a:ext cx="10928159" cy="445271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Clr>
                <a:schemeClr val="tx1"/>
              </a:buClr>
            </a:pPr>
            <a:r>
              <a:rPr lang="en-US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Wrong sanitization and sterilization </a:t>
            </a:r>
            <a:r>
              <a:rPr lang="en-US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procedures are the main cause of </a:t>
            </a:r>
            <a:r>
              <a:rPr lang="en-US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patient-to-patient infections transmission</a:t>
            </a:r>
            <a:r>
              <a:rPr lang="en-US" sz="2000" b="1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n-US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and serious devices damages. 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Covid-19 recently exposed the importance of </a:t>
            </a:r>
            <a:r>
              <a:rPr lang="en-US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multi-patient medical devices sanitization and sterilization</a:t>
            </a:r>
            <a:r>
              <a:rPr lang="en-US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, as well as the </a:t>
            </a:r>
            <a:r>
              <a:rPr lang="en-US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role of clinical engineers </a:t>
            </a:r>
            <a:r>
              <a:rPr lang="en-US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in medical devices maintenance. 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This research investigates the main methodologies to </a:t>
            </a:r>
            <a:r>
              <a:rPr lang="en-US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eliminate all the pathogenic microorganisms </a:t>
            </a:r>
            <a:r>
              <a:rPr lang="en-US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on the following medical devices: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561B703-3761-4DB8-B864-47F077BCDD64}"/>
              </a:ext>
            </a:extLst>
          </p:cNvPr>
          <p:cNvSpPr txBox="1"/>
          <p:nvPr/>
        </p:nvSpPr>
        <p:spPr>
          <a:xfrm>
            <a:off x="580572" y="5021946"/>
            <a:ext cx="10595427" cy="132343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Monitors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Ultrasound systems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Fiber/video endoscopes</a:t>
            </a:r>
          </a:p>
          <a:p>
            <a:pPr lvl="1">
              <a:lnSpc>
                <a:spcPct val="100000"/>
              </a:lnSpc>
            </a:pPr>
            <a:endParaRPr lang="en-US" sz="2000" dirty="0"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Clinical beds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Pulmonary ventilators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Portable RX diagnostic devices </a:t>
            </a:r>
            <a:endParaRPr lang="it-IT" sz="2000" dirty="0"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48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AAC06-1394-8343-89B4-D59498E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20" y="978276"/>
            <a:ext cx="10117667" cy="914400"/>
          </a:xfrm>
        </p:spPr>
        <p:txBody>
          <a:bodyPr anchor="t">
            <a:normAutofit fontScale="90000"/>
          </a:bodyPr>
          <a:lstStyle/>
          <a:p>
            <a:r>
              <a:rPr lang="es-MX" sz="3600" b="1" dirty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Goals of the project and final users</a:t>
            </a:r>
            <a:br>
              <a:rPr lang="es-MX" sz="3600" b="1" dirty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</a:br>
            <a:r>
              <a:rPr lang="es-MX" sz="3600" b="1" dirty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that will benefit</a:t>
            </a:r>
            <a:endParaRPr lang="es-MX" sz="3600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A5AB52-EC55-E84E-BA46-6EECB36B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41" y="2971800"/>
            <a:ext cx="11085906" cy="3657600"/>
          </a:xfrm>
        </p:spPr>
        <p:txBody>
          <a:bodyPr numCol="2" spcCol="90000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Goals </a:t>
            </a:r>
            <a:r>
              <a:rPr lang="it-IT" sz="20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achieved</a:t>
            </a:r>
            <a:r>
              <a:rPr lang="it-IT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during</a:t>
            </a:r>
            <a:r>
              <a:rPr lang="it-IT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this</a:t>
            </a:r>
            <a:r>
              <a:rPr lang="it-IT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project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Poppins Light" panose="00000400000000000000" pitchFamily="2" charset="0"/>
              <a:ea typeface="+mn-ea"/>
              <a:cs typeface="Poppins Light" panose="00000400000000000000" pitchFamily="2" charset="0"/>
            </a:endParaRPr>
          </a:p>
          <a:p>
            <a:pPr>
              <a:lnSpc>
                <a:spcPct val="130000"/>
              </a:lnSpc>
              <a:defRPr/>
            </a:pP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Find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and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analyze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errors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and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the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reasons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why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they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occur</a:t>
            </a:r>
            <a:endParaRPr lang="es-MX" sz="2000" dirty="0"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>
              <a:lnSpc>
                <a:spcPct val="130000"/>
              </a:lnSpc>
              <a:defRPr/>
            </a:pP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Properly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f</a:t>
            </a:r>
            <a:r>
              <a:rPr kumimoji="0" lang="es-MX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ix</a:t>
            </a:r>
            <a:r>
              <a:rPr kumimoji="0" lang="es-MX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 and </a:t>
            </a:r>
            <a:r>
              <a:rPr kumimoji="0" lang="es-MX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update</a:t>
            </a:r>
            <a:r>
              <a:rPr kumimoji="0" lang="es-MX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 </a:t>
            </a:r>
            <a:r>
              <a:rPr kumimoji="0" lang="es-MX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current</a:t>
            </a:r>
            <a:r>
              <a:rPr kumimoji="0" lang="es-MX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 </a:t>
            </a:r>
            <a:r>
              <a:rPr kumimoji="0" lang="es-MX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procedures</a:t>
            </a:r>
            <a:r>
              <a:rPr kumimoji="0" lang="es-MX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 </a:t>
            </a:r>
            <a:r>
              <a:rPr kumimoji="0" lang="es-MX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for</a:t>
            </a:r>
            <a:r>
              <a:rPr kumimoji="0" lang="es-MX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 </a:t>
            </a:r>
            <a:r>
              <a:rPr kumimoji="0" lang="es-MX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Covid</a:t>
            </a:r>
            <a:r>
              <a:rPr kumimoji="0" lang="es-MX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 </a:t>
            </a:r>
            <a:r>
              <a:rPr kumimoji="0" lang="es-MX" sz="20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pandemic</a:t>
            </a:r>
            <a:endParaRPr kumimoji="0" lang="es-MX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Poppins Light" panose="00000400000000000000" pitchFamily="2" charset="0"/>
              <a:ea typeface="+mn-ea"/>
              <a:cs typeface="Poppins Light" panose="00000400000000000000" pitchFamily="2" charset="0"/>
            </a:endParaRPr>
          </a:p>
          <a:p>
            <a:pPr algn="just">
              <a:lnSpc>
                <a:spcPct val="130000"/>
              </a:lnSpc>
              <a:defRPr/>
            </a:pP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Investigate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on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new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technologic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solutions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for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sanitization</a:t>
            </a:r>
            <a:r>
              <a:rPr lang="it-IT" sz="2000" dirty="0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in </a:t>
            </a:r>
            <a:r>
              <a:rPr lang="it-IT" sz="2000" dirty="0" err="1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healthcare</a:t>
            </a:r>
            <a:endParaRPr lang="es-MX" sz="2000" dirty="0"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 marL="0" indent="0">
              <a:lnSpc>
                <a:spcPct val="130000"/>
              </a:lnSpc>
              <a:buNone/>
              <a:defRPr/>
            </a:pPr>
            <a:endParaRPr kumimoji="0" lang="es-MX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Poppins Light" panose="00000400000000000000" pitchFamily="2" charset="0"/>
              <a:ea typeface="+mn-ea"/>
              <a:cs typeface="Poppins Light" panose="00000400000000000000" pitchFamily="2" charset="0"/>
            </a:endParaRPr>
          </a:p>
          <a:p>
            <a:pPr marL="0" indent="0">
              <a:lnSpc>
                <a:spcPct val="130000"/>
              </a:lnSpc>
              <a:buNone/>
              <a:defRPr/>
            </a:pPr>
            <a:r>
              <a:rPr lang="es-MX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Long </a:t>
            </a:r>
            <a:r>
              <a:rPr lang="es-MX" sz="20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term</a:t>
            </a:r>
            <a:r>
              <a:rPr lang="es-MX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goals</a:t>
            </a:r>
            <a:endParaRPr lang="es-MX" sz="2000" dirty="0">
              <a:solidFill>
                <a:srgbClr val="0070C0"/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>
              <a:lnSpc>
                <a:spcPct val="130000"/>
              </a:lnSpc>
              <a:defRPr/>
            </a:pP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Raise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awareness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on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the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importance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of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sterilization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and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sanitization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of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medical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devices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,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encouraging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the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involvement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of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clinical</a:t>
            </a:r>
            <a:r>
              <a:rPr lang="es-MX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engineers</a:t>
            </a:r>
            <a:endParaRPr lang="es-MX" sz="2000" dirty="0"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>
              <a:lnSpc>
                <a:spcPct val="130000"/>
              </a:lnSpc>
              <a:defRPr/>
            </a:pPr>
            <a:r>
              <a:rPr lang="en-US" sz="2000" dirty="0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Provide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 Light" panose="00000400000000000000" pitchFamily="2" charset="0"/>
                <a:ea typeface="+mn-ea"/>
                <a:cs typeface="Poppins Light" panose="00000400000000000000" pitchFamily="2" charset="0"/>
              </a:rPr>
              <a:t>instructions on how to carry out different methodologies avoiding damaging the medical devices</a:t>
            </a:r>
            <a:endParaRPr lang="es-MX" sz="2000" dirty="0"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DA177E5F-B7FD-4016-9AB1-8D461576EF69}"/>
              </a:ext>
            </a:extLst>
          </p:cNvPr>
          <p:cNvSpPr txBox="1">
            <a:spLocks/>
          </p:cNvSpPr>
          <p:nvPr/>
        </p:nvSpPr>
        <p:spPr>
          <a:xfrm>
            <a:off x="247841" y="2021305"/>
            <a:ext cx="11025747" cy="1046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it-IT" sz="2000" dirty="0" err="1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This</a:t>
            </a:r>
            <a:r>
              <a:rPr lang="it-IT" sz="2000" dirty="0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project </a:t>
            </a:r>
            <a:r>
              <a:rPr lang="it-IT" sz="2000" dirty="0" err="1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is</a:t>
            </a:r>
            <a:r>
              <a:rPr lang="it-IT" sz="2000" dirty="0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aimed</a:t>
            </a:r>
            <a:r>
              <a:rPr lang="it-IT" sz="2000" dirty="0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to help </a:t>
            </a:r>
            <a:r>
              <a:rPr lang="it-IT" sz="2000" dirty="0" err="1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all</a:t>
            </a:r>
            <a:r>
              <a:rPr lang="it-IT" sz="2000" dirty="0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the </a:t>
            </a:r>
            <a:r>
              <a:rPr lang="it-IT" sz="2000" dirty="0" err="1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professional</a:t>
            </a:r>
            <a:r>
              <a:rPr lang="it-IT" sz="2000" dirty="0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figures</a:t>
            </a:r>
            <a:r>
              <a:rPr lang="it-IT" sz="2000" dirty="0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interested</a:t>
            </a:r>
            <a:r>
              <a:rPr lang="it-IT" sz="2000" dirty="0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in the </a:t>
            </a:r>
            <a:r>
              <a:rPr lang="it-IT" sz="2000" dirty="0" err="1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sanitization</a:t>
            </a:r>
            <a:r>
              <a:rPr lang="it-IT" sz="2000" dirty="0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and </a:t>
            </a:r>
            <a:r>
              <a:rPr lang="it-IT" sz="2000" dirty="0" err="1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sterilization</a:t>
            </a:r>
            <a:r>
              <a:rPr lang="it-IT" sz="2000" dirty="0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processes</a:t>
            </a:r>
            <a:r>
              <a:rPr lang="it-IT" sz="2000" dirty="0">
                <a:solidFill>
                  <a:prstClr val="black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.</a:t>
            </a:r>
            <a:endParaRPr lang="it-IT" dirty="0">
              <a:solidFill>
                <a:prstClr val="black"/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5083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AAC06-1394-8343-89B4-D59498E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20" y="978276"/>
            <a:ext cx="10117667" cy="914400"/>
          </a:xfrm>
        </p:spPr>
        <p:txBody>
          <a:bodyPr anchor="t">
            <a:normAutofit/>
          </a:bodyPr>
          <a:lstStyle/>
          <a:p>
            <a:r>
              <a:rPr lang="es-MX" sz="3600" b="1" dirty="0" err="1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Results</a:t>
            </a:r>
            <a:r>
              <a:rPr lang="es-MX" sz="3600" b="1" dirty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 (1)</a:t>
            </a:r>
            <a:endParaRPr lang="es-MX" sz="3600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A5AB52-EC55-E84E-BA46-6EECB36B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40" y="1892676"/>
            <a:ext cx="10640739" cy="426749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A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big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lack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of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information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in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IFUs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for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medical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devices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has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been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observed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.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By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filling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the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information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gaps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with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the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manufacturers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,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we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have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been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able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to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unify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the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procedures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for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the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same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kind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of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devices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from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different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brands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,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excluding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aggressive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products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with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prolonged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use and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upgrading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the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disinfection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efficacy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to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eliminate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Sars-CoV2 virus. </a:t>
            </a:r>
          </a:p>
          <a:p>
            <a:pPr marL="0" indent="0">
              <a:lnSpc>
                <a:spcPct val="150000"/>
              </a:lnSpc>
              <a:buNone/>
            </a:pPr>
            <a:endParaRPr lang="es-MX" sz="900" dirty="0">
              <a:solidFill>
                <a:schemeClr val="bg2">
                  <a:lumMod val="2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The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new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instructions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have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been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promptly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issued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to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all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the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hospital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units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and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healthcare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workers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.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The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clinical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engineering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unit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started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to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focus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also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on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sterilization</a:t>
            </a:r>
            <a:r>
              <a:rPr lang="es-MX" sz="29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and </a:t>
            </a:r>
            <a:r>
              <a:rPr lang="es-MX" sz="29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sanitization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procedures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,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while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managing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devices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with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the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ordinary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acivities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and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planning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acquisition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of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the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new </a:t>
            </a:r>
            <a:r>
              <a:rPr lang="es-MX" sz="2900" dirty="0" err="1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ones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.</a:t>
            </a:r>
          </a:p>
          <a:p>
            <a:pPr marL="0" indent="0">
              <a:buNone/>
            </a:pPr>
            <a:endParaRPr lang="es-MX" sz="2000" dirty="0">
              <a:solidFill>
                <a:schemeClr val="bg2">
                  <a:lumMod val="2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  <a:p>
            <a:pPr marL="0" indent="0">
              <a:buNone/>
            </a:pPr>
            <a:endParaRPr lang="es-MX" sz="2000" dirty="0">
              <a:solidFill>
                <a:schemeClr val="bg2">
                  <a:lumMod val="25000"/>
                </a:schemeClr>
              </a:solidFill>
              <a:latin typeface="Poppins Light" panose="00000400000000000000" pitchFamily="2" charset="0"/>
              <a:cs typeface="Poppins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68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D1A11E-509D-411D-9A8F-1824016C0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115" y="611866"/>
            <a:ext cx="10515600" cy="1325563"/>
          </a:xfrm>
        </p:spPr>
        <p:txBody>
          <a:bodyPr>
            <a:normAutofit/>
          </a:bodyPr>
          <a:lstStyle/>
          <a:p>
            <a:r>
              <a:rPr lang="es-MX" sz="3600" b="1" dirty="0" err="1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Results</a:t>
            </a:r>
            <a:r>
              <a:rPr lang="es-MX" sz="3600" b="1" dirty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 (2)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319046-5EA1-4E8F-85DB-9F6A692AC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229" y="17240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New </a:t>
            </a:r>
            <a:r>
              <a:rPr lang="it-IT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no-touch </a:t>
            </a:r>
            <a:r>
              <a:rPr lang="it-IT" sz="20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automated</a:t>
            </a:r>
            <a:r>
              <a:rPr lang="it-IT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solutions</a:t>
            </a:r>
            <a:r>
              <a:rPr lang="it-IT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like UV light,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Hydrogen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Peroxyde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Vapor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and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Ozone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Machines have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been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investigated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. After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establishing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the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proper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use of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each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method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, we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drived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our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attention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prominently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on the high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effectiveness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of </a:t>
            </a:r>
            <a:r>
              <a:rPr lang="it-IT" sz="20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Ozone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Machines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and on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how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to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address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its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toxicity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issues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. </a:t>
            </a:r>
          </a:p>
          <a:p>
            <a:pPr>
              <a:lnSpc>
                <a:spcPct val="130000"/>
              </a:lnSpc>
            </a:pP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Since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some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ozone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generators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were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already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used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to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sanitize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ambulances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at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the San Matteo Hospital,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collaborating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with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their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operators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was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fundamental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to </a:t>
            </a:r>
            <a:r>
              <a:rPr lang="it-IT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review and </a:t>
            </a:r>
            <a:r>
              <a:rPr lang="it-IT" sz="20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establish</a:t>
            </a:r>
            <a:r>
              <a:rPr lang="it-IT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a </a:t>
            </a:r>
            <a:r>
              <a:rPr lang="it-IT" sz="20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structured</a:t>
            </a:r>
            <a:r>
              <a:rPr lang="it-IT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and </a:t>
            </a:r>
            <a:r>
              <a:rPr lang="it-IT" sz="2000" b="1" dirty="0" err="1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correct</a:t>
            </a:r>
            <a:r>
              <a:rPr lang="it-IT" sz="2000" b="1" dirty="0">
                <a:solidFill>
                  <a:srgbClr val="0070C0"/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 procedure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for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them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to follow, even if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strictly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related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to the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characteristics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of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those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specific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machines.</a:t>
            </a:r>
          </a:p>
          <a:p>
            <a:pPr>
              <a:lnSpc>
                <a:spcPct val="130000"/>
              </a:lnSpc>
            </a:pP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More studies on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how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to introduce more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advanced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ozone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generators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for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decontamination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in common hospital rooms and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areas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are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still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 </a:t>
            </a:r>
            <a:r>
              <a:rPr lang="it-IT" sz="2000" dirty="0" err="1">
                <a:latin typeface="Poppins Light" panose="00000400000000000000" pitchFamily="2" charset="0"/>
                <a:cs typeface="Poppins Light" panose="00000400000000000000" pitchFamily="2" charset="0"/>
              </a:rPr>
              <a:t>ongoing</a:t>
            </a:r>
            <a:r>
              <a:rPr lang="it-IT" sz="2000" dirty="0">
                <a:latin typeface="Poppins Light" panose="00000400000000000000" pitchFamily="2" charset="0"/>
                <a:cs typeface="Poppins Light" panose="00000400000000000000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24923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63FEF59B-EF14-654A-B961-582AAD399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654" y="2878020"/>
            <a:ext cx="10117667" cy="550980"/>
          </a:xfrm>
        </p:spPr>
        <p:txBody>
          <a:bodyPr anchor="t">
            <a:normAutofit/>
          </a:bodyPr>
          <a:lstStyle/>
          <a:p>
            <a:pPr algn="ctr"/>
            <a:r>
              <a:rPr lang="es-MX" sz="3200" dirty="0" err="1">
                <a:solidFill>
                  <a:srgbClr val="0070C0"/>
                </a:solidFill>
                <a:latin typeface="Poppins Medium" pitchFamily="2" charset="77"/>
                <a:cs typeface="Poppins Medium" pitchFamily="2" charset="77"/>
              </a:rPr>
              <a:t>Giordana</a:t>
            </a:r>
            <a:r>
              <a:rPr lang="es-MX" sz="3200" dirty="0">
                <a:solidFill>
                  <a:srgbClr val="0070C0"/>
                </a:solidFill>
                <a:latin typeface="Poppins Medium" pitchFamily="2" charset="77"/>
                <a:cs typeface="Poppins Medium" pitchFamily="2" charset="77"/>
              </a:rPr>
              <a:t> Di Bello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EF1396C2-E5FC-884C-80FD-E888936DA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654" y="3761508"/>
            <a:ext cx="10117667" cy="2389909"/>
          </a:xfrm>
        </p:spPr>
        <p:txBody>
          <a:bodyPr/>
          <a:lstStyle/>
          <a:p>
            <a:pPr marL="0" lvl="0" indent="0" algn="ctr">
              <a:buClr>
                <a:schemeClr val="dk1"/>
              </a:buClr>
              <a:buSzPct val="25000"/>
              <a:buNone/>
            </a:pPr>
            <a:r>
              <a:rPr lang="it-IT" sz="2000" i="1" dirty="0">
                <a:solidFill>
                  <a:srgbClr val="0070C0"/>
                </a:solidFill>
                <a:latin typeface="Poppins" pitchFamily="2" charset="77"/>
                <a:ea typeface="Calibri"/>
                <a:cs typeface="Poppins" pitchFamily="2" charset="77"/>
                <a:sym typeface="Calibri"/>
              </a:rPr>
              <a:t>giordanadibello@gmail.com</a:t>
            </a:r>
          </a:p>
          <a:p>
            <a:pPr marL="0" lvl="0" indent="0" algn="ctr">
              <a:buClr>
                <a:schemeClr val="dk1"/>
              </a:buClr>
              <a:buSzPct val="25000"/>
              <a:buNone/>
            </a:pPr>
            <a:r>
              <a:rPr lang="it-IT" sz="2000" i="1" dirty="0">
                <a:solidFill>
                  <a:srgbClr val="1CA692"/>
                </a:solidFill>
                <a:latin typeface="Poppins" pitchFamily="2" charset="77"/>
                <a:ea typeface="Calibri"/>
                <a:cs typeface="Poppins" pitchFamily="2" charset="77"/>
                <a:sym typeface="Calibri"/>
              </a:rPr>
              <a:t>San Matteo University Hospital – Pavia, </a:t>
            </a:r>
            <a:r>
              <a:rPr lang="it-IT" sz="2000" i="1" dirty="0" err="1">
                <a:solidFill>
                  <a:srgbClr val="1CA692"/>
                </a:solidFill>
                <a:latin typeface="Poppins" pitchFamily="2" charset="77"/>
                <a:ea typeface="Calibri"/>
                <a:cs typeface="Poppins" pitchFamily="2" charset="77"/>
                <a:sym typeface="Calibri"/>
              </a:rPr>
              <a:t>Italy</a:t>
            </a:r>
            <a:endParaRPr lang="it" sz="2000" i="1" dirty="0">
              <a:solidFill>
                <a:srgbClr val="1CA692"/>
              </a:solidFill>
              <a:latin typeface="Poppins" pitchFamily="2" charset="77"/>
              <a:ea typeface="Calibri"/>
              <a:cs typeface="Poppins" pitchFamily="2" charset="77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07211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</TotalTime>
  <Words>486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Poppins</vt:lpstr>
      <vt:lpstr>Poppins Light</vt:lpstr>
      <vt:lpstr>Poppins Medium</vt:lpstr>
      <vt:lpstr>Tema de Office</vt:lpstr>
      <vt:lpstr>Sanitization and sterilization of critical health medical devices</vt:lpstr>
      <vt:lpstr>The Team / Workgroup</vt:lpstr>
      <vt:lpstr>Description</vt:lpstr>
      <vt:lpstr>Goals of the project and final users that will benefit</vt:lpstr>
      <vt:lpstr>Results (1)</vt:lpstr>
      <vt:lpstr>Results (2)</vt:lpstr>
      <vt:lpstr>Giordana Di Bello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Estefania Cajigas</dc:creator>
  <cp:lastModifiedBy>Jo DB</cp:lastModifiedBy>
  <cp:revision>36</cp:revision>
  <dcterms:created xsi:type="dcterms:W3CDTF">2021-09-01T19:24:00Z</dcterms:created>
  <dcterms:modified xsi:type="dcterms:W3CDTF">2021-10-03T15:11:35Z</dcterms:modified>
</cp:coreProperties>
</file>