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62" r:id="rId4"/>
    <p:sldId id="263" r:id="rId5"/>
    <p:sldId id="264" r:id="rId6"/>
    <p:sldId id="265" r:id="rId7"/>
    <p:sldId id="266" r:id="rId8"/>
    <p:sldId id="269" r:id="rId9"/>
    <p:sldId id="267" r:id="rId10"/>
    <p:sldId id="270" r:id="rId11"/>
    <p:sldId id="261" r:id="rId12"/>
    <p:sldId id="271"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59"/>
    <p:restoredTop sz="84973" autoAdjust="0"/>
  </p:normalViewPr>
  <p:slideViewPr>
    <p:cSldViewPr snapToGrid="0" snapToObjects="1">
      <p:cViewPr varScale="1">
        <p:scale>
          <a:sx n="57" d="100"/>
          <a:sy n="57" d="100"/>
        </p:scale>
        <p:origin x="2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7D1F2-117A-43B7-98AA-2965D0C12538}" type="datetimeFigureOut">
              <a:rPr lang="en-GB" smtClean="0"/>
              <a:t>16/10/2021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B83AE-905F-4EFD-9B55-F30911CFA74B}" type="slidenum">
              <a:rPr lang="en-GB" smtClean="0"/>
              <a:t>‹#›</a:t>
            </a:fld>
            <a:endParaRPr lang="en-GB"/>
          </a:p>
        </p:txBody>
      </p:sp>
    </p:spTree>
    <p:extLst>
      <p:ext uri="{BB962C8B-B14F-4D97-AF65-F5344CB8AC3E}">
        <p14:creationId xmlns:p14="http://schemas.microsoft.com/office/powerpoint/2010/main" val="158638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3B83AE-905F-4EFD-9B55-F30911CFA74B}" type="slidenum">
              <a:rPr lang="en-GB" smtClean="0"/>
              <a:t>3</a:t>
            </a:fld>
            <a:endParaRPr lang="en-GB"/>
          </a:p>
        </p:txBody>
      </p:sp>
    </p:spTree>
    <p:extLst>
      <p:ext uri="{BB962C8B-B14F-4D97-AF65-F5344CB8AC3E}">
        <p14:creationId xmlns:p14="http://schemas.microsoft.com/office/powerpoint/2010/main" val="4350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Myanmar has 7 states and 7 regions, with over 1000 hospitals. Ideal team of hospital engineers should consist of 1 BME, 1 civil engineer and 1 maintenance engineer.</a:t>
            </a:r>
          </a:p>
          <a:p>
            <a:r>
              <a:rPr lang="en-US" dirty="0"/>
              <a:t>2. This picture was taken on 30</a:t>
            </a:r>
            <a:r>
              <a:rPr lang="en-US" baseline="30000" dirty="0"/>
              <a:t>th</a:t>
            </a:r>
            <a:r>
              <a:rPr lang="en-US" dirty="0"/>
              <a:t> December 2016 at the completion of the training of 53 </a:t>
            </a:r>
            <a:r>
              <a:rPr lang="en-US" sz="1200" kern="1200" dirty="0">
                <a:solidFill>
                  <a:schemeClr val="tx1"/>
                </a:solidFill>
                <a:effectLst/>
                <a:latin typeface="+mn-lt"/>
                <a:ea typeface="+mn-ea"/>
                <a:cs typeface="+mn-cs"/>
              </a:rPr>
              <a:t>new engineers working with the Myanmar Ministry of Health under the education grant provided by Sea Lion Company Limited, a company incorporated in Myanmar to provide healthcare solutions since 1997. Out of the 53 trainees, 47 were young female engineers. I had the privilege and permission to interview some of them and promised to share their common story. I will return to their story later in this session.</a:t>
            </a:r>
            <a:endParaRPr lang="en-GB" dirty="0"/>
          </a:p>
        </p:txBody>
      </p:sp>
      <p:sp>
        <p:nvSpPr>
          <p:cNvPr id="4" name="Slide Number Placeholder 3"/>
          <p:cNvSpPr>
            <a:spLocks noGrp="1"/>
          </p:cNvSpPr>
          <p:nvPr>
            <p:ph type="sldNum" sz="quarter" idx="5"/>
          </p:nvPr>
        </p:nvSpPr>
        <p:spPr/>
        <p:txBody>
          <a:bodyPr/>
          <a:lstStyle/>
          <a:p>
            <a:fld id="{2B3B83AE-905F-4EFD-9B55-F30911CFA74B}" type="slidenum">
              <a:rPr lang="en-GB" smtClean="0"/>
              <a:t>4</a:t>
            </a:fld>
            <a:endParaRPr lang="en-GB"/>
          </a:p>
        </p:txBody>
      </p:sp>
    </p:spTree>
    <p:extLst>
      <p:ext uri="{BB962C8B-B14F-4D97-AF65-F5344CB8AC3E}">
        <p14:creationId xmlns:p14="http://schemas.microsoft.com/office/powerpoint/2010/main" val="115226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Opening ceremony reported in national newspaper; GOH - </a:t>
            </a:r>
            <a:r>
              <a:rPr lang="en-US" sz="1200" kern="1200" dirty="0">
                <a:solidFill>
                  <a:schemeClr val="tx1"/>
                </a:solidFill>
                <a:effectLst/>
                <a:latin typeface="+mn-lt"/>
                <a:ea typeface="+mn-ea"/>
                <a:cs typeface="+mn-cs"/>
              </a:rPr>
              <a:t>National Minister of Health, Dr. </a:t>
            </a:r>
            <a:r>
              <a:rPr lang="en-US" sz="1200" kern="1200" dirty="0" err="1">
                <a:solidFill>
                  <a:schemeClr val="tx1"/>
                </a:solidFill>
                <a:effectLst/>
                <a:latin typeface="+mn-lt"/>
                <a:ea typeface="+mn-ea"/>
                <a:cs typeface="+mn-cs"/>
              </a:rPr>
              <a:t>Phe</a:t>
            </a:r>
            <a:r>
              <a:rPr lang="en-US" sz="1200" kern="1200" dirty="0">
                <a:solidFill>
                  <a:schemeClr val="tx1"/>
                </a:solidFill>
                <a:effectLst/>
                <a:latin typeface="+mn-lt"/>
                <a:ea typeface="+mn-ea"/>
                <a:cs typeface="+mn-cs"/>
              </a:rPr>
              <a:t> Thet Khin</a:t>
            </a:r>
          </a:p>
          <a:p>
            <a:pPr marL="228600" indent="-228600">
              <a:buAutoNum type="arabicPeriod"/>
            </a:pPr>
            <a:r>
              <a:rPr lang="en-US" sz="1200" kern="1200" dirty="0">
                <a:solidFill>
                  <a:schemeClr val="tx1"/>
                </a:solidFill>
                <a:effectLst/>
                <a:latin typeface="+mn-lt"/>
                <a:ea typeface="+mn-ea"/>
                <a:cs typeface="+mn-cs"/>
              </a:rPr>
              <a:t>Classroom lecture</a:t>
            </a:r>
          </a:p>
          <a:p>
            <a:pPr marL="228600" indent="-228600">
              <a:buAutoNum type="arabicPeriod"/>
            </a:pPr>
            <a:r>
              <a:rPr lang="en-US" sz="1200" kern="1200" dirty="0">
                <a:solidFill>
                  <a:schemeClr val="tx1"/>
                </a:solidFill>
                <a:effectLst/>
                <a:latin typeface="+mn-lt"/>
                <a:ea typeface="+mn-ea"/>
                <a:cs typeface="+mn-cs"/>
              </a:rPr>
              <a:t>Practical sessions</a:t>
            </a:r>
          </a:p>
          <a:p>
            <a:pPr marL="228600" indent="-228600">
              <a:buAutoNum type="arabicPeriod"/>
            </a:pPr>
            <a:r>
              <a:rPr lang="en-US" sz="1200" kern="1200" dirty="0">
                <a:solidFill>
                  <a:schemeClr val="tx1"/>
                </a:solidFill>
                <a:effectLst/>
                <a:latin typeface="+mn-lt"/>
                <a:ea typeface="+mn-ea"/>
                <a:cs typeface="+mn-cs"/>
              </a:rPr>
              <a:t>End of training ceremony in national dress</a:t>
            </a:r>
            <a:endParaRPr lang="en-GB" dirty="0"/>
          </a:p>
        </p:txBody>
      </p:sp>
      <p:sp>
        <p:nvSpPr>
          <p:cNvPr id="4" name="Slide Number Placeholder 3"/>
          <p:cNvSpPr>
            <a:spLocks noGrp="1"/>
          </p:cNvSpPr>
          <p:nvPr>
            <p:ph type="sldNum" sz="quarter" idx="5"/>
          </p:nvPr>
        </p:nvSpPr>
        <p:spPr/>
        <p:txBody>
          <a:bodyPr/>
          <a:lstStyle/>
          <a:p>
            <a:fld id="{2B3B83AE-905F-4EFD-9B55-F30911CFA74B}" type="slidenum">
              <a:rPr lang="en-GB" smtClean="0"/>
              <a:t>5</a:t>
            </a:fld>
            <a:endParaRPr lang="en-GB"/>
          </a:p>
        </p:txBody>
      </p:sp>
    </p:spTree>
    <p:extLst>
      <p:ext uri="{BB962C8B-B14F-4D97-AF65-F5344CB8AC3E}">
        <p14:creationId xmlns:p14="http://schemas.microsoft.com/office/powerpoint/2010/main" val="88021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Closing Ceremony – certificates awarded by the </a:t>
            </a:r>
            <a:r>
              <a:rPr lang="en-US" sz="1200" kern="1200" dirty="0">
                <a:solidFill>
                  <a:schemeClr val="tx1"/>
                </a:solidFill>
                <a:effectLst/>
                <a:latin typeface="+mn-lt"/>
                <a:ea typeface="+mn-ea"/>
                <a:cs typeface="+mn-cs"/>
              </a:rPr>
              <a:t>National Minister of Health, Dr. </a:t>
            </a:r>
            <a:r>
              <a:rPr lang="en-US" sz="1200" kern="1200" dirty="0" err="1">
                <a:solidFill>
                  <a:schemeClr val="tx1"/>
                </a:solidFill>
                <a:effectLst/>
                <a:latin typeface="+mn-lt"/>
                <a:ea typeface="+mn-ea"/>
                <a:cs typeface="+mn-cs"/>
              </a:rPr>
              <a:t>Phe</a:t>
            </a:r>
            <a:r>
              <a:rPr lang="en-US" sz="1200" kern="1200" dirty="0">
                <a:solidFill>
                  <a:schemeClr val="tx1"/>
                </a:solidFill>
                <a:effectLst/>
                <a:latin typeface="+mn-lt"/>
                <a:ea typeface="+mn-ea"/>
                <a:cs typeface="+mn-cs"/>
              </a:rPr>
              <a:t> Thet Khin</a:t>
            </a:r>
          </a:p>
          <a:p>
            <a:pPr marL="228600" indent="-228600">
              <a:buAutoNum type="arabicPeriod"/>
            </a:pPr>
            <a:r>
              <a:rPr lang="en-US" dirty="0"/>
              <a:t>Closing Ceremony – Prof Toh Siew Lok spoke on behalf BES(S)</a:t>
            </a:r>
          </a:p>
          <a:p>
            <a:pPr marL="228600" indent="-228600">
              <a:buAutoNum type="arabicPeriod"/>
            </a:pPr>
            <a:r>
              <a:rPr lang="en-US" sz="1200" kern="1200" dirty="0">
                <a:solidFill>
                  <a:schemeClr val="tx1"/>
                </a:solidFill>
                <a:effectLst/>
                <a:latin typeface="+mn-lt"/>
                <a:ea typeface="+mn-ea"/>
                <a:cs typeface="+mn-cs"/>
              </a:rPr>
              <a:t>Training Centre for both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training sessions.</a:t>
            </a:r>
          </a:p>
          <a:p>
            <a:pPr marL="228600" indent="-228600">
              <a:buAutoNum type="arabicPeriod"/>
            </a:pPr>
            <a:r>
              <a:rPr lang="en-US" sz="1200" kern="1200" dirty="0">
                <a:solidFill>
                  <a:schemeClr val="tx1"/>
                </a:solidFill>
                <a:effectLst/>
                <a:latin typeface="+mn-lt"/>
                <a:ea typeface="+mn-ea"/>
                <a:cs typeface="+mn-cs"/>
              </a:rPr>
              <a:t>Facility visits included a trip to the WHO Collaborating Centre for Research and Training on Malaria in Yangon</a:t>
            </a:r>
            <a:endParaRPr lang="en-GB" dirty="0"/>
          </a:p>
          <a:p>
            <a:endParaRPr lang="en-GB" dirty="0"/>
          </a:p>
        </p:txBody>
      </p:sp>
      <p:sp>
        <p:nvSpPr>
          <p:cNvPr id="4" name="Slide Number Placeholder 3"/>
          <p:cNvSpPr>
            <a:spLocks noGrp="1"/>
          </p:cNvSpPr>
          <p:nvPr>
            <p:ph type="sldNum" sz="quarter" idx="5"/>
          </p:nvPr>
        </p:nvSpPr>
        <p:spPr/>
        <p:txBody>
          <a:bodyPr/>
          <a:lstStyle/>
          <a:p>
            <a:fld id="{2B3B83AE-905F-4EFD-9B55-F30911CFA74B}" type="slidenum">
              <a:rPr lang="en-GB" smtClean="0"/>
              <a:t>6</a:t>
            </a:fld>
            <a:endParaRPr lang="en-GB"/>
          </a:p>
        </p:txBody>
      </p:sp>
    </p:spTree>
    <p:extLst>
      <p:ext uri="{BB962C8B-B14F-4D97-AF65-F5344CB8AC3E}">
        <p14:creationId xmlns:p14="http://schemas.microsoft.com/office/powerpoint/2010/main" val="63366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Dinner meeting with BES members, participating hospital trainers, and Sea Lion’s Singapore director.</a:t>
            </a:r>
          </a:p>
        </p:txBody>
      </p:sp>
      <p:sp>
        <p:nvSpPr>
          <p:cNvPr id="4" name="Slide Number Placeholder 3"/>
          <p:cNvSpPr>
            <a:spLocks noGrp="1"/>
          </p:cNvSpPr>
          <p:nvPr>
            <p:ph type="sldNum" sz="quarter" idx="5"/>
          </p:nvPr>
        </p:nvSpPr>
        <p:spPr/>
        <p:txBody>
          <a:bodyPr/>
          <a:lstStyle/>
          <a:p>
            <a:fld id="{2B3B83AE-905F-4EFD-9B55-F30911CFA74B}" type="slidenum">
              <a:rPr lang="en-GB" smtClean="0"/>
              <a:t>7</a:t>
            </a:fld>
            <a:endParaRPr lang="en-GB"/>
          </a:p>
        </p:txBody>
      </p:sp>
    </p:spTree>
    <p:extLst>
      <p:ext uri="{BB962C8B-B14F-4D97-AF65-F5344CB8AC3E}">
        <p14:creationId xmlns:p14="http://schemas.microsoft.com/office/powerpoint/2010/main" val="3631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Practical assessment</a:t>
            </a:r>
          </a:p>
          <a:p>
            <a:r>
              <a:rPr lang="en-US" dirty="0"/>
              <a:t>2. Practice on actual hospital equipment</a:t>
            </a:r>
          </a:p>
          <a:p>
            <a:r>
              <a:rPr lang="en-US" dirty="0"/>
              <a:t>3. Remember their common story? These 47 lovely ladies studied engineering because the engineering education was technically free. Technical education was almost purely theoretical – we had to teach them the use of very basic equipment including screwdrivers and pliers. Families sent  sons to private colleges/universities as these offered much better training and employment prospects. But not the girls. These young ladies were expected to travel all over the country to service medical equipment, often requiring long overnight bus rides from Yangon or Nay </a:t>
            </a:r>
            <a:r>
              <a:rPr lang="en-US" dirty="0" err="1"/>
              <a:t>Pyi</a:t>
            </a:r>
            <a:r>
              <a:rPr lang="en-US" dirty="0"/>
              <a:t> Taw to difficult to access village hospitals and clinics.</a:t>
            </a:r>
            <a:endParaRPr lang="en-GB" dirty="0"/>
          </a:p>
        </p:txBody>
      </p:sp>
      <p:sp>
        <p:nvSpPr>
          <p:cNvPr id="4" name="Slide Number Placeholder 3"/>
          <p:cNvSpPr>
            <a:spLocks noGrp="1"/>
          </p:cNvSpPr>
          <p:nvPr>
            <p:ph type="sldNum" sz="quarter" idx="5"/>
          </p:nvPr>
        </p:nvSpPr>
        <p:spPr/>
        <p:txBody>
          <a:bodyPr/>
          <a:lstStyle/>
          <a:p>
            <a:fld id="{2B3B83AE-905F-4EFD-9B55-F30911CFA74B}" type="slidenum">
              <a:rPr lang="en-GB" smtClean="0"/>
              <a:t>8</a:t>
            </a:fld>
            <a:endParaRPr lang="en-GB"/>
          </a:p>
        </p:txBody>
      </p:sp>
    </p:spTree>
    <p:extLst>
      <p:ext uri="{BB962C8B-B14F-4D97-AF65-F5344CB8AC3E}">
        <p14:creationId xmlns:p14="http://schemas.microsoft.com/office/powerpoint/2010/main" val="1540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are so pleased with the recognition of women in BME in Myanmar!</a:t>
            </a:r>
          </a:p>
          <a:p>
            <a:pPr marL="228600" indent="-228600">
              <a:buAutoNum type="arabicPeriod"/>
            </a:pPr>
            <a:r>
              <a:rPr lang="en-US" dirty="0"/>
              <a:t>This engineer was heading the BME department in a Yangon Hospital by 2016. However, he took part in the demonstration against military coup this year and had since lost his MOH job.</a:t>
            </a:r>
          </a:p>
          <a:p>
            <a:pPr marL="228600" indent="-228600">
              <a:buAutoNum type="arabicPeriod"/>
            </a:pPr>
            <a:r>
              <a:rPr lang="en-US" dirty="0"/>
              <a:t>I can still remember vetting through his initial equipment management plan proposal for the FEH. He will soon be appearing in a BBC article through IFMBE’s initiative.</a:t>
            </a:r>
          </a:p>
        </p:txBody>
      </p:sp>
      <p:sp>
        <p:nvSpPr>
          <p:cNvPr id="4" name="Slide Number Placeholder 3"/>
          <p:cNvSpPr>
            <a:spLocks noGrp="1"/>
          </p:cNvSpPr>
          <p:nvPr>
            <p:ph type="sldNum" sz="quarter" idx="5"/>
          </p:nvPr>
        </p:nvSpPr>
        <p:spPr/>
        <p:txBody>
          <a:bodyPr/>
          <a:lstStyle/>
          <a:p>
            <a:fld id="{2B3B83AE-905F-4EFD-9B55-F30911CFA74B}" type="slidenum">
              <a:rPr lang="en-GB" smtClean="0"/>
              <a:t>9</a:t>
            </a:fld>
            <a:endParaRPr lang="en-GB"/>
          </a:p>
        </p:txBody>
      </p:sp>
    </p:spTree>
    <p:extLst>
      <p:ext uri="{BB962C8B-B14F-4D97-AF65-F5344CB8AC3E}">
        <p14:creationId xmlns:p14="http://schemas.microsoft.com/office/powerpoint/2010/main" val="22129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2B3B83AE-905F-4EFD-9B55-F30911CFA74B}" type="slidenum">
              <a:rPr lang="en-GB" smtClean="0"/>
              <a:t>10</a:t>
            </a:fld>
            <a:endParaRPr lang="en-GB"/>
          </a:p>
        </p:txBody>
      </p:sp>
    </p:spTree>
    <p:extLst>
      <p:ext uri="{BB962C8B-B14F-4D97-AF65-F5344CB8AC3E}">
        <p14:creationId xmlns:p14="http://schemas.microsoft.com/office/powerpoint/2010/main" val="353623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contact should you want to find out more about the details of the different phases of training.</a:t>
            </a:r>
            <a:endParaRPr lang="en-GB" dirty="0"/>
          </a:p>
        </p:txBody>
      </p:sp>
      <p:sp>
        <p:nvSpPr>
          <p:cNvPr id="4" name="Slide Number Placeholder 3"/>
          <p:cNvSpPr>
            <a:spLocks noGrp="1"/>
          </p:cNvSpPr>
          <p:nvPr>
            <p:ph type="sldNum" sz="quarter" idx="5"/>
          </p:nvPr>
        </p:nvSpPr>
        <p:spPr/>
        <p:txBody>
          <a:bodyPr/>
          <a:lstStyle/>
          <a:p>
            <a:fld id="{2B3B83AE-905F-4EFD-9B55-F30911CFA74B}" type="slidenum">
              <a:rPr lang="en-GB" smtClean="0"/>
              <a:t>11</a:t>
            </a:fld>
            <a:endParaRPr lang="en-GB"/>
          </a:p>
        </p:txBody>
      </p:sp>
    </p:spTree>
    <p:extLst>
      <p:ext uri="{BB962C8B-B14F-4D97-AF65-F5344CB8AC3E}">
        <p14:creationId xmlns:p14="http://schemas.microsoft.com/office/powerpoint/2010/main" val="368016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B0ED1-768B-0C47-8169-E96E9DCEF8D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7F1A172-18CD-BE4D-BD81-AEACD188C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A4A5C318-3091-6A43-8B9D-07DB1CFFB095}"/>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5" name="Marcador de pie de página 4">
            <a:extLst>
              <a:ext uri="{FF2B5EF4-FFF2-40B4-BE49-F238E27FC236}">
                <a16:creationId xmlns:a16="http://schemas.microsoft.com/office/drawing/2014/main" id="{2F0FC366-2E97-594D-ABB6-77A3183357F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598242A-B6D5-CE46-9354-6607AEB609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4055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B12BC-05F4-2743-865B-A567C30AD6E2}"/>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7DE5064-9233-E945-BC86-54A956BD3DF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87379F0-76E8-394A-A7ED-7FA3A2854377}"/>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5" name="Marcador de pie de página 4">
            <a:extLst>
              <a:ext uri="{FF2B5EF4-FFF2-40B4-BE49-F238E27FC236}">
                <a16:creationId xmlns:a16="http://schemas.microsoft.com/office/drawing/2014/main" id="{F9222A6B-83D9-AC4E-A42A-A53C690BE52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9F21101-8F6B-4A42-AF7E-9B3AA50561E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35986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2BF40B-B617-744F-A388-2A08555BBA0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2E98FCCC-680F-894C-96DB-2FA3A0D0C28E}"/>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119397A-43C4-6C4C-9C87-4FD3D72BB521}"/>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5" name="Marcador de pie de página 4">
            <a:extLst>
              <a:ext uri="{FF2B5EF4-FFF2-40B4-BE49-F238E27FC236}">
                <a16:creationId xmlns:a16="http://schemas.microsoft.com/office/drawing/2014/main" id="{0EB716AD-B236-BC40-BF4D-E35EFD65E8B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89F753A-F82A-764A-AB8E-989B9CCEA259}"/>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71008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A25E2-BA5E-3843-B28B-5F67E27EB3E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B388914-D38D-1A4F-BDA1-4F15F66FA05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9097349-F444-D343-A15D-6C3679F2BA22}"/>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5" name="Marcador de pie de página 4">
            <a:extLst>
              <a:ext uri="{FF2B5EF4-FFF2-40B4-BE49-F238E27FC236}">
                <a16:creationId xmlns:a16="http://schemas.microsoft.com/office/drawing/2014/main" id="{262F0645-1916-2941-A4EF-78E4C9771F5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207AE25-3BB5-184C-9772-CBB819406E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234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7110C-2C33-3B4D-B23F-6F61ADB4C02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4ED5981E-38AD-5B49-A167-D8B23D10F8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B8D5648-F297-4546-A5E1-0E3DFEFC5C13}"/>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5" name="Marcador de pie de página 4">
            <a:extLst>
              <a:ext uri="{FF2B5EF4-FFF2-40B4-BE49-F238E27FC236}">
                <a16:creationId xmlns:a16="http://schemas.microsoft.com/office/drawing/2014/main" id="{A20E0910-21CD-BE41-B51E-CB6241DCB20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66E9CED-7ACB-524E-8F02-BA31F166121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26860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70347-1AD8-A14B-9028-3E1619BE6FE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99F9A90-C2C1-334B-82A3-5BCFBB825F6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AE3B5CE7-ABBC-CE4B-8E81-2ED799808DF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8C2B4A0C-1D3D-9A4B-BCB0-C67DB268EFE9}"/>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6" name="Marcador de pie de página 5">
            <a:extLst>
              <a:ext uri="{FF2B5EF4-FFF2-40B4-BE49-F238E27FC236}">
                <a16:creationId xmlns:a16="http://schemas.microsoft.com/office/drawing/2014/main" id="{BB30B375-C8EA-E342-AAD5-E940A8F7020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E715118-9732-C246-BEA5-E3FDAF7177A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58292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5DE75-C0FB-5540-9C80-5F32A473BD3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54222D90-E245-964A-BAFF-89808BBB72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F371311-608F-A04C-882E-6D5186B7DB3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F3CDB719-9889-904B-A01E-62C0C82EC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AF4A7251-DBF5-7B40-8D0F-CE8223100A0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699418D-A2B5-CC4F-B23F-26E077B623B6}"/>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8" name="Marcador de pie de página 7">
            <a:extLst>
              <a:ext uri="{FF2B5EF4-FFF2-40B4-BE49-F238E27FC236}">
                <a16:creationId xmlns:a16="http://schemas.microsoft.com/office/drawing/2014/main" id="{7B822598-5EFB-CC41-86D6-304FF9DEB78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D47ADA2-D615-3148-A23C-CC71FC5257E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56304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6CFB-4CCB-7844-8C5A-F8BE7EDA47D1}"/>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90657ABA-1D69-DE44-A76D-E763710A3BDD}"/>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4" name="Marcador de pie de página 3">
            <a:extLst>
              <a:ext uri="{FF2B5EF4-FFF2-40B4-BE49-F238E27FC236}">
                <a16:creationId xmlns:a16="http://schemas.microsoft.com/office/drawing/2014/main" id="{27CAA2F0-8A6D-604A-93E9-701BFAD1580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3687990-F555-5942-BBDF-064E8D9EE8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67681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F33EA3-DD5A-D449-99A3-EF693C160ACA}"/>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3" name="Marcador de pie de página 2">
            <a:extLst>
              <a:ext uri="{FF2B5EF4-FFF2-40B4-BE49-F238E27FC236}">
                <a16:creationId xmlns:a16="http://schemas.microsoft.com/office/drawing/2014/main" id="{F8F21913-B779-D24C-B074-DC2054904FD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16CB19C8-5ED1-0A49-8D88-4CFEBC36A3FC}"/>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8854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E1BD53-EAB7-1E4B-A286-D106753AC15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DDAE8FB-BE39-6C4C-B873-C92BD02C8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F235DA41-1006-144E-A4C4-21C4C4783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A07975B-558A-ED49-9C35-27406C10312C}"/>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6" name="Marcador de pie de página 5">
            <a:extLst>
              <a:ext uri="{FF2B5EF4-FFF2-40B4-BE49-F238E27FC236}">
                <a16:creationId xmlns:a16="http://schemas.microsoft.com/office/drawing/2014/main" id="{C910C23C-8931-8E47-B9FD-28BB82E7008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7A3C1F6-37B5-E048-9C14-8B11A24E4C21}"/>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24738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306654-0943-0945-A3DC-4ACEF0F00F2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D01B6BE1-B19A-C148-BB49-BB355C751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7A05E66-9F51-2848-BC76-1F891696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BD15DF3-C1EA-634A-B0AE-50DB578F1B4E}"/>
              </a:ext>
            </a:extLst>
          </p:cNvPr>
          <p:cNvSpPr>
            <a:spLocks noGrp="1"/>
          </p:cNvSpPr>
          <p:nvPr>
            <p:ph type="dt" sz="half" idx="10"/>
          </p:nvPr>
        </p:nvSpPr>
        <p:spPr/>
        <p:txBody>
          <a:bodyPr/>
          <a:lstStyle/>
          <a:p>
            <a:fld id="{5922D97F-1855-7940-BD30-9CA7CE069233}" type="datetimeFigureOut">
              <a:rPr lang="es-MX" smtClean="0"/>
              <a:t>16/10/2021</a:t>
            </a:fld>
            <a:endParaRPr lang="es-MX"/>
          </a:p>
        </p:txBody>
      </p:sp>
      <p:sp>
        <p:nvSpPr>
          <p:cNvPr id="6" name="Marcador de pie de página 5">
            <a:extLst>
              <a:ext uri="{FF2B5EF4-FFF2-40B4-BE49-F238E27FC236}">
                <a16:creationId xmlns:a16="http://schemas.microsoft.com/office/drawing/2014/main" id="{65F86AC9-2786-654D-99A7-27ED6F3DDD9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AD1F359-7560-7643-ADA2-6A73F6EA7960}"/>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55728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E4233-B371-4D42-AF5D-91F49D956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978B424-05A9-D748-BF84-37490AF03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900299C-4C31-5348-A4E0-798C34A60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2D97F-1855-7940-BD30-9CA7CE069233}" type="datetimeFigureOut">
              <a:rPr lang="es-MX" smtClean="0"/>
              <a:t>16/10/2021</a:t>
            </a:fld>
            <a:endParaRPr lang="es-MX"/>
          </a:p>
        </p:txBody>
      </p:sp>
      <p:sp>
        <p:nvSpPr>
          <p:cNvPr id="5" name="Marcador de pie de página 4">
            <a:extLst>
              <a:ext uri="{FF2B5EF4-FFF2-40B4-BE49-F238E27FC236}">
                <a16:creationId xmlns:a16="http://schemas.microsoft.com/office/drawing/2014/main" id="{ECB3F8D8-6848-BB43-891B-F22F265DA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4E17FABD-0405-C04A-B8B2-F62CD8E38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9380A-8E3A-AA4F-99CA-B9F889DA3BB4}" type="slidenum">
              <a:rPr lang="es-MX" smtClean="0"/>
              <a:t>‹#›</a:t>
            </a:fld>
            <a:endParaRPr lang="es-MX"/>
          </a:p>
        </p:txBody>
      </p:sp>
      <p:sp>
        <p:nvSpPr>
          <p:cNvPr id="7" name="MSIPCMContentMarking" descr="{&quot;HashCode&quot;:-1818968269,&quot;Placement&quot;:&quot;Header&quot;,&quot;Top&quot;:0.0,&quot;Left&quot;:0.0,&quot;SlideWidth&quot;:960,&quot;SlideHeight&quot;:540}">
            <a:extLst>
              <a:ext uri="{FF2B5EF4-FFF2-40B4-BE49-F238E27FC236}">
                <a16:creationId xmlns:a16="http://schemas.microsoft.com/office/drawing/2014/main" id="{39FE509E-0929-4171-959D-DB529293E471}"/>
              </a:ext>
            </a:extLst>
          </p:cNvPr>
          <p:cNvSpPr txBox="1"/>
          <p:nvPr userDrawn="1"/>
        </p:nvSpPr>
        <p:spPr>
          <a:xfrm>
            <a:off x="0" y="0"/>
            <a:ext cx="2755813" cy="279435"/>
          </a:xfrm>
          <a:prstGeom prst="rect">
            <a:avLst/>
          </a:prstGeom>
          <a:noFill/>
        </p:spPr>
        <p:txBody>
          <a:bodyPr vert="horz" wrap="square" lIns="0" tIns="0" rIns="0" bIns="0" rtlCol="0" anchor="ctr" anchorCtr="1">
            <a:spAutoFit/>
          </a:bodyPr>
          <a:lstStyle/>
          <a:p>
            <a:pPr algn="l">
              <a:spcBef>
                <a:spcPts val="0"/>
              </a:spcBef>
              <a:spcAft>
                <a:spcPts val="0"/>
              </a:spcAft>
            </a:pPr>
            <a:r>
              <a:rPr lang="en-GB" sz="1100">
                <a:solidFill>
                  <a:srgbClr val="000000"/>
                </a:solidFill>
                <a:latin typeface="Calibri" panose="020F0502020204030204" pitchFamily="34" charset="0"/>
              </a:rPr>
              <a:t>                    Official (Closed) - Non Sensitive</a:t>
            </a:r>
          </a:p>
        </p:txBody>
      </p:sp>
    </p:spTree>
    <p:extLst>
      <p:ext uri="{BB962C8B-B14F-4D97-AF65-F5344CB8AC3E}">
        <p14:creationId xmlns:p14="http://schemas.microsoft.com/office/powerpoint/2010/main" val="402375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8C3199-293F-834B-85A8-F48E3D90AF36}"/>
              </a:ext>
            </a:extLst>
          </p:cNvPr>
          <p:cNvSpPr>
            <a:spLocks noGrp="1"/>
          </p:cNvSpPr>
          <p:nvPr>
            <p:ph type="ctrTitle"/>
          </p:nvPr>
        </p:nvSpPr>
        <p:spPr>
          <a:xfrm>
            <a:off x="440267" y="3652932"/>
            <a:ext cx="11226800" cy="1468436"/>
          </a:xfrm>
        </p:spPr>
        <p:txBody>
          <a:bodyPr anchor="t">
            <a:normAutofit/>
          </a:bodyPr>
          <a:lstStyle/>
          <a:p>
            <a:r>
              <a:rPr lang="es-MX" sz="5400" b="1" dirty="0" err="1">
                <a:solidFill>
                  <a:srgbClr val="002060"/>
                </a:solidFill>
                <a:latin typeface="Poppins" pitchFamily="2" charset="77"/>
                <a:cs typeface="Poppins" pitchFamily="2" charset="77"/>
              </a:rPr>
              <a:t>Singapore</a:t>
            </a:r>
            <a:r>
              <a:rPr lang="es-MX" sz="5400" b="1" dirty="0">
                <a:solidFill>
                  <a:srgbClr val="002060"/>
                </a:solidFill>
                <a:latin typeface="Poppins" pitchFamily="2" charset="77"/>
                <a:cs typeface="Poppins" pitchFamily="2" charset="77"/>
              </a:rPr>
              <a:t>-Myanmar </a:t>
            </a:r>
            <a:r>
              <a:rPr lang="es-MX" sz="5400" b="1" dirty="0" err="1">
                <a:solidFill>
                  <a:srgbClr val="002060"/>
                </a:solidFill>
                <a:latin typeface="Poppins" pitchFamily="2" charset="77"/>
                <a:cs typeface="Poppins" pitchFamily="2" charset="77"/>
              </a:rPr>
              <a:t>Partnership</a:t>
            </a:r>
            <a:endParaRPr lang="es-MX" sz="5400" b="1" dirty="0">
              <a:solidFill>
                <a:srgbClr val="002060"/>
              </a:solidFill>
              <a:latin typeface="Poppins" pitchFamily="2" charset="77"/>
              <a:cs typeface="Poppins" pitchFamily="2" charset="77"/>
            </a:endParaRPr>
          </a:p>
        </p:txBody>
      </p:sp>
      <p:sp>
        <p:nvSpPr>
          <p:cNvPr id="3" name="Subtítulo 2">
            <a:extLst>
              <a:ext uri="{FF2B5EF4-FFF2-40B4-BE49-F238E27FC236}">
                <a16:creationId xmlns:a16="http://schemas.microsoft.com/office/drawing/2014/main" id="{B31DB3D8-FADF-BC44-99E1-CF6CF3286AEF}"/>
              </a:ext>
            </a:extLst>
          </p:cNvPr>
          <p:cNvSpPr>
            <a:spLocks noGrp="1"/>
          </p:cNvSpPr>
          <p:nvPr>
            <p:ph type="subTitle" idx="1"/>
          </p:nvPr>
        </p:nvSpPr>
        <p:spPr>
          <a:xfrm>
            <a:off x="440267" y="4740368"/>
            <a:ext cx="11226800" cy="761999"/>
          </a:xfrm>
        </p:spPr>
        <p:txBody>
          <a:bodyPr>
            <a:normAutofit/>
          </a:bodyPr>
          <a:lstStyle/>
          <a:p>
            <a:r>
              <a:rPr lang="es-MX" sz="2000" dirty="0">
                <a:solidFill>
                  <a:srgbClr val="0070C0"/>
                </a:solidFill>
                <a:latin typeface="Poppins Light" pitchFamily="2" charset="77"/>
                <a:cs typeface="Poppins Light" pitchFamily="2" charset="77"/>
              </a:rPr>
              <a:t>Tan Peck Ha</a:t>
            </a:r>
          </a:p>
          <a:p>
            <a:r>
              <a:rPr lang="es-MX" sz="1600" dirty="0">
                <a:solidFill>
                  <a:srgbClr val="0070C0"/>
                </a:solidFill>
                <a:latin typeface="Poppins Light" pitchFamily="2" charset="77"/>
                <a:cs typeface="Poppins Light" pitchFamily="2" charset="77"/>
              </a:rPr>
              <a:t>Biomedical Engineering </a:t>
            </a:r>
            <a:r>
              <a:rPr lang="es-MX" sz="1600" dirty="0" err="1">
                <a:solidFill>
                  <a:srgbClr val="0070C0"/>
                </a:solidFill>
                <a:latin typeface="Poppins Light" pitchFamily="2" charset="77"/>
                <a:cs typeface="Poppins Light" pitchFamily="2" charset="77"/>
              </a:rPr>
              <a:t>Society</a:t>
            </a:r>
            <a:r>
              <a:rPr lang="es-MX" sz="1600" dirty="0">
                <a:solidFill>
                  <a:srgbClr val="0070C0"/>
                </a:solidFill>
                <a:latin typeface="Poppins Light" pitchFamily="2" charset="77"/>
                <a:cs typeface="Poppins Light" pitchFamily="2" charset="77"/>
              </a:rPr>
              <a:t> (</a:t>
            </a:r>
            <a:r>
              <a:rPr lang="es-MX" sz="1600" dirty="0" err="1">
                <a:solidFill>
                  <a:srgbClr val="0070C0"/>
                </a:solidFill>
                <a:latin typeface="Poppins Light" pitchFamily="2" charset="77"/>
                <a:cs typeface="Poppins Light" pitchFamily="2" charset="77"/>
              </a:rPr>
              <a:t>Singapore</a:t>
            </a:r>
            <a:r>
              <a:rPr lang="es-MX" sz="1600" dirty="0">
                <a:solidFill>
                  <a:srgbClr val="0070C0"/>
                </a:solidFill>
                <a:latin typeface="Poppins Light" pitchFamily="2" charset="77"/>
                <a:cs typeface="Poppins Light" pitchFamily="2" charset="77"/>
              </a:rPr>
              <a:t>)</a:t>
            </a:r>
          </a:p>
        </p:txBody>
      </p:sp>
    </p:spTree>
    <p:extLst>
      <p:ext uri="{BB962C8B-B14F-4D97-AF65-F5344CB8AC3E}">
        <p14:creationId xmlns:p14="http://schemas.microsoft.com/office/powerpoint/2010/main" val="8579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320630" y="788705"/>
            <a:ext cx="10117667" cy="914400"/>
          </a:xfrm>
        </p:spPr>
        <p:txBody>
          <a:bodyPr anchor="t">
            <a:normAutofit fontScale="90000"/>
          </a:bodyPr>
          <a:lstStyle/>
          <a:p>
            <a:r>
              <a:rPr lang="es-MX" sz="3600" b="1" dirty="0" err="1">
                <a:solidFill>
                  <a:srgbClr val="0070C0"/>
                </a:solidFill>
                <a:latin typeface="Poppins" pitchFamily="2" charset="77"/>
                <a:cs typeface="Poppins" pitchFamily="2" charset="77"/>
              </a:rPr>
              <a:t>Acknowledgements</a:t>
            </a:r>
            <a:r>
              <a:rPr lang="es-MX" sz="3600" b="1" dirty="0">
                <a:solidFill>
                  <a:srgbClr val="0070C0"/>
                </a:solidFill>
                <a:latin typeface="Poppins" pitchFamily="2" charset="77"/>
                <a:cs typeface="Poppins" pitchFamily="2" charset="77"/>
              </a:rPr>
              <a:t>:</a:t>
            </a:r>
            <a:br>
              <a:rPr lang="es-MX" sz="3600" b="1" dirty="0">
                <a:solidFill>
                  <a:srgbClr val="0070C0"/>
                </a:solidFill>
                <a:latin typeface="Poppins" pitchFamily="2" charset="77"/>
                <a:cs typeface="Poppins" pitchFamily="2" charset="77"/>
              </a:rPr>
            </a:b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320630" y="1299629"/>
            <a:ext cx="10702380" cy="4258742"/>
          </a:xfrm>
        </p:spPr>
        <p:txBody>
          <a:bodyPr>
            <a:normAutofit/>
          </a:bodyPr>
          <a:lstStyle/>
          <a:p>
            <a:r>
              <a:rPr lang="es-MX" sz="2400" dirty="0">
                <a:latin typeface="Poppins"/>
              </a:rPr>
              <a:t>GE Healthcare </a:t>
            </a:r>
            <a:r>
              <a:rPr lang="es-MX" sz="2400" dirty="0" err="1">
                <a:latin typeface="Poppins"/>
              </a:rPr>
              <a:t>for</a:t>
            </a:r>
            <a:r>
              <a:rPr lang="es-MX" sz="2400" dirty="0">
                <a:latin typeface="Poppins"/>
              </a:rPr>
              <a:t> </a:t>
            </a:r>
            <a:r>
              <a:rPr lang="es-MX" sz="2400" dirty="0" err="1">
                <a:latin typeface="Poppins"/>
              </a:rPr>
              <a:t>introducing</a:t>
            </a:r>
            <a:r>
              <a:rPr lang="es-MX" sz="2400" dirty="0">
                <a:latin typeface="Poppins"/>
              </a:rPr>
              <a:t> BES(S) as a training </a:t>
            </a:r>
            <a:r>
              <a:rPr lang="es-MX" sz="2400" dirty="0" err="1">
                <a:latin typeface="Poppins"/>
              </a:rPr>
              <a:t>partner</a:t>
            </a:r>
            <a:r>
              <a:rPr lang="es-MX" sz="2400" dirty="0">
                <a:latin typeface="Poppins"/>
              </a:rPr>
              <a:t> </a:t>
            </a:r>
            <a:r>
              <a:rPr lang="es-MX" sz="2400" dirty="0" err="1">
                <a:latin typeface="Poppins"/>
              </a:rPr>
              <a:t>for</a:t>
            </a:r>
            <a:r>
              <a:rPr lang="es-MX" sz="2400" dirty="0">
                <a:latin typeface="Poppins"/>
              </a:rPr>
              <a:t> </a:t>
            </a:r>
            <a:r>
              <a:rPr lang="es-MX" sz="2400" dirty="0" err="1">
                <a:latin typeface="Poppins"/>
              </a:rPr>
              <a:t>Myanmar’s</a:t>
            </a:r>
            <a:r>
              <a:rPr lang="es-MX" sz="2400" dirty="0">
                <a:latin typeface="Poppins"/>
              </a:rPr>
              <a:t> MOH.</a:t>
            </a:r>
          </a:p>
          <a:p>
            <a:r>
              <a:rPr lang="es-MX" sz="2400" dirty="0">
                <a:latin typeface="Poppins"/>
              </a:rPr>
              <a:t>Sea Lion Co. Ltd. </a:t>
            </a:r>
            <a:r>
              <a:rPr lang="es-MX" sz="2400" dirty="0" err="1">
                <a:latin typeface="Poppins"/>
              </a:rPr>
              <a:t>for</a:t>
            </a:r>
            <a:r>
              <a:rPr lang="es-MX" sz="2400" dirty="0">
                <a:latin typeface="Poppins"/>
              </a:rPr>
              <a:t> </a:t>
            </a:r>
            <a:r>
              <a:rPr lang="es-MX" sz="2400" dirty="0" err="1">
                <a:latin typeface="Poppins"/>
              </a:rPr>
              <a:t>facilitating</a:t>
            </a:r>
            <a:r>
              <a:rPr lang="es-MX" sz="2400" dirty="0">
                <a:latin typeface="Poppins"/>
              </a:rPr>
              <a:t> and </a:t>
            </a:r>
            <a:r>
              <a:rPr lang="es-MX" sz="2400" dirty="0" err="1">
                <a:latin typeface="Poppins"/>
              </a:rPr>
              <a:t>supporting</a:t>
            </a:r>
            <a:r>
              <a:rPr lang="es-MX" sz="2400" dirty="0">
                <a:latin typeface="Poppins"/>
              </a:rPr>
              <a:t> </a:t>
            </a:r>
            <a:r>
              <a:rPr lang="es-MX" sz="2400" dirty="0" err="1">
                <a:latin typeface="Poppins"/>
              </a:rPr>
              <a:t>the</a:t>
            </a:r>
            <a:r>
              <a:rPr lang="es-MX" sz="2400" dirty="0">
                <a:latin typeface="Poppins"/>
              </a:rPr>
              <a:t> training </a:t>
            </a:r>
            <a:r>
              <a:rPr lang="es-MX" sz="2400" dirty="0" err="1">
                <a:latin typeface="Poppins"/>
              </a:rPr>
              <a:t>programmes</a:t>
            </a:r>
            <a:r>
              <a:rPr lang="es-MX" sz="2400" dirty="0">
                <a:latin typeface="Poppins"/>
              </a:rPr>
              <a:t> </a:t>
            </a:r>
            <a:r>
              <a:rPr lang="es-MX" sz="2400" dirty="0" err="1">
                <a:latin typeface="Poppins"/>
              </a:rPr>
              <a:t>since</a:t>
            </a:r>
            <a:r>
              <a:rPr lang="es-MX" sz="2400" dirty="0">
                <a:latin typeface="Poppins"/>
              </a:rPr>
              <a:t> 2012. In March 2019, BES </a:t>
            </a:r>
            <a:r>
              <a:rPr lang="es-MX" sz="2400" dirty="0" err="1">
                <a:latin typeface="Poppins"/>
              </a:rPr>
              <a:t>signed</a:t>
            </a:r>
            <a:r>
              <a:rPr lang="es-MX" sz="2400" dirty="0">
                <a:latin typeface="Poppins"/>
              </a:rPr>
              <a:t> </a:t>
            </a:r>
            <a:r>
              <a:rPr lang="es-MX" sz="2400" dirty="0" err="1">
                <a:latin typeface="Poppins"/>
              </a:rPr>
              <a:t>an</a:t>
            </a:r>
            <a:r>
              <a:rPr lang="es-MX" sz="2400" dirty="0">
                <a:latin typeface="Poppins"/>
              </a:rPr>
              <a:t> MOU </a:t>
            </a:r>
            <a:r>
              <a:rPr lang="es-MX" sz="2400" dirty="0" err="1">
                <a:latin typeface="Poppins"/>
              </a:rPr>
              <a:t>with</a:t>
            </a:r>
            <a:r>
              <a:rPr lang="es-MX" sz="2400" dirty="0">
                <a:latin typeface="Poppins"/>
              </a:rPr>
              <a:t> Sea Lion Co. </a:t>
            </a:r>
            <a:r>
              <a:rPr lang="es-MX" sz="2400" dirty="0" err="1">
                <a:latin typeface="Poppins"/>
              </a:rPr>
              <a:t>Ltd</a:t>
            </a:r>
            <a:r>
              <a:rPr lang="es-MX" sz="2400" dirty="0">
                <a:latin typeface="Poppins"/>
              </a:rPr>
              <a:t> </a:t>
            </a:r>
            <a:r>
              <a:rPr lang="es-MX" sz="2400" dirty="0" err="1">
                <a:latin typeface="Poppins"/>
              </a:rPr>
              <a:t>to</a:t>
            </a:r>
            <a:r>
              <a:rPr lang="es-MX" sz="2400" dirty="0">
                <a:latin typeface="Poppins"/>
              </a:rPr>
              <a:t> </a:t>
            </a:r>
            <a:r>
              <a:rPr lang="es-MX" sz="2400" dirty="0" err="1">
                <a:latin typeface="Poppins"/>
              </a:rPr>
              <a:t>continue</a:t>
            </a:r>
            <a:r>
              <a:rPr lang="es-MX" sz="2400" dirty="0">
                <a:latin typeface="Poppins"/>
              </a:rPr>
              <a:t> </a:t>
            </a:r>
            <a:r>
              <a:rPr lang="es-MX" sz="2400" dirty="0" err="1">
                <a:latin typeface="Poppins"/>
              </a:rPr>
              <a:t>this</a:t>
            </a:r>
            <a:r>
              <a:rPr lang="es-MX" sz="2400" dirty="0">
                <a:latin typeface="Poppins"/>
              </a:rPr>
              <a:t> </a:t>
            </a:r>
            <a:r>
              <a:rPr lang="es-MX" sz="2400" dirty="0" err="1">
                <a:latin typeface="Poppins"/>
              </a:rPr>
              <a:t>successful</a:t>
            </a:r>
            <a:r>
              <a:rPr lang="es-MX" sz="2400" dirty="0">
                <a:latin typeface="Poppins"/>
              </a:rPr>
              <a:t> </a:t>
            </a:r>
            <a:r>
              <a:rPr lang="es-MX" sz="2400" dirty="0" err="1">
                <a:latin typeface="Poppins"/>
              </a:rPr>
              <a:t>partnership</a:t>
            </a:r>
            <a:r>
              <a:rPr lang="es-MX" sz="2400" dirty="0">
                <a:latin typeface="Poppins"/>
              </a:rPr>
              <a:t> in training and </a:t>
            </a:r>
            <a:r>
              <a:rPr lang="es-MX" sz="2400" dirty="0" err="1">
                <a:latin typeface="Poppins"/>
              </a:rPr>
              <a:t>technology</a:t>
            </a:r>
            <a:r>
              <a:rPr lang="es-MX" sz="2400" dirty="0">
                <a:latin typeface="Poppins"/>
              </a:rPr>
              <a:t> transfer. </a:t>
            </a:r>
          </a:p>
          <a:p>
            <a:r>
              <a:rPr lang="es-MX" sz="2400" dirty="0" err="1">
                <a:latin typeface="Poppins"/>
              </a:rPr>
              <a:t>Engineers</a:t>
            </a:r>
            <a:r>
              <a:rPr lang="es-MX" sz="2400" dirty="0">
                <a:latin typeface="Poppins"/>
              </a:rPr>
              <a:t> </a:t>
            </a:r>
            <a:r>
              <a:rPr lang="es-MX" sz="2400" dirty="0" err="1">
                <a:latin typeface="Poppins"/>
              </a:rPr>
              <a:t>of</a:t>
            </a:r>
            <a:r>
              <a:rPr lang="es-MX" sz="2400" dirty="0">
                <a:latin typeface="Poppins"/>
              </a:rPr>
              <a:t> Sea Lion Co. </a:t>
            </a:r>
            <a:r>
              <a:rPr lang="es-MX" sz="2400" dirty="0" err="1">
                <a:latin typeface="Poppins"/>
              </a:rPr>
              <a:t>Ltd</a:t>
            </a:r>
            <a:r>
              <a:rPr lang="es-MX" sz="2400" dirty="0">
                <a:latin typeface="Poppins"/>
              </a:rPr>
              <a:t> </a:t>
            </a:r>
            <a:r>
              <a:rPr lang="es-MX" sz="2400" dirty="0" err="1">
                <a:latin typeface="Poppins"/>
              </a:rPr>
              <a:t>who</a:t>
            </a:r>
            <a:r>
              <a:rPr lang="es-MX" sz="2400" dirty="0">
                <a:latin typeface="Poppins"/>
              </a:rPr>
              <a:t> </a:t>
            </a:r>
            <a:r>
              <a:rPr lang="es-MX" sz="2400" dirty="0" err="1">
                <a:latin typeface="Poppins"/>
              </a:rPr>
              <a:t>were</a:t>
            </a:r>
            <a:r>
              <a:rPr lang="es-MX" sz="2400" dirty="0">
                <a:latin typeface="Poppins"/>
              </a:rPr>
              <a:t> instrumental </a:t>
            </a:r>
            <a:r>
              <a:rPr lang="es-MX" sz="2400" dirty="0" err="1">
                <a:latin typeface="Poppins"/>
              </a:rPr>
              <a:t>to</a:t>
            </a:r>
            <a:r>
              <a:rPr lang="es-MX" sz="2400" dirty="0">
                <a:latin typeface="Poppins"/>
              </a:rPr>
              <a:t> </a:t>
            </a:r>
            <a:r>
              <a:rPr lang="es-MX" sz="2400" dirty="0" err="1">
                <a:latin typeface="Poppins"/>
              </a:rPr>
              <a:t>the</a:t>
            </a:r>
            <a:r>
              <a:rPr lang="es-MX" sz="2400" dirty="0">
                <a:latin typeface="Poppins"/>
              </a:rPr>
              <a:t> </a:t>
            </a:r>
            <a:r>
              <a:rPr lang="es-MX" sz="2400" dirty="0" err="1">
                <a:latin typeface="Poppins"/>
              </a:rPr>
              <a:t>successful</a:t>
            </a:r>
            <a:r>
              <a:rPr lang="es-MX" sz="2400" dirty="0">
                <a:latin typeface="Poppins"/>
              </a:rPr>
              <a:t> training and </a:t>
            </a:r>
            <a:r>
              <a:rPr lang="es-MX" sz="2400" dirty="0" err="1">
                <a:latin typeface="Poppins"/>
              </a:rPr>
              <a:t>assessment</a:t>
            </a:r>
            <a:r>
              <a:rPr lang="es-MX" sz="2400" dirty="0">
                <a:latin typeface="Poppins"/>
              </a:rPr>
              <a:t> </a:t>
            </a:r>
            <a:r>
              <a:rPr lang="es-MX" sz="2400" dirty="0" err="1">
                <a:latin typeface="Poppins"/>
              </a:rPr>
              <a:t>of</a:t>
            </a:r>
            <a:r>
              <a:rPr lang="es-MX" sz="2400" dirty="0">
                <a:latin typeface="Poppins"/>
              </a:rPr>
              <a:t> </a:t>
            </a:r>
            <a:r>
              <a:rPr lang="es-MX" sz="2400" dirty="0" err="1">
                <a:latin typeface="Poppins"/>
              </a:rPr>
              <a:t>the</a:t>
            </a:r>
            <a:r>
              <a:rPr lang="es-MX" sz="2400" dirty="0">
                <a:latin typeface="Poppins"/>
              </a:rPr>
              <a:t> MOH </a:t>
            </a:r>
            <a:r>
              <a:rPr lang="es-MX" sz="2400" dirty="0" err="1">
                <a:latin typeface="Poppins"/>
              </a:rPr>
              <a:t>engineers</a:t>
            </a:r>
            <a:r>
              <a:rPr lang="es-MX" sz="2400" dirty="0">
                <a:latin typeface="Poppins"/>
              </a:rPr>
              <a:t>.</a:t>
            </a:r>
            <a:endParaRPr lang="es-MX" sz="2000" dirty="0">
              <a:solidFill>
                <a:srgbClr val="FF0000"/>
              </a:solidFill>
              <a:latin typeface="Poppins Light" pitchFamily="2" charset="77"/>
            </a:endParaRPr>
          </a:p>
          <a:p>
            <a:pPr marL="0" indent="0">
              <a:buNone/>
            </a:pPr>
            <a:endParaRPr lang="es-MX" sz="2000" dirty="0">
              <a:solidFill>
                <a:srgbClr val="FF0000"/>
              </a:solidFill>
              <a:latin typeface="Poppins Light" pitchFamily="2" charset="77"/>
            </a:endParaRPr>
          </a:p>
        </p:txBody>
      </p:sp>
      <p:pic>
        <p:nvPicPr>
          <p:cNvPr id="5" name="Picture 4">
            <a:extLst>
              <a:ext uri="{FF2B5EF4-FFF2-40B4-BE49-F238E27FC236}">
                <a16:creationId xmlns:a16="http://schemas.microsoft.com/office/drawing/2014/main" id="{774ACA2A-8552-4424-9B3D-7F1D3054C0B4}"/>
              </a:ext>
            </a:extLst>
          </p:cNvPr>
          <p:cNvPicPr>
            <a:picLocks noChangeAspect="1"/>
          </p:cNvPicPr>
          <p:nvPr/>
        </p:nvPicPr>
        <p:blipFill>
          <a:blip r:embed="rId3"/>
          <a:stretch>
            <a:fillRect/>
          </a:stretch>
        </p:blipFill>
        <p:spPr>
          <a:xfrm>
            <a:off x="5082864" y="3896839"/>
            <a:ext cx="3537689" cy="2358459"/>
          </a:xfrm>
          <a:prstGeom prst="rect">
            <a:avLst/>
          </a:prstGeom>
        </p:spPr>
      </p:pic>
      <p:pic>
        <p:nvPicPr>
          <p:cNvPr id="4" name="Picture 3">
            <a:extLst>
              <a:ext uri="{FF2B5EF4-FFF2-40B4-BE49-F238E27FC236}">
                <a16:creationId xmlns:a16="http://schemas.microsoft.com/office/drawing/2014/main" id="{F7ED01B7-BF79-49FB-B0C9-9C007180A63C}"/>
              </a:ext>
            </a:extLst>
          </p:cNvPr>
          <p:cNvPicPr>
            <a:picLocks noChangeAspect="1"/>
          </p:cNvPicPr>
          <p:nvPr/>
        </p:nvPicPr>
        <p:blipFill>
          <a:blip r:embed="rId4"/>
          <a:stretch>
            <a:fillRect/>
          </a:stretch>
        </p:blipFill>
        <p:spPr>
          <a:xfrm>
            <a:off x="546860" y="3896839"/>
            <a:ext cx="4319704" cy="2358459"/>
          </a:xfrm>
          <a:prstGeom prst="rect">
            <a:avLst/>
          </a:prstGeom>
        </p:spPr>
      </p:pic>
      <p:pic>
        <p:nvPicPr>
          <p:cNvPr id="8" name="Picture 7">
            <a:extLst>
              <a:ext uri="{FF2B5EF4-FFF2-40B4-BE49-F238E27FC236}">
                <a16:creationId xmlns:a16="http://schemas.microsoft.com/office/drawing/2014/main" id="{6FF173D4-47FD-4B89-9295-4FE7A73497B2}"/>
              </a:ext>
            </a:extLst>
          </p:cNvPr>
          <p:cNvPicPr>
            <a:picLocks noChangeAspect="1"/>
          </p:cNvPicPr>
          <p:nvPr/>
        </p:nvPicPr>
        <p:blipFill>
          <a:blip r:embed="rId5"/>
          <a:stretch>
            <a:fillRect/>
          </a:stretch>
        </p:blipFill>
        <p:spPr>
          <a:xfrm>
            <a:off x="9873534" y="4154526"/>
            <a:ext cx="933176" cy="2100772"/>
          </a:xfrm>
          <a:prstGeom prst="rect">
            <a:avLst/>
          </a:prstGeom>
        </p:spPr>
      </p:pic>
      <p:pic>
        <p:nvPicPr>
          <p:cNvPr id="9" name="Picture 8">
            <a:extLst>
              <a:ext uri="{FF2B5EF4-FFF2-40B4-BE49-F238E27FC236}">
                <a16:creationId xmlns:a16="http://schemas.microsoft.com/office/drawing/2014/main" id="{52F05300-A240-4CED-9823-082B62C9A895}"/>
              </a:ext>
            </a:extLst>
          </p:cNvPr>
          <p:cNvPicPr>
            <a:picLocks noChangeAspect="1"/>
          </p:cNvPicPr>
          <p:nvPr/>
        </p:nvPicPr>
        <p:blipFill>
          <a:blip r:embed="rId6"/>
          <a:stretch>
            <a:fillRect/>
          </a:stretch>
        </p:blipFill>
        <p:spPr>
          <a:xfrm>
            <a:off x="8836853" y="3523786"/>
            <a:ext cx="1036681" cy="2227689"/>
          </a:xfrm>
          <a:prstGeom prst="rect">
            <a:avLst/>
          </a:prstGeom>
        </p:spPr>
      </p:pic>
    </p:spTree>
    <p:extLst>
      <p:ext uri="{BB962C8B-B14F-4D97-AF65-F5344CB8AC3E}">
        <p14:creationId xmlns:p14="http://schemas.microsoft.com/office/powerpoint/2010/main" val="253538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3FEF59B-EF14-654A-B961-582AAD399196}"/>
              </a:ext>
            </a:extLst>
          </p:cNvPr>
          <p:cNvSpPr>
            <a:spLocks noGrp="1"/>
          </p:cNvSpPr>
          <p:nvPr>
            <p:ph type="title"/>
          </p:nvPr>
        </p:nvSpPr>
        <p:spPr>
          <a:xfrm>
            <a:off x="826654" y="2878020"/>
            <a:ext cx="10117667" cy="550980"/>
          </a:xfrm>
        </p:spPr>
        <p:txBody>
          <a:bodyPr anchor="t">
            <a:normAutofit/>
          </a:bodyPr>
          <a:lstStyle/>
          <a:p>
            <a:pPr algn="ctr"/>
            <a:r>
              <a:rPr lang="es-MX" sz="3200" i="1" dirty="0">
                <a:solidFill>
                  <a:srgbClr val="0070C0"/>
                </a:solidFill>
                <a:latin typeface="Poppins Medium" pitchFamily="2" charset="77"/>
                <a:cs typeface="Poppins Medium" pitchFamily="2" charset="77"/>
              </a:rPr>
              <a:t>Tan Peck Ha</a:t>
            </a:r>
          </a:p>
        </p:txBody>
      </p:sp>
      <p:sp>
        <p:nvSpPr>
          <p:cNvPr id="5" name="Marcador de contenido 2">
            <a:extLst>
              <a:ext uri="{FF2B5EF4-FFF2-40B4-BE49-F238E27FC236}">
                <a16:creationId xmlns:a16="http://schemas.microsoft.com/office/drawing/2014/main" id="{EF1396C2-E5FC-884C-80FD-E888936DAB54}"/>
              </a:ext>
            </a:extLst>
          </p:cNvPr>
          <p:cNvSpPr>
            <a:spLocks noGrp="1"/>
          </p:cNvSpPr>
          <p:nvPr>
            <p:ph idx="1"/>
          </p:nvPr>
        </p:nvSpPr>
        <p:spPr>
          <a:xfrm>
            <a:off x="826654" y="3761508"/>
            <a:ext cx="10117667" cy="2389909"/>
          </a:xfrm>
        </p:spPr>
        <p:txBody>
          <a:bodyPr/>
          <a:lstStyle/>
          <a:p>
            <a:pPr marL="0" lvl="0" indent="0" algn="ctr">
              <a:buClr>
                <a:schemeClr val="dk1"/>
              </a:buClr>
              <a:buSzPct val="25000"/>
              <a:buNone/>
            </a:pPr>
            <a:r>
              <a:rPr lang="it-IT" sz="2000" i="1" dirty="0">
                <a:solidFill>
                  <a:srgbClr val="1F4A98"/>
                </a:solidFill>
                <a:latin typeface="Poppins" pitchFamily="2" charset="77"/>
                <a:ea typeface="Calibri"/>
                <a:cs typeface="Poppins" pitchFamily="2" charset="77"/>
                <a:sym typeface="Calibri"/>
              </a:rPr>
              <a:t>TAN_Peck_Ha@np.edu.sg</a:t>
            </a:r>
          </a:p>
          <a:p>
            <a:pPr marL="0" lvl="0" indent="0" algn="ctr">
              <a:buClr>
                <a:schemeClr val="dk1"/>
              </a:buClr>
              <a:buSzPct val="25000"/>
              <a:buNone/>
            </a:pPr>
            <a:r>
              <a:rPr lang="it-IT" sz="2000" i="1" dirty="0">
                <a:solidFill>
                  <a:srgbClr val="1CA692"/>
                </a:solidFill>
                <a:latin typeface="Poppins" pitchFamily="2" charset="77"/>
                <a:ea typeface="Calibri"/>
                <a:cs typeface="Poppins" pitchFamily="2" charset="77"/>
                <a:sym typeface="Calibri"/>
              </a:rPr>
              <a:t>Biomedical Engineering Society (S), Singapore</a:t>
            </a:r>
          </a:p>
          <a:p>
            <a:pPr marL="0" lvl="0" indent="0" algn="ctr">
              <a:buClr>
                <a:schemeClr val="dk1"/>
              </a:buClr>
              <a:buSzPct val="25000"/>
              <a:buNone/>
            </a:pPr>
            <a:r>
              <a:rPr lang="it-IT" sz="2000" i="1" dirty="0">
                <a:solidFill>
                  <a:srgbClr val="1CA692"/>
                </a:solidFill>
                <a:latin typeface="Poppins" pitchFamily="2" charset="77"/>
                <a:ea typeface="Calibri"/>
                <a:cs typeface="Poppins" pitchFamily="2" charset="77"/>
                <a:sym typeface="Calibri"/>
              </a:rPr>
              <a:t>Ngee Ann Polytechnic, Singapore</a:t>
            </a:r>
            <a:endParaRPr lang="it" sz="2000" i="1" dirty="0">
              <a:solidFill>
                <a:srgbClr val="1CA692"/>
              </a:solidFill>
              <a:latin typeface="Poppins" pitchFamily="2" charset="77"/>
              <a:ea typeface="Calibri"/>
              <a:cs typeface="Poppins" pitchFamily="2" charset="77"/>
              <a:sym typeface="Calibri"/>
            </a:endParaRPr>
          </a:p>
        </p:txBody>
      </p:sp>
    </p:spTree>
    <p:extLst>
      <p:ext uri="{BB962C8B-B14F-4D97-AF65-F5344CB8AC3E}">
        <p14:creationId xmlns:p14="http://schemas.microsoft.com/office/powerpoint/2010/main" val="79072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E33CB-781A-43AA-B076-80520A1D79F0}"/>
              </a:ext>
            </a:extLst>
          </p:cNvPr>
          <p:cNvPicPr>
            <a:picLocks noChangeAspect="1"/>
          </p:cNvPicPr>
          <p:nvPr/>
        </p:nvPicPr>
        <p:blipFill>
          <a:blip r:embed="rId2"/>
          <a:stretch>
            <a:fillRect/>
          </a:stretch>
        </p:blipFill>
        <p:spPr>
          <a:xfrm>
            <a:off x="1401336" y="877462"/>
            <a:ext cx="9389327" cy="5281496"/>
          </a:xfrm>
          <a:prstGeom prst="rect">
            <a:avLst/>
          </a:prstGeom>
        </p:spPr>
      </p:pic>
    </p:spTree>
    <p:extLst>
      <p:ext uri="{BB962C8B-B14F-4D97-AF65-F5344CB8AC3E}">
        <p14:creationId xmlns:p14="http://schemas.microsoft.com/office/powerpoint/2010/main" val="43998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The </a:t>
            </a:r>
            <a:r>
              <a:rPr lang="es-MX" sz="3600" b="1" dirty="0" err="1">
                <a:solidFill>
                  <a:srgbClr val="0070C0"/>
                </a:solidFill>
                <a:latin typeface="Poppins" pitchFamily="2" charset="77"/>
                <a:cs typeface="Poppins" pitchFamily="2" charset="77"/>
              </a:rPr>
              <a:t>Team</a:t>
            </a:r>
            <a:r>
              <a:rPr lang="es-MX" sz="3600" b="1" dirty="0">
                <a:solidFill>
                  <a:srgbClr val="0070C0"/>
                </a:solidFill>
                <a:latin typeface="Poppins" pitchFamily="2" charset="77"/>
                <a:cs typeface="Poppins" pitchFamily="2" charset="77"/>
              </a:rPr>
              <a:t>: </a:t>
            </a:r>
            <a:br>
              <a:rPr lang="es-MX" sz="3600" b="1" dirty="0">
                <a:solidFill>
                  <a:srgbClr val="0070C0"/>
                </a:solidFill>
                <a:latin typeface="Poppins" pitchFamily="2" charset="77"/>
                <a:cs typeface="Poppins" pitchFamily="2" charset="77"/>
              </a:rPr>
            </a:br>
            <a:r>
              <a:rPr lang="es-MX" sz="3600" b="1" dirty="0">
                <a:solidFill>
                  <a:srgbClr val="0070C0"/>
                </a:solidFill>
                <a:latin typeface="Poppins" pitchFamily="2" charset="77"/>
                <a:cs typeface="Poppins" pitchFamily="2" charset="77"/>
              </a:rPr>
              <a:t>     </a:t>
            </a:r>
            <a:r>
              <a:rPr lang="es-MX" sz="3600" b="1" dirty="0" err="1">
                <a:solidFill>
                  <a:srgbClr val="FF0000"/>
                </a:solidFill>
                <a:latin typeface="Poppins" pitchFamily="2" charset="77"/>
                <a:cs typeface="Poppins" pitchFamily="2" charset="77"/>
              </a:rPr>
              <a:t>Members</a:t>
            </a:r>
            <a:r>
              <a:rPr lang="es-MX" sz="3600" b="1" dirty="0">
                <a:solidFill>
                  <a:srgbClr val="FF0000"/>
                </a:solidFill>
                <a:latin typeface="Poppins" pitchFamily="2" charset="77"/>
                <a:cs typeface="Poppins" pitchFamily="2" charset="77"/>
              </a:rPr>
              <a:t> </a:t>
            </a:r>
            <a:r>
              <a:rPr lang="es-MX" sz="3600" b="1" dirty="0" err="1">
                <a:solidFill>
                  <a:srgbClr val="FF0000"/>
                </a:solidFill>
                <a:latin typeface="Poppins" pitchFamily="2" charset="77"/>
                <a:cs typeface="Poppins" pitchFamily="2" charset="77"/>
              </a:rPr>
              <a:t>of</a:t>
            </a:r>
            <a:r>
              <a:rPr lang="es-MX" sz="3600" b="1" dirty="0">
                <a:solidFill>
                  <a:srgbClr val="FF0000"/>
                </a:solidFill>
                <a:latin typeface="Poppins" pitchFamily="2" charset="77"/>
                <a:cs typeface="Poppins" pitchFamily="2" charset="77"/>
              </a:rPr>
              <a:t> Biomedical Engineering </a:t>
            </a:r>
            <a:r>
              <a:rPr lang="es-MX" sz="3600" b="1" dirty="0" err="1">
                <a:solidFill>
                  <a:srgbClr val="FF0000"/>
                </a:solidFill>
                <a:latin typeface="Poppins" pitchFamily="2" charset="77"/>
                <a:cs typeface="Poppins" pitchFamily="2" charset="77"/>
              </a:rPr>
              <a:t>Society</a:t>
            </a:r>
            <a:r>
              <a:rPr lang="es-MX" sz="3600" b="1" dirty="0">
                <a:solidFill>
                  <a:srgbClr val="FF0000"/>
                </a:solidFill>
                <a:latin typeface="Poppins" pitchFamily="2" charset="77"/>
                <a:cs typeface="Poppins" pitchFamily="2" charset="77"/>
              </a:rPr>
              <a:t> (</a:t>
            </a:r>
            <a:r>
              <a:rPr lang="es-MX" sz="3600" b="1" dirty="0" err="1">
                <a:solidFill>
                  <a:srgbClr val="FF0000"/>
                </a:solidFill>
                <a:latin typeface="Poppins" pitchFamily="2" charset="77"/>
                <a:cs typeface="Poppins" pitchFamily="2" charset="77"/>
              </a:rPr>
              <a:t>Singapore</a:t>
            </a:r>
            <a:r>
              <a:rPr lang="es-MX" sz="3600" b="1" dirty="0">
                <a:solidFill>
                  <a:srgbClr val="FF0000"/>
                </a:solidFill>
                <a:latin typeface="Poppins" pitchFamily="2" charset="77"/>
                <a:cs typeface="Poppins" pitchFamily="2" charset="77"/>
              </a:rPr>
              <a:t>)</a:t>
            </a:r>
            <a:endParaRPr lang="es-MX" sz="3600" dirty="0">
              <a:solidFill>
                <a:srgbClr val="FF000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744810" y="2305271"/>
            <a:ext cx="10702380" cy="1307724"/>
          </a:xfrm>
        </p:spPr>
        <p:txBody>
          <a:bodyPr>
            <a:normAutofit lnSpcReduction="10000"/>
          </a:bodyPr>
          <a:lstStyle/>
          <a:p>
            <a:pPr marL="0" indent="0">
              <a:buNone/>
            </a:pPr>
            <a:r>
              <a:rPr lang="es-MX" sz="2400" dirty="0">
                <a:solidFill>
                  <a:schemeClr val="bg2">
                    <a:lumMod val="25000"/>
                  </a:schemeClr>
                </a:solidFill>
                <a:latin typeface="Poppins Light" pitchFamily="2" charset="77"/>
                <a:cs typeface="Poppins Light" pitchFamily="2" charset="77"/>
              </a:rPr>
              <a:t>Chua Tji Leng, </a:t>
            </a:r>
            <a:r>
              <a:rPr lang="es-MX" sz="2400" dirty="0" err="1">
                <a:solidFill>
                  <a:schemeClr val="bg2">
                    <a:lumMod val="25000"/>
                  </a:schemeClr>
                </a:solidFill>
                <a:latin typeface="Poppins Light" pitchFamily="2" charset="77"/>
                <a:cs typeface="Poppins Light" pitchFamily="2" charset="77"/>
              </a:rPr>
              <a:t>Capability</a:t>
            </a:r>
            <a:r>
              <a:rPr lang="es-MX" sz="2400" dirty="0">
                <a:solidFill>
                  <a:schemeClr val="bg2">
                    <a:lumMod val="25000"/>
                  </a:schemeClr>
                </a:solidFill>
                <a:latin typeface="Poppins Light" pitchFamily="2" charset="77"/>
                <a:cs typeface="Poppins Light" pitchFamily="2" charset="77"/>
              </a:rPr>
              <a:t> </a:t>
            </a:r>
            <a:r>
              <a:rPr lang="es-MX" sz="2400" dirty="0" err="1">
                <a:solidFill>
                  <a:schemeClr val="bg2">
                    <a:lumMod val="25000"/>
                  </a:schemeClr>
                </a:solidFill>
                <a:latin typeface="Poppins Light" pitchFamily="2" charset="77"/>
                <a:cs typeface="Poppins Light" pitchFamily="2" charset="77"/>
              </a:rPr>
              <a:t>Group</a:t>
            </a:r>
            <a:r>
              <a:rPr lang="es-MX" sz="2400" dirty="0">
                <a:solidFill>
                  <a:schemeClr val="bg2">
                    <a:lumMod val="25000"/>
                  </a:schemeClr>
                </a:solidFill>
                <a:latin typeface="Poppins Light" pitchFamily="2" charset="77"/>
                <a:cs typeface="Poppins Light" pitchFamily="2" charset="77"/>
              </a:rPr>
              <a:t> Lead, </a:t>
            </a:r>
            <a:r>
              <a:rPr lang="es-MX" sz="2400" dirty="0" err="1">
                <a:solidFill>
                  <a:schemeClr val="bg2">
                    <a:lumMod val="25000"/>
                  </a:schemeClr>
                </a:solidFill>
                <a:latin typeface="Poppins Light" pitchFamily="2" charset="77"/>
                <a:cs typeface="Poppins Light" pitchFamily="2" charset="77"/>
              </a:rPr>
              <a:t>School</a:t>
            </a:r>
            <a:r>
              <a:rPr lang="es-MX" sz="2400" dirty="0">
                <a:solidFill>
                  <a:schemeClr val="bg2">
                    <a:lumMod val="25000"/>
                  </a:schemeClr>
                </a:solidFill>
                <a:latin typeface="Poppins Light" pitchFamily="2" charset="77"/>
                <a:cs typeface="Poppins Light" pitchFamily="2" charset="77"/>
              </a:rPr>
              <a:t> </a:t>
            </a:r>
            <a:r>
              <a:rPr lang="es-MX" sz="2400" dirty="0" err="1">
                <a:solidFill>
                  <a:schemeClr val="bg2">
                    <a:lumMod val="25000"/>
                  </a:schemeClr>
                </a:solidFill>
                <a:latin typeface="Poppins Light" pitchFamily="2" charset="77"/>
                <a:cs typeface="Poppins Light" pitchFamily="2" charset="77"/>
              </a:rPr>
              <a:t>of</a:t>
            </a:r>
            <a:r>
              <a:rPr lang="es-MX" sz="2400" dirty="0">
                <a:solidFill>
                  <a:schemeClr val="bg2">
                    <a:lumMod val="25000"/>
                  </a:schemeClr>
                </a:solidFill>
                <a:latin typeface="Poppins Light" pitchFamily="2" charset="77"/>
                <a:cs typeface="Poppins Light" pitchFamily="2" charset="77"/>
              </a:rPr>
              <a:t> Engineering, </a:t>
            </a:r>
            <a:r>
              <a:rPr lang="es-MX" sz="2400" dirty="0" err="1">
                <a:solidFill>
                  <a:schemeClr val="bg2">
                    <a:lumMod val="25000"/>
                  </a:schemeClr>
                </a:solidFill>
                <a:latin typeface="Poppins Light" pitchFamily="2" charset="77"/>
                <a:cs typeface="Poppins Light" pitchFamily="2" charset="77"/>
              </a:rPr>
              <a:t>Ngee</a:t>
            </a:r>
            <a:r>
              <a:rPr lang="es-MX" sz="2400" dirty="0">
                <a:solidFill>
                  <a:schemeClr val="bg2">
                    <a:lumMod val="25000"/>
                  </a:schemeClr>
                </a:solidFill>
                <a:latin typeface="Poppins Light" pitchFamily="2" charset="77"/>
                <a:cs typeface="Poppins Light" pitchFamily="2" charset="77"/>
              </a:rPr>
              <a:t> Ann </a:t>
            </a:r>
            <a:r>
              <a:rPr lang="es-MX" sz="2400" dirty="0" err="1">
                <a:solidFill>
                  <a:schemeClr val="bg2">
                    <a:lumMod val="25000"/>
                  </a:schemeClr>
                </a:solidFill>
                <a:latin typeface="Poppins Light" pitchFamily="2" charset="77"/>
                <a:cs typeface="Poppins Light" pitchFamily="2" charset="77"/>
              </a:rPr>
              <a:t>Polytechnic</a:t>
            </a:r>
            <a:endParaRPr lang="es-MX" sz="2400" dirty="0">
              <a:solidFill>
                <a:schemeClr val="bg2">
                  <a:lumMod val="25000"/>
                </a:schemeClr>
              </a:solidFill>
              <a:latin typeface="Poppins Light" pitchFamily="2" charset="77"/>
              <a:cs typeface="Poppins Light" pitchFamily="2" charset="77"/>
            </a:endParaRPr>
          </a:p>
          <a:p>
            <a:pPr marL="0" indent="0">
              <a:buNone/>
            </a:pPr>
            <a:r>
              <a:rPr lang="es-MX" sz="2400" dirty="0">
                <a:solidFill>
                  <a:schemeClr val="bg2">
                    <a:lumMod val="25000"/>
                  </a:schemeClr>
                </a:solidFill>
                <a:latin typeface="Poppins Light" pitchFamily="2" charset="77"/>
                <a:cs typeface="Poppins Light" pitchFamily="2" charset="77"/>
              </a:rPr>
              <a:t>Kannathal </a:t>
            </a:r>
            <a:r>
              <a:rPr lang="es-MX" sz="2400" dirty="0" err="1">
                <a:solidFill>
                  <a:schemeClr val="bg2">
                    <a:lumMod val="25000"/>
                  </a:schemeClr>
                </a:solidFill>
                <a:latin typeface="Poppins Light" pitchFamily="2" charset="77"/>
                <a:cs typeface="Poppins Light" pitchFamily="2" charset="77"/>
              </a:rPr>
              <a:t>Natarajan</a:t>
            </a:r>
            <a:r>
              <a:rPr lang="es-MX" sz="2400" dirty="0">
                <a:solidFill>
                  <a:schemeClr val="bg2">
                    <a:lumMod val="25000"/>
                  </a:schemeClr>
                </a:solidFill>
                <a:latin typeface="Poppins Light" pitchFamily="2" charset="77"/>
                <a:cs typeface="Poppins Light" pitchFamily="2" charset="77"/>
              </a:rPr>
              <a:t>, Senior </a:t>
            </a:r>
            <a:r>
              <a:rPr lang="es-MX" sz="2400" dirty="0" err="1">
                <a:solidFill>
                  <a:schemeClr val="bg2">
                    <a:lumMod val="25000"/>
                  </a:schemeClr>
                </a:solidFill>
                <a:latin typeface="Poppins Light" pitchFamily="2" charset="77"/>
                <a:cs typeface="Poppins Light" pitchFamily="2" charset="77"/>
              </a:rPr>
              <a:t>Lecturer</a:t>
            </a:r>
            <a:r>
              <a:rPr lang="es-MX" sz="2400" dirty="0">
                <a:solidFill>
                  <a:schemeClr val="bg2">
                    <a:lumMod val="25000"/>
                  </a:schemeClr>
                </a:solidFill>
                <a:latin typeface="Poppins Light" pitchFamily="2" charset="77"/>
                <a:cs typeface="Poppins Light" pitchFamily="2" charset="77"/>
              </a:rPr>
              <a:t>, </a:t>
            </a:r>
            <a:r>
              <a:rPr lang="es-MX" sz="2400" dirty="0" err="1">
                <a:solidFill>
                  <a:schemeClr val="bg2">
                    <a:lumMod val="25000"/>
                  </a:schemeClr>
                </a:solidFill>
                <a:latin typeface="Poppins Light" pitchFamily="2" charset="77"/>
                <a:cs typeface="Poppins Light" pitchFamily="2" charset="77"/>
              </a:rPr>
              <a:t>School</a:t>
            </a:r>
            <a:r>
              <a:rPr lang="es-MX" sz="2400" dirty="0">
                <a:solidFill>
                  <a:schemeClr val="bg2">
                    <a:lumMod val="25000"/>
                  </a:schemeClr>
                </a:solidFill>
                <a:latin typeface="Poppins Light" pitchFamily="2" charset="77"/>
                <a:cs typeface="Poppins Light" pitchFamily="2" charset="77"/>
              </a:rPr>
              <a:t> </a:t>
            </a:r>
            <a:r>
              <a:rPr lang="es-MX" sz="2400" dirty="0" err="1">
                <a:solidFill>
                  <a:schemeClr val="bg2">
                    <a:lumMod val="25000"/>
                  </a:schemeClr>
                </a:solidFill>
                <a:latin typeface="Poppins Light" pitchFamily="2" charset="77"/>
                <a:cs typeface="Poppins Light" pitchFamily="2" charset="77"/>
              </a:rPr>
              <a:t>of</a:t>
            </a:r>
            <a:r>
              <a:rPr lang="es-MX" sz="2400" dirty="0">
                <a:solidFill>
                  <a:schemeClr val="bg2">
                    <a:lumMod val="25000"/>
                  </a:schemeClr>
                </a:solidFill>
                <a:latin typeface="Poppins Light" pitchFamily="2" charset="77"/>
                <a:cs typeface="Poppins Light" pitchFamily="2" charset="77"/>
              </a:rPr>
              <a:t> Engineering, </a:t>
            </a:r>
            <a:r>
              <a:rPr lang="es-MX" sz="2400" dirty="0" err="1">
                <a:solidFill>
                  <a:schemeClr val="bg2">
                    <a:lumMod val="25000"/>
                  </a:schemeClr>
                </a:solidFill>
                <a:latin typeface="Poppins Light" pitchFamily="2" charset="77"/>
                <a:cs typeface="Poppins Light" pitchFamily="2" charset="77"/>
              </a:rPr>
              <a:t>Ngee</a:t>
            </a:r>
            <a:r>
              <a:rPr lang="es-MX" sz="2400" dirty="0">
                <a:solidFill>
                  <a:schemeClr val="bg2">
                    <a:lumMod val="25000"/>
                  </a:schemeClr>
                </a:solidFill>
                <a:latin typeface="Poppins Light" pitchFamily="2" charset="77"/>
                <a:cs typeface="Poppins Light" pitchFamily="2" charset="77"/>
              </a:rPr>
              <a:t> Ann </a:t>
            </a:r>
            <a:r>
              <a:rPr lang="es-MX" sz="2400" dirty="0" err="1">
                <a:solidFill>
                  <a:schemeClr val="bg2">
                    <a:lumMod val="25000"/>
                  </a:schemeClr>
                </a:solidFill>
                <a:latin typeface="Poppins Light" pitchFamily="2" charset="77"/>
                <a:cs typeface="Poppins Light" pitchFamily="2" charset="77"/>
              </a:rPr>
              <a:t>Polytechnic</a:t>
            </a:r>
            <a:endParaRPr lang="es-MX" sz="2400" dirty="0">
              <a:solidFill>
                <a:schemeClr val="bg2">
                  <a:lumMod val="25000"/>
                </a:schemeClr>
              </a:solidFill>
              <a:latin typeface="Poppins Light" pitchFamily="2" charset="77"/>
              <a:cs typeface="Poppins Light" pitchFamily="2" charset="77"/>
            </a:endParaRPr>
          </a:p>
          <a:p>
            <a:pPr marL="0" indent="0">
              <a:buNone/>
            </a:pPr>
            <a:r>
              <a:rPr lang="es-MX" sz="2400" dirty="0">
                <a:solidFill>
                  <a:schemeClr val="bg2">
                    <a:lumMod val="25000"/>
                  </a:schemeClr>
                </a:solidFill>
                <a:latin typeface="Poppins Light" pitchFamily="2" charset="77"/>
                <a:cs typeface="Poppins Light" pitchFamily="2" charset="77"/>
              </a:rPr>
              <a:t>Tan Peck Ha, Senior </a:t>
            </a:r>
            <a:r>
              <a:rPr lang="es-MX" sz="2400" dirty="0" err="1">
                <a:solidFill>
                  <a:schemeClr val="bg2">
                    <a:lumMod val="25000"/>
                  </a:schemeClr>
                </a:solidFill>
                <a:latin typeface="Poppins Light" pitchFamily="2" charset="77"/>
                <a:cs typeface="Poppins Light" pitchFamily="2" charset="77"/>
              </a:rPr>
              <a:t>Lecturer</a:t>
            </a:r>
            <a:r>
              <a:rPr lang="es-MX" sz="2400" dirty="0">
                <a:solidFill>
                  <a:schemeClr val="bg2">
                    <a:lumMod val="25000"/>
                  </a:schemeClr>
                </a:solidFill>
                <a:latin typeface="Poppins Light" pitchFamily="2" charset="77"/>
                <a:cs typeface="Poppins Light" pitchFamily="2" charset="77"/>
              </a:rPr>
              <a:t>, </a:t>
            </a:r>
            <a:r>
              <a:rPr lang="es-MX" sz="2400" dirty="0" err="1">
                <a:solidFill>
                  <a:schemeClr val="bg2">
                    <a:lumMod val="25000"/>
                  </a:schemeClr>
                </a:solidFill>
                <a:latin typeface="Poppins Light" pitchFamily="2" charset="77"/>
                <a:cs typeface="Poppins Light" pitchFamily="2" charset="77"/>
              </a:rPr>
              <a:t>School</a:t>
            </a:r>
            <a:r>
              <a:rPr lang="es-MX" sz="2400" dirty="0">
                <a:solidFill>
                  <a:schemeClr val="bg2">
                    <a:lumMod val="25000"/>
                  </a:schemeClr>
                </a:solidFill>
                <a:latin typeface="Poppins Light" pitchFamily="2" charset="77"/>
                <a:cs typeface="Poppins Light" pitchFamily="2" charset="77"/>
              </a:rPr>
              <a:t> </a:t>
            </a:r>
            <a:r>
              <a:rPr lang="es-MX" sz="2400" dirty="0" err="1">
                <a:solidFill>
                  <a:schemeClr val="bg2">
                    <a:lumMod val="25000"/>
                  </a:schemeClr>
                </a:solidFill>
                <a:latin typeface="Poppins Light" pitchFamily="2" charset="77"/>
                <a:cs typeface="Poppins Light" pitchFamily="2" charset="77"/>
              </a:rPr>
              <a:t>of</a:t>
            </a:r>
            <a:r>
              <a:rPr lang="es-MX" sz="2400" dirty="0">
                <a:solidFill>
                  <a:schemeClr val="bg2">
                    <a:lumMod val="25000"/>
                  </a:schemeClr>
                </a:solidFill>
                <a:latin typeface="Poppins Light" pitchFamily="2" charset="77"/>
                <a:cs typeface="Poppins Light" pitchFamily="2" charset="77"/>
              </a:rPr>
              <a:t> Engineering, </a:t>
            </a:r>
            <a:r>
              <a:rPr lang="es-MX" sz="2400" dirty="0" err="1">
                <a:solidFill>
                  <a:schemeClr val="bg2">
                    <a:lumMod val="25000"/>
                  </a:schemeClr>
                </a:solidFill>
                <a:latin typeface="Poppins Light" pitchFamily="2" charset="77"/>
                <a:cs typeface="Poppins Light" pitchFamily="2" charset="77"/>
              </a:rPr>
              <a:t>Ngee</a:t>
            </a:r>
            <a:r>
              <a:rPr lang="es-MX" sz="2400" dirty="0">
                <a:solidFill>
                  <a:schemeClr val="bg2">
                    <a:lumMod val="25000"/>
                  </a:schemeClr>
                </a:solidFill>
                <a:latin typeface="Poppins Light" pitchFamily="2" charset="77"/>
                <a:cs typeface="Poppins Light" pitchFamily="2" charset="77"/>
              </a:rPr>
              <a:t> Ann </a:t>
            </a:r>
            <a:r>
              <a:rPr lang="es-MX" sz="2400" dirty="0" err="1">
                <a:solidFill>
                  <a:schemeClr val="bg2">
                    <a:lumMod val="25000"/>
                  </a:schemeClr>
                </a:solidFill>
                <a:latin typeface="Poppins Light" pitchFamily="2" charset="77"/>
                <a:cs typeface="Poppins Light" pitchFamily="2" charset="77"/>
              </a:rPr>
              <a:t>Polytechnic</a:t>
            </a:r>
            <a:endParaRPr lang="es-MX" sz="2400" dirty="0">
              <a:solidFill>
                <a:schemeClr val="bg2">
                  <a:lumMod val="25000"/>
                </a:schemeClr>
              </a:solidFill>
              <a:latin typeface="Poppins Light" pitchFamily="2" charset="77"/>
              <a:cs typeface="Poppins Light" pitchFamily="2" charset="77"/>
            </a:endParaRPr>
          </a:p>
          <a:p>
            <a:pPr marL="0" indent="0">
              <a:buNone/>
            </a:pPr>
            <a:endParaRPr lang="es-MX" sz="2000" dirty="0">
              <a:solidFill>
                <a:schemeClr val="bg2">
                  <a:lumMod val="25000"/>
                </a:schemeClr>
              </a:solidFill>
              <a:latin typeface="Poppins Light" pitchFamily="2" charset="77"/>
              <a:cs typeface="Poppins Light" pitchFamily="2" charset="77"/>
            </a:endParaRPr>
          </a:p>
          <a:p>
            <a:pPr marL="0" indent="0">
              <a:buNone/>
            </a:pPr>
            <a:endParaRPr lang="es-MX" dirty="0">
              <a:solidFill>
                <a:schemeClr val="bg2">
                  <a:lumMod val="25000"/>
                </a:schemeClr>
              </a:solidFill>
            </a:endParaRPr>
          </a:p>
        </p:txBody>
      </p:sp>
    </p:spTree>
    <p:extLst>
      <p:ext uri="{BB962C8B-B14F-4D97-AF65-F5344CB8AC3E}">
        <p14:creationId xmlns:p14="http://schemas.microsoft.com/office/powerpoint/2010/main" val="1012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Myanmar Biomedical Engineering Training</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415635" y="1892676"/>
            <a:ext cx="10534585" cy="4258742"/>
          </a:xfrm>
        </p:spPr>
        <p:txBody>
          <a:bodyPr>
            <a:normAutofit/>
          </a:bodyPr>
          <a:lstStyle/>
          <a:p>
            <a:pPr marL="0" indent="0">
              <a:buNone/>
            </a:pPr>
            <a:r>
              <a:rPr lang="es-MX" sz="2400" dirty="0">
                <a:solidFill>
                  <a:schemeClr val="bg2">
                    <a:lumMod val="25000"/>
                  </a:schemeClr>
                </a:solidFill>
                <a:latin typeface="Poppins"/>
              </a:rPr>
              <a:t>Biomedical Engineering </a:t>
            </a:r>
            <a:r>
              <a:rPr lang="es-MX" sz="2400" dirty="0" err="1">
                <a:solidFill>
                  <a:schemeClr val="bg2">
                    <a:lumMod val="25000"/>
                  </a:schemeClr>
                </a:solidFill>
                <a:latin typeface="Poppins"/>
              </a:rPr>
              <a:t>Society</a:t>
            </a:r>
            <a:r>
              <a:rPr lang="es-MX" sz="2400" dirty="0">
                <a:solidFill>
                  <a:schemeClr val="bg2">
                    <a:lumMod val="25000"/>
                  </a:schemeClr>
                </a:solidFill>
                <a:latin typeface="Poppins"/>
              </a:rPr>
              <a:t> (</a:t>
            </a:r>
            <a:r>
              <a:rPr lang="es-MX" sz="2400" dirty="0" err="1">
                <a:solidFill>
                  <a:schemeClr val="bg2">
                    <a:lumMod val="25000"/>
                  </a:schemeClr>
                </a:solidFill>
                <a:latin typeface="Poppins"/>
              </a:rPr>
              <a:t>Singapore</a:t>
            </a:r>
            <a:r>
              <a:rPr lang="es-MX" sz="2400" dirty="0">
                <a:solidFill>
                  <a:schemeClr val="bg2">
                    <a:lumMod val="25000"/>
                  </a:schemeClr>
                </a:solidFill>
                <a:latin typeface="Poppins"/>
              </a:rPr>
              <a:t>) </a:t>
            </a:r>
            <a:r>
              <a:rPr lang="es-MX" sz="2400" dirty="0" err="1">
                <a:solidFill>
                  <a:schemeClr val="bg2">
                    <a:lumMod val="25000"/>
                  </a:schemeClr>
                </a:solidFill>
                <a:latin typeface="Poppins"/>
              </a:rPr>
              <a:t>partnered</a:t>
            </a:r>
            <a:r>
              <a:rPr lang="es-MX" sz="2400" dirty="0">
                <a:solidFill>
                  <a:schemeClr val="bg2">
                    <a:lumMod val="25000"/>
                  </a:schemeClr>
                </a:solidFill>
                <a:latin typeface="Poppins"/>
              </a:rPr>
              <a:t> </a:t>
            </a:r>
            <a:r>
              <a:rPr lang="es-MX" sz="2400" dirty="0" err="1">
                <a:solidFill>
                  <a:schemeClr val="bg2">
                    <a:lumMod val="25000"/>
                  </a:schemeClr>
                </a:solidFill>
                <a:latin typeface="Poppins"/>
              </a:rPr>
              <a:t>with</a:t>
            </a:r>
            <a:r>
              <a:rPr lang="es-MX" sz="2400" dirty="0">
                <a:solidFill>
                  <a:schemeClr val="bg2">
                    <a:lumMod val="25000"/>
                  </a:schemeClr>
                </a:solidFill>
                <a:latin typeface="Poppins"/>
              </a:rPr>
              <a:t> </a:t>
            </a:r>
            <a:r>
              <a:rPr lang="es-MX" sz="2400" dirty="0" err="1">
                <a:solidFill>
                  <a:schemeClr val="bg2">
                    <a:lumMod val="25000"/>
                  </a:schemeClr>
                </a:solidFill>
                <a:latin typeface="Poppins"/>
              </a:rPr>
              <a:t>Myanmar’s</a:t>
            </a:r>
            <a:r>
              <a:rPr lang="es-MX" sz="2400" dirty="0">
                <a:solidFill>
                  <a:schemeClr val="bg2">
                    <a:lumMod val="25000"/>
                  </a:schemeClr>
                </a:solidFill>
                <a:latin typeface="Poppins"/>
              </a:rPr>
              <a:t> </a:t>
            </a:r>
            <a:r>
              <a:rPr lang="es-MX" sz="2400" dirty="0" err="1">
                <a:solidFill>
                  <a:schemeClr val="bg2">
                    <a:lumMod val="25000"/>
                  </a:schemeClr>
                </a:solidFill>
                <a:latin typeface="Poppins"/>
              </a:rPr>
              <a:t>Ministry</a:t>
            </a:r>
            <a:r>
              <a:rPr lang="es-MX" sz="2400" dirty="0">
                <a:solidFill>
                  <a:schemeClr val="bg2">
                    <a:lumMod val="25000"/>
                  </a:schemeClr>
                </a:solidFill>
                <a:latin typeface="Poppins"/>
              </a:rPr>
              <a:t> </a:t>
            </a:r>
            <a:r>
              <a:rPr lang="es-MX" sz="2400" dirty="0" err="1">
                <a:solidFill>
                  <a:schemeClr val="bg2">
                    <a:lumMod val="25000"/>
                  </a:schemeClr>
                </a:solidFill>
                <a:latin typeface="Poppins"/>
              </a:rPr>
              <a:t>of</a:t>
            </a:r>
            <a:r>
              <a:rPr lang="es-MX" sz="2400" dirty="0">
                <a:solidFill>
                  <a:schemeClr val="bg2">
                    <a:lumMod val="25000"/>
                  </a:schemeClr>
                </a:solidFill>
                <a:latin typeface="Poppins"/>
              </a:rPr>
              <a:t> Health in a </a:t>
            </a:r>
            <a:r>
              <a:rPr lang="es-MX" sz="2400" dirty="0" err="1">
                <a:solidFill>
                  <a:schemeClr val="bg2">
                    <a:lumMod val="25000"/>
                  </a:schemeClr>
                </a:solidFill>
                <a:latin typeface="Poppins"/>
              </a:rPr>
              <a:t>sustainable</a:t>
            </a:r>
            <a:r>
              <a:rPr lang="es-MX" sz="2400" dirty="0">
                <a:solidFill>
                  <a:schemeClr val="bg2">
                    <a:lumMod val="25000"/>
                  </a:schemeClr>
                </a:solidFill>
                <a:latin typeface="Poppins"/>
              </a:rPr>
              <a:t>, </a:t>
            </a:r>
            <a:r>
              <a:rPr lang="es-MX" sz="2400" dirty="0" err="1">
                <a:solidFill>
                  <a:schemeClr val="bg2">
                    <a:lumMod val="25000"/>
                  </a:schemeClr>
                </a:solidFill>
                <a:latin typeface="Poppins"/>
              </a:rPr>
              <a:t>capacity-building</a:t>
            </a:r>
            <a:r>
              <a:rPr lang="es-MX" sz="2400" dirty="0">
                <a:solidFill>
                  <a:schemeClr val="bg2">
                    <a:lumMod val="25000"/>
                  </a:schemeClr>
                </a:solidFill>
                <a:latin typeface="Poppins"/>
              </a:rPr>
              <a:t> </a:t>
            </a:r>
            <a:r>
              <a:rPr lang="es-MX" sz="2400" dirty="0" err="1">
                <a:solidFill>
                  <a:schemeClr val="bg2">
                    <a:lumMod val="25000"/>
                  </a:schemeClr>
                </a:solidFill>
                <a:latin typeface="Poppins"/>
              </a:rPr>
              <a:t>programme</a:t>
            </a:r>
            <a:r>
              <a:rPr lang="es-MX" sz="2400" dirty="0">
                <a:solidFill>
                  <a:schemeClr val="bg2">
                    <a:lumMod val="25000"/>
                  </a:schemeClr>
                </a:solidFill>
                <a:latin typeface="Poppins"/>
              </a:rPr>
              <a:t> </a:t>
            </a:r>
            <a:r>
              <a:rPr lang="es-MX" sz="2400" dirty="0" err="1">
                <a:solidFill>
                  <a:schemeClr val="bg2">
                    <a:lumMod val="25000"/>
                  </a:schemeClr>
                </a:solidFill>
                <a:latin typeface="Poppins"/>
              </a:rPr>
              <a:t>with</a:t>
            </a:r>
            <a:r>
              <a:rPr lang="es-MX" sz="2400" dirty="0">
                <a:solidFill>
                  <a:schemeClr val="bg2">
                    <a:lumMod val="25000"/>
                  </a:schemeClr>
                </a:solidFill>
                <a:latin typeface="Poppins"/>
              </a:rPr>
              <a:t> </a:t>
            </a:r>
            <a:r>
              <a:rPr lang="es-MX" sz="2400" dirty="0" err="1">
                <a:solidFill>
                  <a:schemeClr val="bg2">
                    <a:lumMod val="25000"/>
                  </a:schemeClr>
                </a:solidFill>
                <a:latin typeface="Poppins"/>
              </a:rPr>
              <a:t>the</a:t>
            </a:r>
            <a:r>
              <a:rPr lang="es-MX" sz="2400" dirty="0">
                <a:solidFill>
                  <a:schemeClr val="bg2">
                    <a:lumMod val="25000"/>
                  </a:schemeClr>
                </a:solidFill>
                <a:latin typeface="Poppins"/>
              </a:rPr>
              <a:t> </a:t>
            </a:r>
            <a:r>
              <a:rPr lang="es-MX" sz="2400" dirty="0" err="1">
                <a:solidFill>
                  <a:schemeClr val="bg2">
                    <a:lumMod val="25000"/>
                  </a:schemeClr>
                </a:solidFill>
                <a:latin typeface="Poppins"/>
              </a:rPr>
              <a:t>following</a:t>
            </a:r>
            <a:r>
              <a:rPr lang="es-MX" sz="2400" dirty="0">
                <a:solidFill>
                  <a:schemeClr val="bg2">
                    <a:lumMod val="25000"/>
                  </a:schemeClr>
                </a:solidFill>
                <a:latin typeface="Poppins"/>
              </a:rPr>
              <a:t> </a:t>
            </a:r>
            <a:r>
              <a:rPr lang="es-MX" sz="2400" dirty="0" err="1">
                <a:solidFill>
                  <a:schemeClr val="bg2">
                    <a:lumMod val="25000"/>
                  </a:schemeClr>
                </a:solidFill>
                <a:latin typeface="Poppins"/>
              </a:rPr>
              <a:t>key</a:t>
            </a:r>
            <a:r>
              <a:rPr lang="es-MX" sz="2400" dirty="0">
                <a:solidFill>
                  <a:schemeClr val="bg2">
                    <a:lumMod val="25000"/>
                  </a:schemeClr>
                </a:solidFill>
                <a:latin typeface="Poppins"/>
              </a:rPr>
              <a:t> </a:t>
            </a:r>
            <a:r>
              <a:rPr lang="es-MX" sz="2400" dirty="0" err="1">
                <a:solidFill>
                  <a:schemeClr val="bg2">
                    <a:lumMod val="25000"/>
                  </a:schemeClr>
                </a:solidFill>
                <a:latin typeface="Poppins"/>
              </a:rPr>
              <a:t>features</a:t>
            </a:r>
            <a:r>
              <a:rPr lang="es-MX" sz="2400" dirty="0">
                <a:solidFill>
                  <a:schemeClr val="bg2">
                    <a:lumMod val="25000"/>
                  </a:schemeClr>
                </a:solidFill>
                <a:latin typeface="Poppins"/>
              </a:rPr>
              <a:t>:</a:t>
            </a:r>
          </a:p>
          <a:p>
            <a:pPr lvl="0"/>
            <a:r>
              <a:rPr lang="en-US" sz="2400" dirty="0">
                <a:latin typeface="Poppins"/>
              </a:rPr>
              <a:t>hands-on training on hospital-grade equipment</a:t>
            </a:r>
            <a:endParaRPr lang="en-GB" sz="2400" dirty="0">
              <a:latin typeface="Poppins"/>
            </a:endParaRPr>
          </a:p>
          <a:p>
            <a:pPr lvl="0"/>
            <a:r>
              <a:rPr lang="en-US" sz="2400" dirty="0">
                <a:latin typeface="Poppins"/>
              </a:rPr>
              <a:t>partnership with local engineering experts</a:t>
            </a:r>
            <a:endParaRPr lang="en-GB" sz="2400" dirty="0">
              <a:latin typeface="Poppins"/>
            </a:endParaRPr>
          </a:p>
          <a:p>
            <a:pPr lvl="0"/>
            <a:r>
              <a:rPr lang="en-US" sz="2400" dirty="0">
                <a:latin typeface="Poppins"/>
              </a:rPr>
              <a:t>validation of practical proficiency by industry practitioners</a:t>
            </a:r>
            <a:endParaRPr lang="en-GB" sz="2400" dirty="0">
              <a:latin typeface="Poppins"/>
            </a:endParaRPr>
          </a:p>
          <a:p>
            <a:pPr marL="0" indent="0">
              <a:buNone/>
            </a:pPr>
            <a:endParaRPr lang="en-GB" sz="2000" dirty="0"/>
          </a:p>
          <a:p>
            <a:pPr marL="0" indent="0">
              <a:buNone/>
            </a:pPr>
            <a:endParaRPr lang="es-MX" sz="2000" dirty="0">
              <a:solidFill>
                <a:schemeClr val="bg2">
                  <a:lumMod val="25000"/>
                </a:schemeClr>
              </a:solidFill>
            </a:endParaRPr>
          </a:p>
        </p:txBody>
      </p:sp>
    </p:spTree>
    <p:extLst>
      <p:ext uri="{BB962C8B-B14F-4D97-AF65-F5344CB8AC3E}">
        <p14:creationId xmlns:p14="http://schemas.microsoft.com/office/powerpoint/2010/main" val="199024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0239" y="903606"/>
            <a:ext cx="10602835" cy="1340830"/>
          </a:xfrm>
        </p:spPr>
        <p:txBody>
          <a:bodyPr anchor="t">
            <a:noAutofit/>
          </a:bodyPr>
          <a:lstStyle/>
          <a:p>
            <a:pPr algn="just"/>
            <a:r>
              <a:rPr lang="es-MX" sz="2400" dirty="0">
                <a:latin typeface="Poppins" pitchFamily="2" charset="77"/>
                <a:cs typeface="Poppins" pitchFamily="2" charset="77"/>
              </a:rPr>
              <a:t>The </a:t>
            </a:r>
            <a:r>
              <a:rPr lang="es-MX" sz="2400" dirty="0" err="1">
                <a:latin typeface="Poppins" pitchFamily="2" charset="77"/>
                <a:cs typeface="Poppins" pitchFamily="2" charset="77"/>
              </a:rPr>
              <a:t>goal</a:t>
            </a:r>
            <a:r>
              <a:rPr lang="es-MX" sz="2400" dirty="0">
                <a:latin typeface="Poppins" pitchFamily="2" charset="77"/>
                <a:cs typeface="Poppins" pitchFamily="2" charset="77"/>
              </a:rPr>
              <a:t> </a:t>
            </a:r>
            <a:r>
              <a:rPr lang="en-US" sz="2400" dirty="0">
                <a:latin typeface="Poppins" pitchFamily="2" charset="77"/>
                <a:cs typeface="Poppins" pitchFamily="2" charset="77"/>
              </a:rPr>
              <a:t>of this partnership was to train a team of engineers to provide guidance on the set-up, equipment requisition and management of future BME departments. Myanmar’s MOH’s plan is that each of the country’s regions and states will have its own team of hospital engineers, of which at least one will be a biomedical engineer.</a:t>
            </a:r>
            <a:endParaRPr lang="es-MX" sz="2400" dirty="0"/>
          </a:p>
        </p:txBody>
      </p:sp>
      <p:pic>
        <p:nvPicPr>
          <p:cNvPr id="9" name="Picture 8">
            <a:extLst>
              <a:ext uri="{FF2B5EF4-FFF2-40B4-BE49-F238E27FC236}">
                <a16:creationId xmlns:a16="http://schemas.microsoft.com/office/drawing/2014/main" id="{9AF55A43-902E-4A39-81EA-78D39B58892A}"/>
              </a:ext>
            </a:extLst>
          </p:cNvPr>
          <p:cNvPicPr>
            <a:picLocks noChangeAspect="1"/>
          </p:cNvPicPr>
          <p:nvPr/>
        </p:nvPicPr>
        <p:blipFill>
          <a:blip r:embed="rId3"/>
          <a:stretch>
            <a:fillRect/>
          </a:stretch>
        </p:blipFill>
        <p:spPr>
          <a:xfrm>
            <a:off x="2120870" y="2418080"/>
            <a:ext cx="7006301" cy="3461644"/>
          </a:xfrm>
          <a:prstGeom prst="rect">
            <a:avLst/>
          </a:prstGeom>
        </p:spPr>
      </p:pic>
      <p:sp>
        <p:nvSpPr>
          <p:cNvPr id="10" name="TextBox 9">
            <a:extLst>
              <a:ext uri="{FF2B5EF4-FFF2-40B4-BE49-F238E27FC236}">
                <a16:creationId xmlns:a16="http://schemas.microsoft.com/office/drawing/2014/main" id="{A8BBFB7A-5DC8-477E-95FF-19F7DF59E6AB}"/>
              </a:ext>
            </a:extLst>
          </p:cNvPr>
          <p:cNvSpPr txBox="1"/>
          <p:nvPr/>
        </p:nvSpPr>
        <p:spPr>
          <a:xfrm>
            <a:off x="2361271" y="5879724"/>
            <a:ext cx="7092495" cy="338554"/>
          </a:xfrm>
          <a:prstGeom prst="rect">
            <a:avLst/>
          </a:prstGeom>
          <a:noFill/>
        </p:spPr>
        <p:txBody>
          <a:bodyPr wrap="square" rtlCol="0">
            <a:spAutoFit/>
          </a:bodyPr>
          <a:lstStyle/>
          <a:p>
            <a:r>
              <a:rPr lang="en-US" sz="1600" i="1" dirty="0"/>
              <a:t>Myanmar BME Training, Nay </a:t>
            </a:r>
            <a:r>
              <a:rPr lang="en-US" sz="1600" i="1" dirty="0" err="1"/>
              <a:t>Pyi</a:t>
            </a:r>
            <a:r>
              <a:rPr lang="en-US" sz="1600" i="1" dirty="0"/>
              <a:t> Taw, Myanmar, 19</a:t>
            </a:r>
            <a:r>
              <a:rPr lang="en-US" sz="1600" i="1" baseline="30000" dirty="0"/>
              <a:t>th</a:t>
            </a:r>
            <a:r>
              <a:rPr lang="en-US" sz="1600" i="1" dirty="0"/>
              <a:t> to 30</a:t>
            </a:r>
            <a:r>
              <a:rPr lang="en-US" sz="1600" i="1" baseline="30000" dirty="0"/>
              <a:t>th</a:t>
            </a:r>
            <a:r>
              <a:rPr lang="en-US" sz="1600" i="1" dirty="0"/>
              <a:t> December 2016</a:t>
            </a:r>
            <a:endParaRPr lang="en-GB" sz="1600" i="1" dirty="0"/>
          </a:p>
        </p:txBody>
      </p:sp>
    </p:spTree>
    <p:extLst>
      <p:ext uri="{BB962C8B-B14F-4D97-AF65-F5344CB8AC3E}">
        <p14:creationId xmlns:p14="http://schemas.microsoft.com/office/powerpoint/2010/main" val="2695083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323273" y="765370"/>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The Training </a:t>
            </a:r>
            <a:r>
              <a:rPr lang="es-MX" sz="3600" b="1" dirty="0" err="1">
                <a:solidFill>
                  <a:srgbClr val="0070C0"/>
                </a:solidFill>
                <a:latin typeface="Poppins" pitchFamily="2" charset="77"/>
                <a:cs typeface="Poppins" pitchFamily="2" charset="77"/>
              </a:rPr>
              <a:t>Phases</a:t>
            </a:r>
            <a:r>
              <a:rPr lang="es-MX" sz="3600" b="1" dirty="0">
                <a:solidFill>
                  <a:srgbClr val="0070C0"/>
                </a:solidFill>
                <a:latin typeface="Poppins" pitchFamily="2" charset="77"/>
                <a:cs typeface="Poppins" pitchFamily="2" charset="77"/>
              </a:rPr>
              <a:t>:</a:t>
            </a:r>
            <a:br>
              <a:rPr lang="es-MX" sz="3600" b="1" dirty="0">
                <a:solidFill>
                  <a:srgbClr val="0070C0"/>
                </a:solidFill>
                <a:latin typeface="Poppins" pitchFamily="2" charset="77"/>
                <a:cs typeface="Poppins" pitchFamily="2" charset="77"/>
              </a:rPr>
            </a:b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343037" y="1339110"/>
            <a:ext cx="11018982" cy="4258742"/>
          </a:xfrm>
        </p:spPr>
        <p:txBody>
          <a:bodyPr>
            <a:normAutofit/>
          </a:bodyPr>
          <a:lstStyle/>
          <a:p>
            <a:pPr marL="0" indent="0">
              <a:buNone/>
            </a:pPr>
            <a:r>
              <a:rPr lang="es-MX" sz="2400" b="1" dirty="0">
                <a:solidFill>
                  <a:srgbClr val="FF0000"/>
                </a:solidFill>
                <a:latin typeface="Poppins"/>
              </a:rPr>
              <a:t>1st Training: </a:t>
            </a:r>
            <a:r>
              <a:rPr lang="en-US" sz="2400" b="1" dirty="0">
                <a:solidFill>
                  <a:srgbClr val="FF0000"/>
                </a:solidFill>
                <a:latin typeface="Poppins"/>
              </a:rPr>
              <a:t>1</a:t>
            </a:r>
            <a:r>
              <a:rPr lang="en-US" sz="2400" b="1" baseline="30000" dirty="0">
                <a:solidFill>
                  <a:srgbClr val="FF0000"/>
                </a:solidFill>
                <a:latin typeface="Poppins"/>
              </a:rPr>
              <a:t>st</a:t>
            </a:r>
            <a:r>
              <a:rPr lang="en-US" sz="2400" b="1" dirty="0">
                <a:solidFill>
                  <a:srgbClr val="FF0000"/>
                </a:solidFill>
                <a:latin typeface="Poppins"/>
              </a:rPr>
              <a:t> to 12</a:t>
            </a:r>
            <a:r>
              <a:rPr lang="en-US" sz="2400" b="1" baseline="30000" dirty="0">
                <a:solidFill>
                  <a:srgbClr val="FF0000"/>
                </a:solidFill>
                <a:latin typeface="Poppins"/>
              </a:rPr>
              <a:t>th</a:t>
            </a:r>
            <a:r>
              <a:rPr lang="en-US" sz="2400" b="1" dirty="0">
                <a:solidFill>
                  <a:srgbClr val="FF0000"/>
                </a:solidFill>
                <a:latin typeface="Poppins"/>
              </a:rPr>
              <a:t> October 2012</a:t>
            </a:r>
            <a:r>
              <a:rPr lang="en-US" sz="2400" dirty="0">
                <a:solidFill>
                  <a:schemeClr val="bg2">
                    <a:lumMod val="25000"/>
                  </a:schemeClr>
                </a:solidFill>
                <a:latin typeface="Poppins"/>
              </a:rPr>
              <a:t>, National Blood Center, Yangon, Myanmar </a:t>
            </a:r>
          </a:p>
          <a:p>
            <a:pPr marL="0" indent="0">
              <a:buNone/>
            </a:pPr>
            <a:r>
              <a:rPr lang="en-US" sz="2400" u="sng" dirty="0">
                <a:solidFill>
                  <a:schemeClr val="bg2">
                    <a:lumMod val="25000"/>
                  </a:schemeClr>
                </a:solidFill>
                <a:latin typeface="Poppins"/>
              </a:rPr>
              <a:t>Trainees</a:t>
            </a:r>
            <a:r>
              <a:rPr lang="en-US" sz="2400" dirty="0">
                <a:solidFill>
                  <a:schemeClr val="bg2">
                    <a:lumMod val="25000"/>
                  </a:schemeClr>
                </a:solidFill>
                <a:latin typeface="Poppins"/>
              </a:rPr>
              <a:t>: </a:t>
            </a:r>
            <a:r>
              <a:rPr lang="en-US" sz="2400" dirty="0">
                <a:latin typeface="Poppins"/>
              </a:rPr>
              <a:t>40 Engineers and Clinicians working with the Myanmar Ministry of Health</a:t>
            </a:r>
          </a:p>
          <a:p>
            <a:pPr marL="0" indent="0">
              <a:buNone/>
            </a:pPr>
            <a:r>
              <a:rPr lang="en-US" sz="2400" u="sng" dirty="0">
                <a:latin typeface="Poppins"/>
              </a:rPr>
              <a:t>Sponsorship</a:t>
            </a:r>
            <a:r>
              <a:rPr lang="en-US" sz="2400" dirty="0">
                <a:latin typeface="Poppins"/>
              </a:rPr>
              <a:t>: Education grant by GE Healthcare; local hospitality by Sea Lion Co. Ltd.</a:t>
            </a:r>
            <a:endParaRPr lang="en-GB" sz="2400" dirty="0">
              <a:latin typeface="Poppins"/>
            </a:endParaRPr>
          </a:p>
          <a:p>
            <a:pPr marL="0" indent="0">
              <a:buNone/>
            </a:pPr>
            <a:r>
              <a:rPr lang="es-MX" sz="2400" u="sng" dirty="0" err="1">
                <a:solidFill>
                  <a:schemeClr val="bg2">
                    <a:lumMod val="25000"/>
                  </a:schemeClr>
                </a:solidFill>
                <a:latin typeface="Poppins"/>
              </a:rPr>
              <a:t>Format</a:t>
            </a:r>
            <a:r>
              <a:rPr lang="es-MX" sz="2400" dirty="0">
                <a:solidFill>
                  <a:schemeClr val="bg2">
                    <a:lumMod val="25000"/>
                  </a:schemeClr>
                </a:solidFill>
                <a:latin typeface="Poppins"/>
              </a:rPr>
              <a:t>: </a:t>
            </a:r>
            <a:r>
              <a:rPr lang="es-MX" sz="2400" dirty="0" err="1">
                <a:solidFill>
                  <a:schemeClr val="bg2">
                    <a:lumMod val="25000"/>
                  </a:schemeClr>
                </a:solidFill>
                <a:latin typeface="Poppins"/>
              </a:rPr>
              <a:t>Lectures</a:t>
            </a:r>
            <a:r>
              <a:rPr lang="es-MX" sz="2400" dirty="0">
                <a:solidFill>
                  <a:schemeClr val="bg2">
                    <a:lumMod val="25000"/>
                  </a:schemeClr>
                </a:solidFill>
                <a:latin typeface="Poppins"/>
              </a:rPr>
              <a:t> </a:t>
            </a:r>
            <a:r>
              <a:rPr lang="es-MX" sz="2400" dirty="0" err="1">
                <a:solidFill>
                  <a:schemeClr val="bg2">
                    <a:lumMod val="25000"/>
                  </a:schemeClr>
                </a:solidFill>
                <a:latin typeface="Poppins"/>
              </a:rPr>
              <a:t>on</a:t>
            </a:r>
            <a:r>
              <a:rPr lang="es-MX" sz="2400" dirty="0">
                <a:solidFill>
                  <a:schemeClr val="bg2">
                    <a:lumMod val="25000"/>
                  </a:schemeClr>
                </a:solidFill>
                <a:latin typeface="Poppins"/>
              </a:rPr>
              <a:t> Biomedical &amp; </a:t>
            </a:r>
            <a:r>
              <a:rPr lang="es-MX" sz="2400" dirty="0" err="1">
                <a:solidFill>
                  <a:schemeClr val="bg2">
                    <a:lumMod val="25000"/>
                  </a:schemeClr>
                </a:solidFill>
                <a:latin typeface="Poppins"/>
              </a:rPr>
              <a:t>Clinical</a:t>
            </a:r>
            <a:r>
              <a:rPr lang="es-MX" sz="2400" dirty="0">
                <a:solidFill>
                  <a:schemeClr val="bg2">
                    <a:lumMod val="25000"/>
                  </a:schemeClr>
                </a:solidFill>
                <a:latin typeface="Poppins"/>
              </a:rPr>
              <a:t> Engineering </a:t>
            </a:r>
            <a:r>
              <a:rPr lang="es-MX" sz="2400" dirty="0" err="1">
                <a:solidFill>
                  <a:schemeClr val="bg2">
                    <a:lumMod val="25000"/>
                  </a:schemeClr>
                </a:solidFill>
                <a:latin typeface="Poppins"/>
              </a:rPr>
              <a:t>concepts</a:t>
            </a:r>
            <a:r>
              <a:rPr lang="es-MX" sz="2400" dirty="0">
                <a:solidFill>
                  <a:schemeClr val="bg2">
                    <a:lumMod val="25000"/>
                  </a:schemeClr>
                </a:solidFill>
                <a:latin typeface="Poppins"/>
              </a:rPr>
              <a:t>; </a:t>
            </a:r>
            <a:r>
              <a:rPr lang="es-MX" sz="2400" dirty="0" err="1">
                <a:solidFill>
                  <a:schemeClr val="bg2">
                    <a:lumMod val="25000"/>
                  </a:schemeClr>
                </a:solidFill>
                <a:latin typeface="Poppins"/>
              </a:rPr>
              <a:t>practical</a:t>
            </a:r>
            <a:r>
              <a:rPr lang="es-MX" sz="2400" dirty="0">
                <a:solidFill>
                  <a:schemeClr val="bg2">
                    <a:lumMod val="25000"/>
                  </a:schemeClr>
                </a:solidFill>
                <a:latin typeface="Poppins"/>
              </a:rPr>
              <a:t> </a:t>
            </a:r>
            <a:r>
              <a:rPr lang="es-MX" sz="2400" dirty="0" err="1">
                <a:solidFill>
                  <a:schemeClr val="bg2">
                    <a:lumMod val="25000"/>
                  </a:schemeClr>
                </a:solidFill>
                <a:latin typeface="Poppins"/>
              </a:rPr>
              <a:t>sessions</a:t>
            </a:r>
            <a:r>
              <a:rPr lang="es-MX" sz="2400" dirty="0">
                <a:solidFill>
                  <a:schemeClr val="bg2">
                    <a:lumMod val="25000"/>
                  </a:schemeClr>
                </a:solidFill>
                <a:latin typeface="Poppins"/>
              </a:rPr>
              <a:t> </a:t>
            </a:r>
            <a:r>
              <a:rPr lang="es-MX" sz="2400" dirty="0" err="1">
                <a:solidFill>
                  <a:schemeClr val="bg2">
                    <a:lumMod val="25000"/>
                  </a:schemeClr>
                </a:solidFill>
                <a:latin typeface="Poppins"/>
              </a:rPr>
              <a:t>on</a:t>
            </a:r>
            <a:r>
              <a:rPr lang="es-MX" sz="2400" dirty="0">
                <a:solidFill>
                  <a:schemeClr val="bg2">
                    <a:lumMod val="25000"/>
                  </a:schemeClr>
                </a:solidFill>
                <a:latin typeface="Poppins"/>
              </a:rPr>
              <a:t> </a:t>
            </a:r>
            <a:r>
              <a:rPr lang="es-MX" sz="2400" dirty="0" err="1">
                <a:solidFill>
                  <a:schemeClr val="bg2">
                    <a:lumMod val="25000"/>
                  </a:schemeClr>
                </a:solidFill>
                <a:latin typeface="Poppins"/>
              </a:rPr>
              <a:t>the</a:t>
            </a:r>
            <a:r>
              <a:rPr lang="es-MX" sz="2400" dirty="0">
                <a:solidFill>
                  <a:schemeClr val="bg2">
                    <a:lumMod val="25000"/>
                  </a:schemeClr>
                </a:solidFill>
                <a:latin typeface="Poppins"/>
              </a:rPr>
              <a:t> use, </a:t>
            </a:r>
            <a:r>
              <a:rPr lang="es-MX" sz="2400" dirty="0" err="1">
                <a:solidFill>
                  <a:schemeClr val="bg2">
                    <a:lumMod val="25000"/>
                  </a:schemeClr>
                </a:solidFill>
                <a:latin typeface="Poppins"/>
              </a:rPr>
              <a:t>maintenance</a:t>
            </a:r>
            <a:r>
              <a:rPr lang="es-MX" sz="2400" dirty="0">
                <a:solidFill>
                  <a:schemeClr val="bg2">
                    <a:lumMod val="25000"/>
                  </a:schemeClr>
                </a:solidFill>
                <a:latin typeface="Poppins"/>
              </a:rPr>
              <a:t> and safety </a:t>
            </a:r>
            <a:r>
              <a:rPr lang="es-MX" sz="2400" dirty="0" err="1">
                <a:solidFill>
                  <a:schemeClr val="bg2">
                    <a:lumMod val="25000"/>
                  </a:schemeClr>
                </a:solidFill>
                <a:latin typeface="Poppins"/>
              </a:rPr>
              <a:t>testing</a:t>
            </a:r>
            <a:r>
              <a:rPr lang="es-MX" sz="2400" dirty="0">
                <a:solidFill>
                  <a:schemeClr val="bg2">
                    <a:lumMod val="25000"/>
                  </a:schemeClr>
                </a:solidFill>
                <a:latin typeface="Poppins"/>
              </a:rPr>
              <a:t> </a:t>
            </a:r>
            <a:r>
              <a:rPr lang="es-MX" sz="2400" dirty="0" err="1">
                <a:solidFill>
                  <a:schemeClr val="bg2">
                    <a:lumMod val="25000"/>
                  </a:schemeClr>
                </a:solidFill>
                <a:latin typeface="Poppins"/>
              </a:rPr>
              <a:t>of</a:t>
            </a:r>
            <a:r>
              <a:rPr lang="es-MX" sz="2400" dirty="0">
                <a:solidFill>
                  <a:schemeClr val="bg2">
                    <a:lumMod val="25000"/>
                  </a:schemeClr>
                </a:solidFill>
                <a:latin typeface="Poppins"/>
              </a:rPr>
              <a:t> </a:t>
            </a:r>
            <a:r>
              <a:rPr lang="es-MX" sz="2400" dirty="0" err="1">
                <a:solidFill>
                  <a:schemeClr val="bg2">
                    <a:lumMod val="25000"/>
                  </a:schemeClr>
                </a:solidFill>
                <a:latin typeface="Poppins"/>
              </a:rPr>
              <a:t>selected</a:t>
            </a:r>
            <a:r>
              <a:rPr lang="es-MX" sz="2400" dirty="0">
                <a:solidFill>
                  <a:schemeClr val="bg2">
                    <a:lumMod val="25000"/>
                  </a:schemeClr>
                </a:solidFill>
                <a:latin typeface="Poppins"/>
              </a:rPr>
              <a:t> medical </a:t>
            </a:r>
            <a:r>
              <a:rPr lang="es-MX" sz="2400" dirty="0" err="1">
                <a:solidFill>
                  <a:schemeClr val="bg2">
                    <a:lumMod val="25000"/>
                  </a:schemeClr>
                </a:solidFill>
                <a:latin typeface="Poppins"/>
              </a:rPr>
              <a:t>equipment</a:t>
            </a:r>
            <a:r>
              <a:rPr lang="es-MX" sz="2400" dirty="0">
                <a:solidFill>
                  <a:schemeClr val="bg2">
                    <a:lumMod val="25000"/>
                  </a:schemeClr>
                </a:solidFill>
                <a:latin typeface="Poppins"/>
              </a:rPr>
              <a:t>.</a:t>
            </a:r>
          </a:p>
        </p:txBody>
      </p:sp>
      <p:pic>
        <p:nvPicPr>
          <p:cNvPr id="1026" name="Picture 2" descr="Opening Ceremony Newspaper Article">
            <a:extLst>
              <a:ext uri="{FF2B5EF4-FFF2-40B4-BE49-F238E27FC236}">
                <a16:creationId xmlns:a16="http://schemas.microsoft.com/office/drawing/2014/main" id="{6FA4D2DC-4731-490D-8FF5-18306F551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95" y="3700081"/>
            <a:ext cx="3079921" cy="238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6CFE98F-86BD-4C02-B9D6-02950B7FDE9A}"/>
              </a:ext>
            </a:extLst>
          </p:cNvPr>
          <p:cNvPicPr>
            <a:picLocks noChangeAspect="1"/>
          </p:cNvPicPr>
          <p:nvPr/>
        </p:nvPicPr>
        <p:blipFill>
          <a:blip r:embed="rId4"/>
          <a:stretch>
            <a:fillRect/>
          </a:stretch>
        </p:blipFill>
        <p:spPr>
          <a:xfrm>
            <a:off x="3309794" y="4205604"/>
            <a:ext cx="2715660" cy="2039078"/>
          </a:xfrm>
          <a:prstGeom prst="rect">
            <a:avLst/>
          </a:prstGeom>
        </p:spPr>
      </p:pic>
      <p:pic>
        <p:nvPicPr>
          <p:cNvPr id="5" name="Picture 4">
            <a:extLst>
              <a:ext uri="{FF2B5EF4-FFF2-40B4-BE49-F238E27FC236}">
                <a16:creationId xmlns:a16="http://schemas.microsoft.com/office/drawing/2014/main" id="{4EB76846-A6C1-4179-815D-29C1FB181CDF}"/>
              </a:ext>
            </a:extLst>
          </p:cNvPr>
          <p:cNvPicPr>
            <a:picLocks noChangeAspect="1"/>
          </p:cNvPicPr>
          <p:nvPr/>
        </p:nvPicPr>
        <p:blipFill>
          <a:blip r:embed="rId5"/>
          <a:stretch>
            <a:fillRect/>
          </a:stretch>
        </p:blipFill>
        <p:spPr>
          <a:xfrm>
            <a:off x="5994828" y="3526424"/>
            <a:ext cx="2866666" cy="2071428"/>
          </a:xfrm>
          <a:prstGeom prst="rect">
            <a:avLst/>
          </a:prstGeom>
        </p:spPr>
      </p:pic>
      <p:pic>
        <p:nvPicPr>
          <p:cNvPr id="7" name="Picture 6">
            <a:extLst>
              <a:ext uri="{FF2B5EF4-FFF2-40B4-BE49-F238E27FC236}">
                <a16:creationId xmlns:a16="http://schemas.microsoft.com/office/drawing/2014/main" id="{F659AFA1-A57A-43CE-8014-970C9507C43C}"/>
              </a:ext>
            </a:extLst>
          </p:cNvPr>
          <p:cNvPicPr>
            <a:picLocks noChangeAspect="1"/>
          </p:cNvPicPr>
          <p:nvPr/>
        </p:nvPicPr>
        <p:blipFill>
          <a:blip r:embed="rId6"/>
          <a:stretch>
            <a:fillRect/>
          </a:stretch>
        </p:blipFill>
        <p:spPr>
          <a:xfrm>
            <a:off x="8861476" y="4004067"/>
            <a:ext cx="2987487" cy="2240615"/>
          </a:xfrm>
          <a:prstGeom prst="rect">
            <a:avLst/>
          </a:prstGeom>
        </p:spPr>
      </p:pic>
    </p:spTree>
    <p:extLst>
      <p:ext uri="{BB962C8B-B14F-4D97-AF65-F5344CB8AC3E}">
        <p14:creationId xmlns:p14="http://schemas.microsoft.com/office/powerpoint/2010/main" val="74396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21060" y="778605"/>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The Training </a:t>
            </a:r>
            <a:r>
              <a:rPr lang="es-MX" sz="3600" b="1" dirty="0" err="1">
                <a:solidFill>
                  <a:srgbClr val="0070C0"/>
                </a:solidFill>
                <a:latin typeface="Poppins" pitchFamily="2" charset="77"/>
                <a:cs typeface="Poppins" pitchFamily="2" charset="77"/>
              </a:rPr>
              <a:t>Phases</a:t>
            </a:r>
            <a:r>
              <a:rPr lang="es-MX" sz="3600" b="1" dirty="0">
                <a:solidFill>
                  <a:srgbClr val="0070C0"/>
                </a:solidFill>
                <a:latin typeface="Poppins" pitchFamily="2" charset="77"/>
                <a:cs typeface="Poppins" pitchFamily="2" charset="77"/>
              </a:rPr>
              <a:t>:</a:t>
            </a:r>
            <a:br>
              <a:rPr lang="es-MX" sz="3600" b="1" dirty="0">
                <a:solidFill>
                  <a:srgbClr val="0070C0"/>
                </a:solidFill>
                <a:latin typeface="Poppins" pitchFamily="2" charset="77"/>
                <a:cs typeface="Poppins" pitchFamily="2" charset="77"/>
              </a:rPr>
            </a:br>
            <a:endParaRPr lang="es-MX" sz="3600" dirty="0">
              <a:solidFill>
                <a:srgbClr val="0070C0"/>
              </a:solidFill>
            </a:endParaRPr>
          </a:p>
        </p:txBody>
      </p:sp>
      <p:sp>
        <p:nvSpPr>
          <p:cNvPr id="7" name="Marcador de contenido 2">
            <a:extLst>
              <a:ext uri="{FF2B5EF4-FFF2-40B4-BE49-F238E27FC236}">
                <a16:creationId xmlns:a16="http://schemas.microsoft.com/office/drawing/2014/main" id="{2F2A0D05-3F9C-4C3D-967F-7D58594885F0}"/>
              </a:ext>
            </a:extLst>
          </p:cNvPr>
          <p:cNvSpPr>
            <a:spLocks noGrp="1"/>
          </p:cNvSpPr>
          <p:nvPr>
            <p:ph idx="1"/>
          </p:nvPr>
        </p:nvSpPr>
        <p:spPr>
          <a:xfrm>
            <a:off x="221060" y="1271239"/>
            <a:ext cx="11018982" cy="4258742"/>
          </a:xfrm>
        </p:spPr>
        <p:txBody>
          <a:bodyPr>
            <a:normAutofit/>
          </a:bodyPr>
          <a:lstStyle/>
          <a:p>
            <a:pPr marL="0" indent="0">
              <a:buNone/>
            </a:pPr>
            <a:r>
              <a:rPr lang="es-MX" sz="2400" b="1" dirty="0">
                <a:solidFill>
                  <a:srgbClr val="FF0000"/>
                </a:solidFill>
                <a:latin typeface="Poppins"/>
              </a:rPr>
              <a:t> 2nd Training: </a:t>
            </a:r>
            <a:r>
              <a:rPr lang="en-US" sz="2400" b="1" dirty="0">
                <a:solidFill>
                  <a:srgbClr val="FF0000"/>
                </a:solidFill>
                <a:latin typeface="Poppins"/>
              </a:rPr>
              <a:t>17</a:t>
            </a:r>
            <a:r>
              <a:rPr lang="en-US" sz="2400" b="1" baseline="30000" dirty="0">
                <a:solidFill>
                  <a:srgbClr val="FF0000"/>
                </a:solidFill>
                <a:latin typeface="Poppins"/>
              </a:rPr>
              <a:t>th</a:t>
            </a:r>
            <a:r>
              <a:rPr lang="en-US" sz="2400" b="1" dirty="0">
                <a:solidFill>
                  <a:srgbClr val="FF0000"/>
                </a:solidFill>
                <a:latin typeface="Poppins"/>
              </a:rPr>
              <a:t> to 21</a:t>
            </a:r>
            <a:r>
              <a:rPr lang="en-US" sz="2400" b="1" baseline="30000" dirty="0">
                <a:solidFill>
                  <a:srgbClr val="FF0000"/>
                </a:solidFill>
                <a:latin typeface="Poppins"/>
              </a:rPr>
              <a:t>st</a:t>
            </a:r>
            <a:r>
              <a:rPr lang="en-US" sz="2400" b="1" dirty="0">
                <a:solidFill>
                  <a:srgbClr val="FF0000"/>
                </a:solidFill>
                <a:latin typeface="Poppins"/>
              </a:rPr>
              <a:t> December 2012</a:t>
            </a:r>
            <a:r>
              <a:rPr lang="en-US" sz="2400" dirty="0">
                <a:solidFill>
                  <a:schemeClr val="bg2">
                    <a:lumMod val="25000"/>
                  </a:schemeClr>
                </a:solidFill>
                <a:latin typeface="Poppins"/>
              </a:rPr>
              <a:t>, National Blood Center, Yangon, Myanmar </a:t>
            </a:r>
          </a:p>
          <a:p>
            <a:pPr marL="0" indent="0">
              <a:buNone/>
            </a:pPr>
            <a:r>
              <a:rPr lang="en-US" sz="2400" u="sng" dirty="0">
                <a:solidFill>
                  <a:schemeClr val="bg2">
                    <a:lumMod val="25000"/>
                  </a:schemeClr>
                </a:solidFill>
                <a:latin typeface="Poppins"/>
              </a:rPr>
              <a:t>Trainees</a:t>
            </a:r>
            <a:r>
              <a:rPr lang="en-US" sz="2400" dirty="0">
                <a:solidFill>
                  <a:schemeClr val="bg2">
                    <a:lumMod val="25000"/>
                  </a:schemeClr>
                </a:solidFill>
                <a:latin typeface="Poppins"/>
              </a:rPr>
              <a:t>: </a:t>
            </a:r>
            <a:r>
              <a:rPr lang="en-US" sz="2400" dirty="0">
                <a:latin typeface="Poppins"/>
              </a:rPr>
              <a:t>40 Engineers and Clinicians working with the Myanmar Ministry of Health (same participants as 1</a:t>
            </a:r>
            <a:r>
              <a:rPr lang="en-US" sz="2400" baseline="30000" dirty="0">
                <a:latin typeface="Poppins"/>
              </a:rPr>
              <a:t>st</a:t>
            </a:r>
            <a:r>
              <a:rPr lang="en-US" sz="2400" dirty="0">
                <a:latin typeface="Poppins"/>
              </a:rPr>
              <a:t> Training)</a:t>
            </a:r>
          </a:p>
          <a:p>
            <a:pPr marL="0" indent="0">
              <a:buNone/>
            </a:pPr>
            <a:r>
              <a:rPr lang="en-US" sz="2400" u="sng" dirty="0">
                <a:latin typeface="Poppins"/>
              </a:rPr>
              <a:t>Sponsorship</a:t>
            </a:r>
            <a:r>
              <a:rPr lang="en-US" sz="2400" dirty="0">
                <a:latin typeface="Poppins"/>
              </a:rPr>
              <a:t>: Education grant by GE Healthcare; local hospitality by Sea Lion Co. Ltd.</a:t>
            </a:r>
            <a:endParaRPr lang="en-GB" sz="2400" dirty="0">
              <a:latin typeface="Poppins"/>
            </a:endParaRPr>
          </a:p>
          <a:p>
            <a:pPr marL="0" indent="0">
              <a:buNone/>
            </a:pPr>
            <a:r>
              <a:rPr lang="es-MX" sz="2400" u="sng" dirty="0" err="1">
                <a:solidFill>
                  <a:schemeClr val="bg2">
                    <a:lumMod val="25000"/>
                  </a:schemeClr>
                </a:solidFill>
                <a:latin typeface="Poppins"/>
              </a:rPr>
              <a:t>Format</a:t>
            </a:r>
            <a:r>
              <a:rPr lang="es-MX" sz="2400" dirty="0">
                <a:solidFill>
                  <a:schemeClr val="bg2">
                    <a:lumMod val="25000"/>
                  </a:schemeClr>
                </a:solidFill>
                <a:latin typeface="Poppins"/>
              </a:rPr>
              <a:t>: </a:t>
            </a:r>
            <a:r>
              <a:rPr lang="es-MX" sz="2400" dirty="0" err="1">
                <a:solidFill>
                  <a:schemeClr val="bg2">
                    <a:lumMod val="25000"/>
                  </a:schemeClr>
                </a:solidFill>
                <a:latin typeface="Poppins"/>
              </a:rPr>
              <a:t>Lectures</a:t>
            </a:r>
            <a:r>
              <a:rPr lang="es-MX" sz="2400" dirty="0">
                <a:solidFill>
                  <a:schemeClr val="bg2">
                    <a:lumMod val="25000"/>
                  </a:schemeClr>
                </a:solidFill>
                <a:latin typeface="Poppins"/>
              </a:rPr>
              <a:t> </a:t>
            </a:r>
            <a:r>
              <a:rPr lang="es-MX" sz="2400" dirty="0" err="1">
                <a:solidFill>
                  <a:schemeClr val="bg2">
                    <a:lumMod val="25000"/>
                  </a:schemeClr>
                </a:solidFill>
                <a:latin typeface="Poppins"/>
              </a:rPr>
              <a:t>on</a:t>
            </a:r>
            <a:r>
              <a:rPr lang="es-MX" sz="2400" dirty="0">
                <a:solidFill>
                  <a:schemeClr val="bg2">
                    <a:lumMod val="25000"/>
                  </a:schemeClr>
                </a:solidFill>
                <a:latin typeface="Poppins"/>
              </a:rPr>
              <a:t> </a:t>
            </a:r>
            <a:r>
              <a:rPr lang="es-MX" sz="2400" dirty="0" err="1">
                <a:solidFill>
                  <a:schemeClr val="bg2">
                    <a:lumMod val="25000"/>
                  </a:schemeClr>
                </a:solidFill>
                <a:latin typeface="Poppins"/>
              </a:rPr>
              <a:t>advanced</a:t>
            </a:r>
            <a:r>
              <a:rPr lang="es-MX" sz="2400" dirty="0">
                <a:solidFill>
                  <a:schemeClr val="bg2">
                    <a:lumMod val="25000"/>
                  </a:schemeClr>
                </a:solidFill>
                <a:latin typeface="Poppins"/>
              </a:rPr>
              <a:t> Biomedical &amp; </a:t>
            </a:r>
            <a:r>
              <a:rPr lang="es-MX" sz="2400" dirty="0" err="1">
                <a:solidFill>
                  <a:schemeClr val="bg2">
                    <a:lumMod val="25000"/>
                  </a:schemeClr>
                </a:solidFill>
                <a:latin typeface="Poppins"/>
              </a:rPr>
              <a:t>Clinical</a:t>
            </a:r>
            <a:r>
              <a:rPr lang="es-MX" sz="2400" dirty="0">
                <a:solidFill>
                  <a:schemeClr val="bg2">
                    <a:lumMod val="25000"/>
                  </a:schemeClr>
                </a:solidFill>
                <a:latin typeface="Poppins"/>
              </a:rPr>
              <a:t> Engineering </a:t>
            </a:r>
            <a:r>
              <a:rPr lang="es-MX" sz="2400" dirty="0" err="1">
                <a:solidFill>
                  <a:schemeClr val="bg2">
                    <a:lumMod val="25000"/>
                  </a:schemeClr>
                </a:solidFill>
                <a:latin typeface="Poppins"/>
              </a:rPr>
              <a:t>concepts</a:t>
            </a:r>
            <a:r>
              <a:rPr lang="es-MX" sz="2400" dirty="0">
                <a:solidFill>
                  <a:schemeClr val="bg2">
                    <a:lumMod val="25000"/>
                  </a:schemeClr>
                </a:solidFill>
                <a:latin typeface="Poppins"/>
              </a:rPr>
              <a:t>; </a:t>
            </a:r>
            <a:r>
              <a:rPr lang="es-MX" sz="2400" dirty="0" err="1">
                <a:solidFill>
                  <a:schemeClr val="bg2">
                    <a:lumMod val="25000"/>
                  </a:schemeClr>
                </a:solidFill>
                <a:latin typeface="Poppins"/>
              </a:rPr>
              <a:t>practical</a:t>
            </a:r>
            <a:r>
              <a:rPr lang="es-MX" sz="2400" dirty="0">
                <a:solidFill>
                  <a:schemeClr val="bg2">
                    <a:lumMod val="25000"/>
                  </a:schemeClr>
                </a:solidFill>
                <a:latin typeface="Poppins"/>
              </a:rPr>
              <a:t> </a:t>
            </a:r>
            <a:r>
              <a:rPr lang="es-MX" sz="2400" dirty="0" err="1">
                <a:solidFill>
                  <a:schemeClr val="bg2">
                    <a:lumMod val="25000"/>
                  </a:schemeClr>
                </a:solidFill>
                <a:latin typeface="Poppins"/>
              </a:rPr>
              <a:t>sessions</a:t>
            </a:r>
            <a:r>
              <a:rPr lang="es-MX" sz="2400" dirty="0">
                <a:solidFill>
                  <a:schemeClr val="bg2">
                    <a:lumMod val="25000"/>
                  </a:schemeClr>
                </a:solidFill>
                <a:latin typeface="Poppins"/>
              </a:rPr>
              <a:t> </a:t>
            </a:r>
            <a:r>
              <a:rPr lang="es-MX" sz="2400" dirty="0" err="1">
                <a:solidFill>
                  <a:schemeClr val="bg2">
                    <a:lumMod val="25000"/>
                  </a:schemeClr>
                </a:solidFill>
                <a:latin typeface="Poppins"/>
              </a:rPr>
              <a:t>include</a:t>
            </a:r>
            <a:r>
              <a:rPr lang="es-MX" sz="2400" dirty="0">
                <a:solidFill>
                  <a:schemeClr val="bg2">
                    <a:lumMod val="25000"/>
                  </a:schemeClr>
                </a:solidFill>
                <a:latin typeface="Poppins"/>
              </a:rPr>
              <a:t> </a:t>
            </a:r>
            <a:r>
              <a:rPr lang="es-MX" sz="2400" dirty="0" err="1">
                <a:solidFill>
                  <a:schemeClr val="bg2">
                    <a:lumMod val="25000"/>
                  </a:schemeClr>
                </a:solidFill>
                <a:latin typeface="Poppins"/>
              </a:rPr>
              <a:t>the</a:t>
            </a:r>
            <a:r>
              <a:rPr lang="es-MX" sz="2400" dirty="0">
                <a:solidFill>
                  <a:schemeClr val="bg2">
                    <a:lumMod val="25000"/>
                  </a:schemeClr>
                </a:solidFill>
                <a:latin typeface="Poppins"/>
              </a:rPr>
              <a:t> </a:t>
            </a:r>
            <a:r>
              <a:rPr lang="es-MX" sz="2400" dirty="0" err="1">
                <a:solidFill>
                  <a:schemeClr val="bg2">
                    <a:lumMod val="25000"/>
                  </a:schemeClr>
                </a:solidFill>
                <a:latin typeface="Poppins"/>
              </a:rPr>
              <a:t>design</a:t>
            </a:r>
            <a:r>
              <a:rPr lang="es-MX" sz="2400" dirty="0">
                <a:solidFill>
                  <a:schemeClr val="bg2">
                    <a:lumMod val="25000"/>
                  </a:schemeClr>
                </a:solidFill>
                <a:latin typeface="Poppins"/>
              </a:rPr>
              <a:t> </a:t>
            </a:r>
            <a:r>
              <a:rPr lang="es-MX" sz="2400" dirty="0" err="1">
                <a:solidFill>
                  <a:schemeClr val="bg2">
                    <a:lumMod val="25000"/>
                  </a:schemeClr>
                </a:solidFill>
                <a:latin typeface="Poppins"/>
              </a:rPr>
              <a:t>of</a:t>
            </a:r>
            <a:r>
              <a:rPr lang="es-MX" sz="2400" dirty="0">
                <a:solidFill>
                  <a:schemeClr val="bg2">
                    <a:lumMod val="25000"/>
                  </a:schemeClr>
                </a:solidFill>
                <a:latin typeface="Poppins"/>
              </a:rPr>
              <a:t> </a:t>
            </a:r>
            <a:r>
              <a:rPr lang="es-MX" sz="2400" dirty="0" err="1">
                <a:solidFill>
                  <a:schemeClr val="bg2">
                    <a:lumMod val="25000"/>
                  </a:schemeClr>
                </a:solidFill>
                <a:latin typeface="Poppins"/>
              </a:rPr>
              <a:t>equipment</a:t>
            </a:r>
            <a:r>
              <a:rPr lang="es-MX" sz="2400" dirty="0">
                <a:solidFill>
                  <a:schemeClr val="bg2">
                    <a:lumMod val="25000"/>
                  </a:schemeClr>
                </a:solidFill>
                <a:latin typeface="Poppins"/>
              </a:rPr>
              <a:t> </a:t>
            </a:r>
            <a:r>
              <a:rPr lang="es-MX" sz="2400" dirty="0" err="1">
                <a:solidFill>
                  <a:schemeClr val="bg2">
                    <a:lumMod val="25000"/>
                  </a:schemeClr>
                </a:solidFill>
                <a:latin typeface="Poppins"/>
              </a:rPr>
              <a:t>management</a:t>
            </a:r>
            <a:r>
              <a:rPr lang="es-MX" sz="2400" dirty="0">
                <a:solidFill>
                  <a:schemeClr val="bg2">
                    <a:lumMod val="25000"/>
                  </a:schemeClr>
                </a:solidFill>
                <a:latin typeface="Poppins"/>
              </a:rPr>
              <a:t> </a:t>
            </a:r>
            <a:r>
              <a:rPr lang="es-MX" sz="2400" dirty="0" err="1">
                <a:solidFill>
                  <a:schemeClr val="bg2">
                    <a:lumMod val="25000"/>
                  </a:schemeClr>
                </a:solidFill>
                <a:latin typeface="Poppins"/>
              </a:rPr>
              <a:t>plans</a:t>
            </a:r>
            <a:r>
              <a:rPr lang="es-MX" sz="2400" dirty="0">
                <a:solidFill>
                  <a:schemeClr val="bg2">
                    <a:lumMod val="25000"/>
                  </a:schemeClr>
                </a:solidFill>
                <a:latin typeface="Poppins"/>
              </a:rPr>
              <a:t> and </a:t>
            </a:r>
            <a:r>
              <a:rPr lang="es-MX" sz="2400" dirty="0" err="1">
                <a:solidFill>
                  <a:schemeClr val="bg2">
                    <a:lumMod val="25000"/>
                  </a:schemeClr>
                </a:solidFill>
                <a:latin typeface="Poppins"/>
              </a:rPr>
              <a:t>facility</a:t>
            </a:r>
            <a:r>
              <a:rPr lang="es-MX" sz="2400" dirty="0">
                <a:solidFill>
                  <a:schemeClr val="bg2">
                    <a:lumMod val="25000"/>
                  </a:schemeClr>
                </a:solidFill>
                <a:latin typeface="Poppins"/>
              </a:rPr>
              <a:t> </a:t>
            </a:r>
            <a:r>
              <a:rPr lang="es-MX" sz="2400" dirty="0" err="1">
                <a:solidFill>
                  <a:schemeClr val="bg2">
                    <a:lumMod val="25000"/>
                  </a:schemeClr>
                </a:solidFill>
                <a:latin typeface="Poppins"/>
              </a:rPr>
              <a:t>visits</a:t>
            </a:r>
            <a:r>
              <a:rPr lang="es-MX" sz="2400" dirty="0">
                <a:solidFill>
                  <a:schemeClr val="bg2">
                    <a:lumMod val="25000"/>
                  </a:schemeClr>
                </a:solidFill>
                <a:latin typeface="Poppins"/>
              </a:rPr>
              <a:t> </a:t>
            </a:r>
            <a:r>
              <a:rPr lang="es-MX" sz="2400" dirty="0" err="1">
                <a:solidFill>
                  <a:schemeClr val="bg2">
                    <a:lumMod val="25000"/>
                  </a:schemeClr>
                </a:solidFill>
                <a:latin typeface="Poppins"/>
              </a:rPr>
              <a:t>to</a:t>
            </a:r>
            <a:r>
              <a:rPr lang="es-MX" sz="2400" dirty="0">
                <a:solidFill>
                  <a:schemeClr val="bg2">
                    <a:lumMod val="25000"/>
                  </a:schemeClr>
                </a:solidFill>
                <a:latin typeface="Poppins"/>
              </a:rPr>
              <a:t> </a:t>
            </a:r>
            <a:r>
              <a:rPr lang="es-MX" sz="2400" dirty="0" err="1">
                <a:solidFill>
                  <a:schemeClr val="bg2">
                    <a:lumMod val="25000"/>
                  </a:schemeClr>
                </a:solidFill>
                <a:latin typeface="Poppins"/>
              </a:rPr>
              <a:t>identify</a:t>
            </a:r>
            <a:r>
              <a:rPr lang="es-MX" sz="2400" dirty="0">
                <a:solidFill>
                  <a:schemeClr val="bg2">
                    <a:lumMod val="25000"/>
                  </a:schemeClr>
                </a:solidFill>
                <a:latin typeface="Poppins"/>
              </a:rPr>
              <a:t> </a:t>
            </a:r>
            <a:r>
              <a:rPr lang="es-MX" sz="2400" dirty="0" err="1">
                <a:solidFill>
                  <a:schemeClr val="bg2">
                    <a:lumMod val="25000"/>
                  </a:schemeClr>
                </a:solidFill>
                <a:latin typeface="Poppins"/>
              </a:rPr>
              <a:t>areas</a:t>
            </a:r>
            <a:r>
              <a:rPr lang="es-MX" sz="2400" dirty="0">
                <a:solidFill>
                  <a:schemeClr val="bg2">
                    <a:lumMod val="25000"/>
                  </a:schemeClr>
                </a:solidFill>
                <a:latin typeface="Poppins"/>
              </a:rPr>
              <a:t> </a:t>
            </a:r>
            <a:r>
              <a:rPr lang="es-MX" sz="2400" dirty="0" err="1">
                <a:solidFill>
                  <a:schemeClr val="bg2">
                    <a:lumMod val="25000"/>
                  </a:schemeClr>
                </a:solidFill>
                <a:latin typeface="Poppins"/>
              </a:rPr>
              <a:t>of</a:t>
            </a:r>
            <a:r>
              <a:rPr lang="es-MX" sz="2400" dirty="0">
                <a:solidFill>
                  <a:schemeClr val="bg2">
                    <a:lumMod val="25000"/>
                  </a:schemeClr>
                </a:solidFill>
                <a:latin typeface="Poppins"/>
              </a:rPr>
              <a:t> </a:t>
            </a:r>
            <a:r>
              <a:rPr lang="es-MX" sz="2400" dirty="0" err="1">
                <a:solidFill>
                  <a:schemeClr val="bg2">
                    <a:lumMod val="25000"/>
                  </a:schemeClr>
                </a:solidFill>
                <a:latin typeface="Poppins"/>
              </a:rPr>
              <a:t>good</a:t>
            </a:r>
            <a:r>
              <a:rPr lang="es-MX" sz="2400" dirty="0">
                <a:solidFill>
                  <a:schemeClr val="bg2">
                    <a:lumMod val="25000"/>
                  </a:schemeClr>
                </a:solidFill>
                <a:latin typeface="Poppins"/>
              </a:rPr>
              <a:t> </a:t>
            </a:r>
            <a:r>
              <a:rPr lang="es-MX" sz="2400" dirty="0" err="1">
                <a:solidFill>
                  <a:schemeClr val="bg2">
                    <a:lumMod val="25000"/>
                  </a:schemeClr>
                </a:solidFill>
                <a:latin typeface="Poppins"/>
              </a:rPr>
              <a:t>practice</a:t>
            </a:r>
            <a:r>
              <a:rPr lang="es-MX" sz="2400" dirty="0">
                <a:solidFill>
                  <a:schemeClr val="bg2">
                    <a:lumMod val="25000"/>
                  </a:schemeClr>
                </a:solidFill>
                <a:latin typeface="Poppins"/>
              </a:rPr>
              <a:t> and/</a:t>
            </a:r>
            <a:r>
              <a:rPr lang="es-MX" sz="2400" dirty="0" err="1">
                <a:solidFill>
                  <a:schemeClr val="bg2">
                    <a:lumMod val="25000"/>
                  </a:schemeClr>
                </a:solidFill>
                <a:latin typeface="Poppins"/>
              </a:rPr>
              <a:t>or</a:t>
            </a:r>
            <a:r>
              <a:rPr lang="es-MX" sz="2400" dirty="0">
                <a:solidFill>
                  <a:schemeClr val="bg2">
                    <a:lumMod val="25000"/>
                  </a:schemeClr>
                </a:solidFill>
                <a:latin typeface="Poppins"/>
              </a:rPr>
              <a:t> </a:t>
            </a:r>
            <a:r>
              <a:rPr lang="es-MX" sz="2400" dirty="0" err="1">
                <a:solidFill>
                  <a:schemeClr val="bg2">
                    <a:lumMod val="25000"/>
                  </a:schemeClr>
                </a:solidFill>
                <a:latin typeface="Poppins"/>
              </a:rPr>
              <a:t>improvement</a:t>
            </a:r>
            <a:r>
              <a:rPr lang="es-MX" sz="2400" dirty="0">
                <a:solidFill>
                  <a:schemeClr val="bg2">
                    <a:lumMod val="25000"/>
                  </a:schemeClr>
                </a:solidFill>
                <a:latin typeface="Poppins"/>
              </a:rPr>
              <a:t>.</a:t>
            </a:r>
          </a:p>
        </p:txBody>
      </p:sp>
      <p:pic>
        <p:nvPicPr>
          <p:cNvPr id="2052" name="Picture 4" descr="DSC_0120">
            <a:extLst>
              <a:ext uri="{FF2B5EF4-FFF2-40B4-BE49-F238E27FC236}">
                <a16:creationId xmlns:a16="http://schemas.microsoft.com/office/drawing/2014/main" id="{8FE61F19-2BC1-4DC6-82DA-363F4B291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27" y="4326740"/>
            <a:ext cx="3108415" cy="206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DSC_0104">
            <a:extLst>
              <a:ext uri="{FF2B5EF4-FFF2-40B4-BE49-F238E27FC236}">
                <a16:creationId xmlns:a16="http://schemas.microsoft.com/office/drawing/2014/main" id="{29021792-DCE3-478D-ADF5-343C32DEB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1" y="4099571"/>
            <a:ext cx="3108416" cy="206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1443232-F17A-4003-A72B-6BD0D79F2413}"/>
              </a:ext>
            </a:extLst>
          </p:cNvPr>
          <p:cNvPicPr>
            <a:picLocks noChangeAspect="1"/>
          </p:cNvPicPr>
          <p:nvPr/>
        </p:nvPicPr>
        <p:blipFill>
          <a:blip r:embed="rId5"/>
          <a:stretch>
            <a:fillRect/>
          </a:stretch>
        </p:blipFill>
        <p:spPr>
          <a:xfrm>
            <a:off x="9130725" y="3927190"/>
            <a:ext cx="2470148" cy="2411211"/>
          </a:xfrm>
          <a:prstGeom prst="rect">
            <a:avLst/>
          </a:prstGeom>
        </p:spPr>
      </p:pic>
      <p:pic>
        <p:nvPicPr>
          <p:cNvPr id="10" name="Picture 9">
            <a:extLst>
              <a:ext uri="{FF2B5EF4-FFF2-40B4-BE49-F238E27FC236}">
                <a16:creationId xmlns:a16="http://schemas.microsoft.com/office/drawing/2014/main" id="{C58845AC-3B49-4FCF-885F-150C5EB4055E}"/>
              </a:ext>
            </a:extLst>
          </p:cNvPr>
          <p:cNvPicPr>
            <a:picLocks noChangeAspect="1"/>
          </p:cNvPicPr>
          <p:nvPr/>
        </p:nvPicPr>
        <p:blipFill>
          <a:blip r:embed="rId6"/>
          <a:stretch>
            <a:fillRect/>
          </a:stretch>
        </p:blipFill>
        <p:spPr>
          <a:xfrm>
            <a:off x="6096000" y="4099571"/>
            <a:ext cx="3034725" cy="2313651"/>
          </a:xfrm>
          <a:prstGeom prst="rect">
            <a:avLst/>
          </a:prstGeom>
        </p:spPr>
      </p:pic>
    </p:spTree>
    <p:extLst>
      <p:ext uri="{BB962C8B-B14F-4D97-AF65-F5344CB8AC3E}">
        <p14:creationId xmlns:p14="http://schemas.microsoft.com/office/powerpoint/2010/main" val="304656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322967" y="758078"/>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The Training </a:t>
            </a:r>
            <a:r>
              <a:rPr lang="es-MX" sz="3600" b="1" dirty="0" err="1">
                <a:solidFill>
                  <a:srgbClr val="0070C0"/>
                </a:solidFill>
                <a:latin typeface="Poppins" pitchFamily="2" charset="77"/>
                <a:cs typeface="Poppins" pitchFamily="2" charset="77"/>
              </a:rPr>
              <a:t>Phases</a:t>
            </a:r>
            <a:r>
              <a:rPr lang="es-MX" sz="3600" b="1" dirty="0">
                <a:solidFill>
                  <a:srgbClr val="0070C0"/>
                </a:solidFill>
                <a:latin typeface="Poppins" pitchFamily="2" charset="77"/>
                <a:cs typeface="Poppins" pitchFamily="2" charset="77"/>
              </a:rPr>
              <a:t>:</a:t>
            </a:r>
            <a:br>
              <a:rPr lang="es-MX" sz="3600" b="1" dirty="0">
                <a:solidFill>
                  <a:srgbClr val="0070C0"/>
                </a:solidFill>
                <a:latin typeface="Poppins" pitchFamily="2" charset="77"/>
                <a:cs typeface="Poppins" pitchFamily="2" charset="77"/>
              </a:rPr>
            </a:br>
            <a:endParaRPr lang="es-MX" sz="3600" dirty="0">
              <a:solidFill>
                <a:srgbClr val="0070C0"/>
              </a:solidFill>
            </a:endParaRPr>
          </a:p>
        </p:txBody>
      </p:sp>
      <p:sp>
        <p:nvSpPr>
          <p:cNvPr id="7" name="Marcador de contenido 2">
            <a:extLst>
              <a:ext uri="{FF2B5EF4-FFF2-40B4-BE49-F238E27FC236}">
                <a16:creationId xmlns:a16="http://schemas.microsoft.com/office/drawing/2014/main" id="{85764FF9-20E4-485C-B3F0-E4B812714083}"/>
              </a:ext>
            </a:extLst>
          </p:cNvPr>
          <p:cNvSpPr>
            <a:spLocks noGrp="1"/>
          </p:cNvSpPr>
          <p:nvPr>
            <p:ph idx="1"/>
          </p:nvPr>
        </p:nvSpPr>
        <p:spPr>
          <a:xfrm>
            <a:off x="322967" y="1215278"/>
            <a:ext cx="11018982" cy="1728644"/>
          </a:xfrm>
        </p:spPr>
        <p:txBody>
          <a:bodyPr/>
          <a:lstStyle/>
          <a:p>
            <a:pPr marL="0" indent="0">
              <a:buNone/>
            </a:pPr>
            <a:r>
              <a:rPr lang="es-MX" sz="2000" b="1" dirty="0">
                <a:solidFill>
                  <a:srgbClr val="FF0000"/>
                </a:solidFill>
                <a:latin typeface="Poppins Light" pitchFamily="2" charset="77"/>
              </a:rPr>
              <a:t> </a:t>
            </a:r>
            <a:r>
              <a:rPr lang="es-MX" sz="2400" b="1" dirty="0">
                <a:solidFill>
                  <a:srgbClr val="FF0000"/>
                </a:solidFill>
                <a:latin typeface="Poppins"/>
              </a:rPr>
              <a:t>3rd Training: </a:t>
            </a:r>
            <a:r>
              <a:rPr lang="en-US" sz="2400" b="1" dirty="0">
                <a:solidFill>
                  <a:srgbClr val="FF0000"/>
                </a:solidFill>
                <a:latin typeface="Poppins"/>
              </a:rPr>
              <a:t>1</a:t>
            </a:r>
            <a:r>
              <a:rPr lang="en-US" sz="2400" b="1" baseline="30000" dirty="0">
                <a:solidFill>
                  <a:srgbClr val="FF0000"/>
                </a:solidFill>
                <a:latin typeface="Poppins"/>
              </a:rPr>
              <a:t>st</a:t>
            </a:r>
            <a:r>
              <a:rPr lang="en-US" sz="2400" b="1" dirty="0">
                <a:solidFill>
                  <a:srgbClr val="FF0000"/>
                </a:solidFill>
                <a:latin typeface="Poppins"/>
              </a:rPr>
              <a:t> to 30</a:t>
            </a:r>
            <a:r>
              <a:rPr lang="en-US" sz="2400" b="1" baseline="30000" dirty="0">
                <a:solidFill>
                  <a:srgbClr val="FF0000"/>
                </a:solidFill>
                <a:latin typeface="Poppins"/>
              </a:rPr>
              <a:t>th</a:t>
            </a:r>
            <a:r>
              <a:rPr lang="en-US" sz="2400" b="1" dirty="0">
                <a:solidFill>
                  <a:srgbClr val="FF0000"/>
                </a:solidFill>
                <a:latin typeface="Poppins"/>
              </a:rPr>
              <a:t> September 2014</a:t>
            </a:r>
            <a:r>
              <a:rPr lang="en-US" sz="2400" dirty="0">
                <a:solidFill>
                  <a:schemeClr val="bg2">
                    <a:lumMod val="25000"/>
                  </a:schemeClr>
                </a:solidFill>
                <a:latin typeface="Poppins"/>
              </a:rPr>
              <a:t>, Singapore</a:t>
            </a:r>
          </a:p>
          <a:p>
            <a:pPr marL="0" indent="0">
              <a:buNone/>
            </a:pPr>
            <a:r>
              <a:rPr lang="en-US" sz="2400" u="sng" dirty="0">
                <a:solidFill>
                  <a:schemeClr val="bg2">
                    <a:lumMod val="25000"/>
                  </a:schemeClr>
                </a:solidFill>
                <a:latin typeface="Poppins"/>
              </a:rPr>
              <a:t>Trainees</a:t>
            </a:r>
            <a:r>
              <a:rPr lang="en-US" sz="2400" dirty="0">
                <a:solidFill>
                  <a:schemeClr val="bg2">
                    <a:lumMod val="25000"/>
                  </a:schemeClr>
                </a:solidFill>
                <a:latin typeface="Poppins"/>
              </a:rPr>
              <a:t>: </a:t>
            </a:r>
            <a:r>
              <a:rPr lang="en-US" sz="2400" dirty="0">
                <a:latin typeface="Poppins"/>
              </a:rPr>
              <a:t>3 Engineers working with the Myanmar MOH (participants from the 2012)</a:t>
            </a:r>
          </a:p>
          <a:p>
            <a:pPr marL="0" indent="0">
              <a:buNone/>
            </a:pPr>
            <a:r>
              <a:rPr lang="en-US" sz="2400" u="sng" dirty="0">
                <a:latin typeface="Poppins"/>
              </a:rPr>
              <a:t>Sponsorship</a:t>
            </a:r>
            <a:r>
              <a:rPr lang="en-US" sz="2400" dirty="0">
                <a:latin typeface="Poppins"/>
              </a:rPr>
              <a:t>: Education grant by GE Healthcare; local hospitality by Sea Lion (Singapore office) &amp; BES(S).</a:t>
            </a:r>
            <a:endParaRPr lang="en-GB" sz="2400" dirty="0">
              <a:latin typeface="Poppins"/>
            </a:endParaRPr>
          </a:p>
        </p:txBody>
      </p:sp>
      <p:pic>
        <p:nvPicPr>
          <p:cNvPr id="8" name="Picture 7">
            <a:extLst>
              <a:ext uri="{FF2B5EF4-FFF2-40B4-BE49-F238E27FC236}">
                <a16:creationId xmlns:a16="http://schemas.microsoft.com/office/drawing/2014/main" id="{F981D003-D532-4003-AE81-666C8358B09E}"/>
              </a:ext>
            </a:extLst>
          </p:cNvPr>
          <p:cNvPicPr>
            <a:picLocks noChangeAspect="1"/>
          </p:cNvPicPr>
          <p:nvPr/>
        </p:nvPicPr>
        <p:blipFill>
          <a:blip r:embed="rId3"/>
          <a:stretch>
            <a:fillRect/>
          </a:stretch>
        </p:blipFill>
        <p:spPr>
          <a:xfrm>
            <a:off x="5832458" y="3674582"/>
            <a:ext cx="5862802" cy="2227108"/>
          </a:xfrm>
          <a:prstGeom prst="rect">
            <a:avLst/>
          </a:prstGeom>
        </p:spPr>
      </p:pic>
      <p:sp>
        <p:nvSpPr>
          <p:cNvPr id="3" name="TextBox 2">
            <a:extLst>
              <a:ext uri="{FF2B5EF4-FFF2-40B4-BE49-F238E27FC236}">
                <a16:creationId xmlns:a16="http://schemas.microsoft.com/office/drawing/2014/main" id="{B4A1428E-1613-4E4B-B0B2-3E6EF3367087}"/>
              </a:ext>
            </a:extLst>
          </p:cNvPr>
          <p:cNvSpPr txBox="1"/>
          <p:nvPr/>
        </p:nvSpPr>
        <p:spPr>
          <a:xfrm>
            <a:off x="322967" y="2846698"/>
            <a:ext cx="5509491" cy="3785652"/>
          </a:xfrm>
          <a:prstGeom prst="rect">
            <a:avLst/>
          </a:prstGeom>
          <a:noFill/>
        </p:spPr>
        <p:txBody>
          <a:bodyPr wrap="square" rtlCol="0">
            <a:spAutoFit/>
          </a:bodyPr>
          <a:lstStyle/>
          <a:p>
            <a:r>
              <a:rPr lang="es-MX" sz="2400" u="sng" dirty="0" err="1">
                <a:solidFill>
                  <a:schemeClr val="bg2">
                    <a:lumMod val="25000"/>
                  </a:schemeClr>
                </a:solidFill>
                <a:latin typeface="Poppins"/>
              </a:rPr>
              <a:t>Format</a:t>
            </a:r>
            <a:r>
              <a:rPr lang="es-MX" sz="2400" dirty="0">
                <a:solidFill>
                  <a:schemeClr val="bg2">
                    <a:lumMod val="25000"/>
                  </a:schemeClr>
                </a:solidFill>
                <a:latin typeface="Poppins"/>
              </a:rPr>
              <a:t>: </a:t>
            </a:r>
          </a:p>
          <a:p>
            <a:pPr marL="342900" indent="-342900">
              <a:buFont typeface="Arial" panose="020B0604020202020204" pitchFamily="34" charset="0"/>
              <a:buChar char="•"/>
            </a:pPr>
            <a:r>
              <a:rPr lang="es-MX" sz="2400" dirty="0" err="1">
                <a:solidFill>
                  <a:schemeClr val="bg2">
                    <a:lumMod val="25000"/>
                  </a:schemeClr>
                </a:solidFill>
                <a:latin typeface="Poppins"/>
              </a:rPr>
              <a:t>Each</a:t>
            </a:r>
            <a:r>
              <a:rPr lang="es-MX" sz="2400" dirty="0">
                <a:solidFill>
                  <a:schemeClr val="bg2">
                    <a:lumMod val="25000"/>
                  </a:schemeClr>
                </a:solidFill>
                <a:latin typeface="Poppins"/>
              </a:rPr>
              <a:t> </a:t>
            </a:r>
            <a:r>
              <a:rPr lang="es-MX" sz="2400" dirty="0" err="1">
                <a:solidFill>
                  <a:schemeClr val="bg2">
                    <a:lumMod val="25000"/>
                  </a:schemeClr>
                </a:solidFill>
                <a:latin typeface="Poppins"/>
              </a:rPr>
              <a:t>trainee</a:t>
            </a:r>
            <a:r>
              <a:rPr lang="es-MX" sz="2400" dirty="0">
                <a:solidFill>
                  <a:schemeClr val="bg2">
                    <a:lumMod val="25000"/>
                  </a:schemeClr>
                </a:solidFill>
                <a:latin typeface="Poppins"/>
              </a:rPr>
              <a:t> </a:t>
            </a:r>
            <a:r>
              <a:rPr lang="es-MX" sz="2400" dirty="0" err="1">
                <a:solidFill>
                  <a:schemeClr val="bg2">
                    <a:lumMod val="25000"/>
                  </a:schemeClr>
                </a:solidFill>
                <a:latin typeface="Poppins"/>
              </a:rPr>
              <a:t>was</a:t>
            </a:r>
            <a:r>
              <a:rPr lang="es-MX" sz="2400" dirty="0">
                <a:solidFill>
                  <a:schemeClr val="bg2">
                    <a:lumMod val="25000"/>
                  </a:schemeClr>
                </a:solidFill>
                <a:latin typeface="Poppins"/>
              </a:rPr>
              <a:t> </a:t>
            </a:r>
            <a:r>
              <a:rPr lang="es-MX" sz="2400" dirty="0" err="1">
                <a:solidFill>
                  <a:schemeClr val="bg2">
                    <a:lumMod val="25000"/>
                  </a:schemeClr>
                </a:solidFill>
                <a:latin typeface="Poppins"/>
              </a:rPr>
              <a:t>attached</a:t>
            </a:r>
            <a:r>
              <a:rPr lang="es-MX" sz="2400" dirty="0">
                <a:solidFill>
                  <a:schemeClr val="bg2">
                    <a:lumMod val="25000"/>
                  </a:schemeClr>
                </a:solidFill>
                <a:latin typeface="Poppins"/>
              </a:rPr>
              <a:t> </a:t>
            </a:r>
            <a:r>
              <a:rPr lang="es-MX" sz="2400" dirty="0" err="1">
                <a:solidFill>
                  <a:schemeClr val="bg2">
                    <a:lumMod val="25000"/>
                  </a:schemeClr>
                </a:solidFill>
                <a:latin typeface="Poppins"/>
              </a:rPr>
              <a:t>to</a:t>
            </a:r>
            <a:r>
              <a:rPr lang="es-MX" sz="2400" dirty="0">
                <a:solidFill>
                  <a:schemeClr val="bg2">
                    <a:lumMod val="25000"/>
                  </a:schemeClr>
                </a:solidFill>
                <a:latin typeface="Poppins"/>
              </a:rPr>
              <a:t> a </a:t>
            </a:r>
            <a:r>
              <a:rPr lang="es-MX" sz="2400" dirty="0" err="1">
                <a:solidFill>
                  <a:schemeClr val="bg2">
                    <a:lumMod val="25000"/>
                  </a:schemeClr>
                </a:solidFill>
                <a:latin typeface="Poppins"/>
              </a:rPr>
              <a:t>different</a:t>
            </a:r>
            <a:r>
              <a:rPr lang="es-MX" sz="2400" dirty="0">
                <a:solidFill>
                  <a:schemeClr val="bg2">
                    <a:lumMod val="25000"/>
                  </a:schemeClr>
                </a:solidFill>
                <a:latin typeface="Poppins"/>
              </a:rPr>
              <a:t> </a:t>
            </a:r>
            <a:r>
              <a:rPr lang="es-MX" sz="2400" dirty="0" err="1">
                <a:solidFill>
                  <a:schemeClr val="bg2">
                    <a:lumMod val="25000"/>
                  </a:schemeClr>
                </a:solidFill>
                <a:latin typeface="Poppins"/>
              </a:rPr>
              <a:t>Singapore</a:t>
            </a:r>
            <a:r>
              <a:rPr lang="es-MX" sz="2400" dirty="0">
                <a:solidFill>
                  <a:schemeClr val="bg2">
                    <a:lumMod val="25000"/>
                  </a:schemeClr>
                </a:solidFill>
                <a:latin typeface="Poppins"/>
              </a:rPr>
              <a:t> hospital </a:t>
            </a:r>
            <a:r>
              <a:rPr lang="es-MX" sz="2400" dirty="0" err="1">
                <a:solidFill>
                  <a:schemeClr val="bg2">
                    <a:lumMod val="25000"/>
                  </a:schemeClr>
                </a:solidFill>
                <a:latin typeface="Poppins"/>
              </a:rPr>
              <a:t>to</a:t>
            </a:r>
            <a:r>
              <a:rPr lang="es-MX" sz="2400" dirty="0">
                <a:solidFill>
                  <a:schemeClr val="bg2">
                    <a:lumMod val="25000"/>
                  </a:schemeClr>
                </a:solidFill>
                <a:latin typeface="Poppins"/>
              </a:rPr>
              <a:t> </a:t>
            </a:r>
            <a:r>
              <a:rPr lang="es-MX" sz="2400" dirty="0" err="1">
                <a:solidFill>
                  <a:schemeClr val="bg2">
                    <a:lumMod val="25000"/>
                  </a:schemeClr>
                </a:solidFill>
                <a:latin typeface="Poppins"/>
              </a:rPr>
              <a:t>learn</a:t>
            </a:r>
            <a:r>
              <a:rPr lang="es-MX" sz="2400" dirty="0">
                <a:solidFill>
                  <a:schemeClr val="bg2">
                    <a:lumMod val="25000"/>
                  </a:schemeClr>
                </a:solidFill>
                <a:latin typeface="Poppins"/>
              </a:rPr>
              <a:t> </a:t>
            </a:r>
            <a:r>
              <a:rPr lang="es-MX" sz="2400" dirty="0" err="1">
                <a:solidFill>
                  <a:schemeClr val="bg2">
                    <a:lumMod val="25000"/>
                  </a:schemeClr>
                </a:solidFill>
                <a:latin typeface="Poppins"/>
              </a:rPr>
              <a:t>through</a:t>
            </a:r>
            <a:r>
              <a:rPr lang="es-MX" sz="2400" dirty="0">
                <a:solidFill>
                  <a:schemeClr val="bg2">
                    <a:lumMod val="25000"/>
                  </a:schemeClr>
                </a:solidFill>
                <a:latin typeface="Poppins"/>
              </a:rPr>
              <a:t> </a:t>
            </a:r>
            <a:r>
              <a:rPr lang="es-MX" sz="2400" dirty="0" err="1">
                <a:solidFill>
                  <a:schemeClr val="bg2">
                    <a:lumMod val="25000"/>
                  </a:schemeClr>
                </a:solidFill>
                <a:latin typeface="Poppins"/>
              </a:rPr>
              <a:t>observation</a:t>
            </a:r>
            <a:r>
              <a:rPr lang="es-MX" sz="2400" dirty="0">
                <a:solidFill>
                  <a:schemeClr val="bg2">
                    <a:lumMod val="25000"/>
                  </a:schemeClr>
                </a:solidFill>
                <a:latin typeface="Poppins"/>
              </a:rPr>
              <a:t> and </a:t>
            </a:r>
            <a:r>
              <a:rPr lang="es-MX" sz="2400" dirty="0" err="1">
                <a:solidFill>
                  <a:schemeClr val="bg2">
                    <a:lumMod val="25000"/>
                  </a:schemeClr>
                </a:solidFill>
                <a:latin typeface="Poppins"/>
              </a:rPr>
              <a:t>immersion</a:t>
            </a:r>
            <a:r>
              <a:rPr lang="es-MX" sz="2400" dirty="0">
                <a:solidFill>
                  <a:schemeClr val="bg2">
                    <a:lumMod val="25000"/>
                  </a:schemeClr>
                </a:solidFill>
                <a:latin typeface="Poppins"/>
              </a:rPr>
              <a:t> in </a:t>
            </a:r>
            <a:r>
              <a:rPr lang="es-MX" sz="2400" dirty="0" err="1">
                <a:solidFill>
                  <a:schemeClr val="bg2">
                    <a:lumMod val="25000"/>
                  </a:schemeClr>
                </a:solidFill>
                <a:latin typeface="Poppins"/>
              </a:rPr>
              <a:t>the</a:t>
            </a:r>
            <a:r>
              <a:rPr lang="es-MX" sz="2400" dirty="0">
                <a:solidFill>
                  <a:schemeClr val="bg2">
                    <a:lumMod val="25000"/>
                  </a:schemeClr>
                </a:solidFill>
                <a:latin typeface="Poppins"/>
              </a:rPr>
              <a:t> </a:t>
            </a:r>
            <a:r>
              <a:rPr lang="es-MX" sz="2400" dirty="0" err="1">
                <a:solidFill>
                  <a:schemeClr val="bg2">
                    <a:lumMod val="25000"/>
                  </a:schemeClr>
                </a:solidFill>
                <a:latin typeface="Poppins"/>
              </a:rPr>
              <a:t>hospital’s</a:t>
            </a:r>
            <a:r>
              <a:rPr lang="es-MX" sz="2400" dirty="0">
                <a:solidFill>
                  <a:schemeClr val="bg2">
                    <a:lumMod val="25000"/>
                  </a:schemeClr>
                </a:solidFill>
                <a:latin typeface="Poppins"/>
              </a:rPr>
              <a:t> </a:t>
            </a:r>
            <a:r>
              <a:rPr lang="es-MX" sz="2400" dirty="0" err="1">
                <a:solidFill>
                  <a:schemeClr val="bg2">
                    <a:lumMod val="25000"/>
                  </a:schemeClr>
                </a:solidFill>
                <a:latin typeface="Poppins"/>
              </a:rPr>
              <a:t>environment</a:t>
            </a:r>
            <a:r>
              <a:rPr lang="es-MX" sz="2400" dirty="0">
                <a:solidFill>
                  <a:schemeClr val="bg2">
                    <a:lumMod val="25000"/>
                  </a:schemeClr>
                </a:solidFill>
                <a:latin typeface="Poppins"/>
              </a:rPr>
              <a:t>.</a:t>
            </a:r>
          </a:p>
          <a:p>
            <a:pPr marL="342900" indent="-342900">
              <a:buFont typeface="Arial" panose="020B0604020202020204" pitchFamily="34" charset="0"/>
              <a:buChar char="•"/>
            </a:pPr>
            <a:r>
              <a:rPr lang="es-MX" sz="2400" dirty="0" err="1">
                <a:solidFill>
                  <a:schemeClr val="bg2">
                    <a:lumMod val="25000"/>
                  </a:schemeClr>
                </a:solidFill>
                <a:latin typeface="Poppins"/>
              </a:rPr>
              <a:t>Trainees</a:t>
            </a:r>
            <a:r>
              <a:rPr lang="es-MX" sz="2400" dirty="0">
                <a:solidFill>
                  <a:schemeClr val="bg2">
                    <a:lumMod val="25000"/>
                  </a:schemeClr>
                </a:solidFill>
                <a:latin typeface="Poppins"/>
              </a:rPr>
              <a:t> </a:t>
            </a:r>
            <a:r>
              <a:rPr lang="es-MX" sz="2400" dirty="0" err="1">
                <a:solidFill>
                  <a:schemeClr val="bg2">
                    <a:lumMod val="25000"/>
                  </a:schemeClr>
                </a:solidFill>
                <a:latin typeface="Poppins"/>
              </a:rPr>
              <a:t>were</a:t>
            </a:r>
            <a:r>
              <a:rPr lang="es-MX" sz="2400" dirty="0">
                <a:solidFill>
                  <a:schemeClr val="bg2">
                    <a:lumMod val="25000"/>
                  </a:schemeClr>
                </a:solidFill>
                <a:latin typeface="Poppins"/>
              </a:rPr>
              <a:t> </a:t>
            </a:r>
            <a:r>
              <a:rPr lang="es-MX" sz="2400" dirty="0" err="1">
                <a:solidFill>
                  <a:schemeClr val="bg2">
                    <a:lumMod val="25000"/>
                  </a:schemeClr>
                </a:solidFill>
                <a:latin typeface="Poppins"/>
              </a:rPr>
              <a:t>rotated</a:t>
            </a:r>
            <a:r>
              <a:rPr lang="es-MX" sz="2400" dirty="0">
                <a:solidFill>
                  <a:schemeClr val="bg2">
                    <a:lumMod val="25000"/>
                  </a:schemeClr>
                </a:solidFill>
                <a:latin typeface="Poppins"/>
              </a:rPr>
              <a:t> </a:t>
            </a:r>
            <a:r>
              <a:rPr lang="es-MX" sz="2400" dirty="0" err="1">
                <a:solidFill>
                  <a:schemeClr val="bg2">
                    <a:lumMod val="25000"/>
                  </a:schemeClr>
                </a:solidFill>
                <a:latin typeface="Poppins"/>
              </a:rPr>
              <a:t>through</a:t>
            </a:r>
            <a:r>
              <a:rPr lang="es-MX" sz="2400" dirty="0">
                <a:solidFill>
                  <a:schemeClr val="bg2">
                    <a:lumMod val="25000"/>
                  </a:schemeClr>
                </a:solidFill>
                <a:latin typeface="Poppins"/>
              </a:rPr>
              <a:t> </a:t>
            </a:r>
            <a:r>
              <a:rPr lang="es-MX" sz="2400" dirty="0" err="1">
                <a:solidFill>
                  <a:schemeClr val="bg2">
                    <a:lumMod val="25000"/>
                  </a:schemeClr>
                </a:solidFill>
                <a:latin typeface="Poppins"/>
              </a:rPr>
              <a:t>functional</a:t>
            </a:r>
            <a:r>
              <a:rPr lang="es-MX" sz="2400" dirty="0">
                <a:solidFill>
                  <a:schemeClr val="bg2">
                    <a:lumMod val="25000"/>
                  </a:schemeClr>
                </a:solidFill>
                <a:latin typeface="Poppins"/>
              </a:rPr>
              <a:t> </a:t>
            </a:r>
            <a:r>
              <a:rPr lang="es-MX" sz="2400" dirty="0" err="1">
                <a:solidFill>
                  <a:schemeClr val="bg2">
                    <a:lumMod val="25000"/>
                  </a:schemeClr>
                </a:solidFill>
                <a:latin typeface="Poppins"/>
              </a:rPr>
              <a:t>units</a:t>
            </a:r>
            <a:r>
              <a:rPr lang="es-MX" sz="2400" dirty="0">
                <a:solidFill>
                  <a:schemeClr val="bg2">
                    <a:lumMod val="25000"/>
                  </a:schemeClr>
                </a:solidFill>
                <a:latin typeface="Poppins"/>
              </a:rPr>
              <a:t> and </a:t>
            </a:r>
            <a:r>
              <a:rPr lang="es-MX" sz="2400" dirty="0" err="1">
                <a:solidFill>
                  <a:schemeClr val="bg2">
                    <a:lumMod val="25000"/>
                  </a:schemeClr>
                </a:solidFill>
                <a:latin typeface="Poppins"/>
              </a:rPr>
              <a:t>participating</a:t>
            </a:r>
            <a:r>
              <a:rPr lang="es-MX" sz="2400" dirty="0">
                <a:solidFill>
                  <a:schemeClr val="bg2">
                    <a:lumMod val="25000"/>
                  </a:schemeClr>
                </a:solidFill>
                <a:latin typeface="Poppins"/>
              </a:rPr>
              <a:t> </a:t>
            </a:r>
            <a:r>
              <a:rPr lang="es-MX" sz="2400" dirty="0" err="1">
                <a:solidFill>
                  <a:schemeClr val="bg2">
                    <a:lumMod val="25000"/>
                  </a:schemeClr>
                </a:solidFill>
                <a:latin typeface="Poppins"/>
              </a:rPr>
              <a:t>hospitals</a:t>
            </a:r>
            <a:r>
              <a:rPr lang="es-MX" sz="2400" dirty="0">
                <a:solidFill>
                  <a:schemeClr val="bg2">
                    <a:lumMod val="25000"/>
                  </a:schemeClr>
                </a:solidFill>
                <a:latin typeface="Poppins"/>
              </a:rPr>
              <a:t>. </a:t>
            </a:r>
          </a:p>
          <a:p>
            <a:pPr marL="342900" indent="-342900">
              <a:buFont typeface="Arial" panose="020B0604020202020204" pitchFamily="34" charset="0"/>
              <a:buChar char="•"/>
            </a:pPr>
            <a:r>
              <a:rPr lang="es-MX" sz="2400" dirty="0" err="1">
                <a:solidFill>
                  <a:schemeClr val="bg2">
                    <a:lumMod val="25000"/>
                  </a:schemeClr>
                </a:solidFill>
                <a:latin typeface="Poppins"/>
              </a:rPr>
              <a:t>BES’s</a:t>
            </a:r>
            <a:r>
              <a:rPr lang="es-MX" sz="2400" dirty="0">
                <a:solidFill>
                  <a:schemeClr val="bg2">
                    <a:lumMod val="25000"/>
                  </a:schemeClr>
                </a:solidFill>
                <a:latin typeface="Poppins"/>
              </a:rPr>
              <a:t> </a:t>
            </a:r>
            <a:r>
              <a:rPr lang="es-MX" sz="2400" dirty="0" err="1">
                <a:solidFill>
                  <a:schemeClr val="bg2">
                    <a:lumMod val="25000"/>
                  </a:schemeClr>
                </a:solidFill>
                <a:latin typeface="Poppins"/>
              </a:rPr>
              <a:t>members</a:t>
            </a:r>
            <a:r>
              <a:rPr lang="es-MX" sz="2400" dirty="0">
                <a:solidFill>
                  <a:schemeClr val="bg2">
                    <a:lumMod val="25000"/>
                  </a:schemeClr>
                </a:solidFill>
                <a:latin typeface="Poppins"/>
              </a:rPr>
              <a:t> </a:t>
            </a:r>
            <a:r>
              <a:rPr lang="es-MX" sz="2400" dirty="0" err="1">
                <a:solidFill>
                  <a:schemeClr val="bg2">
                    <a:lumMod val="25000"/>
                  </a:schemeClr>
                </a:solidFill>
                <a:latin typeface="Poppins"/>
              </a:rPr>
              <a:t>facilitated</a:t>
            </a:r>
            <a:r>
              <a:rPr lang="es-MX" sz="2400" dirty="0">
                <a:solidFill>
                  <a:schemeClr val="bg2">
                    <a:lumMod val="25000"/>
                  </a:schemeClr>
                </a:solidFill>
                <a:latin typeface="Poppins"/>
              </a:rPr>
              <a:t> and </a:t>
            </a:r>
            <a:r>
              <a:rPr lang="es-MX" sz="2400" dirty="0" err="1">
                <a:solidFill>
                  <a:schemeClr val="bg2">
                    <a:lumMod val="25000"/>
                  </a:schemeClr>
                </a:solidFill>
                <a:latin typeface="Poppins"/>
              </a:rPr>
              <a:t>monitored</a:t>
            </a:r>
            <a:r>
              <a:rPr lang="es-MX" sz="2400" dirty="0">
                <a:solidFill>
                  <a:schemeClr val="bg2">
                    <a:lumMod val="25000"/>
                  </a:schemeClr>
                </a:solidFill>
                <a:latin typeface="Poppins"/>
              </a:rPr>
              <a:t> </a:t>
            </a:r>
            <a:r>
              <a:rPr lang="es-MX" sz="2400" dirty="0" err="1">
                <a:solidFill>
                  <a:schemeClr val="bg2">
                    <a:lumMod val="25000"/>
                  </a:schemeClr>
                </a:solidFill>
                <a:latin typeface="Poppins"/>
              </a:rPr>
              <a:t>their</a:t>
            </a:r>
            <a:r>
              <a:rPr lang="es-MX" sz="2400" dirty="0">
                <a:solidFill>
                  <a:schemeClr val="bg2">
                    <a:lumMod val="25000"/>
                  </a:schemeClr>
                </a:solidFill>
                <a:latin typeface="Poppins"/>
              </a:rPr>
              <a:t> </a:t>
            </a:r>
            <a:r>
              <a:rPr lang="es-MX" sz="2400" dirty="0" err="1">
                <a:solidFill>
                  <a:schemeClr val="bg2">
                    <a:lumMod val="25000"/>
                  </a:schemeClr>
                </a:solidFill>
                <a:latin typeface="Poppins"/>
              </a:rPr>
              <a:t>progress</a:t>
            </a:r>
            <a:r>
              <a:rPr lang="es-MX" sz="2400" dirty="0">
                <a:solidFill>
                  <a:schemeClr val="bg2">
                    <a:lumMod val="25000"/>
                  </a:schemeClr>
                </a:solidFill>
                <a:latin typeface="Poppins"/>
              </a:rPr>
              <a:t>.</a:t>
            </a:r>
          </a:p>
        </p:txBody>
      </p:sp>
    </p:spTree>
    <p:extLst>
      <p:ext uri="{BB962C8B-B14F-4D97-AF65-F5344CB8AC3E}">
        <p14:creationId xmlns:p14="http://schemas.microsoft.com/office/powerpoint/2010/main" val="265028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795578"/>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The Training </a:t>
            </a:r>
            <a:r>
              <a:rPr lang="es-MX" sz="3600" b="1" dirty="0" err="1">
                <a:solidFill>
                  <a:srgbClr val="0070C0"/>
                </a:solidFill>
                <a:latin typeface="Poppins" pitchFamily="2" charset="77"/>
                <a:cs typeface="Poppins" pitchFamily="2" charset="77"/>
              </a:rPr>
              <a:t>Phases</a:t>
            </a:r>
            <a:r>
              <a:rPr lang="es-MX" sz="3600" b="1" dirty="0">
                <a:solidFill>
                  <a:srgbClr val="0070C0"/>
                </a:solidFill>
                <a:latin typeface="Poppins" pitchFamily="2" charset="77"/>
                <a:cs typeface="Poppins" pitchFamily="2" charset="77"/>
              </a:rPr>
              <a:t>:</a:t>
            </a:r>
            <a:br>
              <a:rPr lang="es-MX" sz="3600" b="1" dirty="0">
                <a:solidFill>
                  <a:srgbClr val="0070C0"/>
                </a:solidFill>
                <a:latin typeface="Poppins" pitchFamily="2" charset="77"/>
                <a:cs typeface="Poppins" pitchFamily="2" charset="77"/>
              </a:rPr>
            </a:br>
            <a:endParaRPr lang="es-MX" sz="3600" dirty="0">
              <a:solidFill>
                <a:srgbClr val="0070C0"/>
              </a:solidFill>
            </a:endParaRPr>
          </a:p>
        </p:txBody>
      </p:sp>
      <p:sp>
        <p:nvSpPr>
          <p:cNvPr id="7" name="Marcador de contenido 2">
            <a:extLst>
              <a:ext uri="{FF2B5EF4-FFF2-40B4-BE49-F238E27FC236}">
                <a16:creationId xmlns:a16="http://schemas.microsoft.com/office/drawing/2014/main" id="{85764FF9-20E4-485C-B3F0-E4B812714083}"/>
              </a:ext>
            </a:extLst>
          </p:cNvPr>
          <p:cNvSpPr>
            <a:spLocks noGrp="1"/>
          </p:cNvSpPr>
          <p:nvPr>
            <p:ph idx="1"/>
          </p:nvPr>
        </p:nvSpPr>
        <p:spPr>
          <a:xfrm>
            <a:off x="231420" y="1299629"/>
            <a:ext cx="11018982" cy="4258742"/>
          </a:xfrm>
        </p:spPr>
        <p:txBody>
          <a:bodyPr>
            <a:normAutofit/>
          </a:bodyPr>
          <a:lstStyle/>
          <a:p>
            <a:pPr marL="0" indent="0">
              <a:buNone/>
            </a:pPr>
            <a:r>
              <a:rPr lang="es-MX" sz="2400" b="1" dirty="0">
                <a:solidFill>
                  <a:srgbClr val="FF0000"/>
                </a:solidFill>
                <a:latin typeface="Poppins"/>
              </a:rPr>
              <a:t>4th Training: </a:t>
            </a:r>
            <a:r>
              <a:rPr lang="en-US" sz="2400" b="1" dirty="0">
                <a:solidFill>
                  <a:srgbClr val="FF0000"/>
                </a:solidFill>
                <a:latin typeface="Poppins"/>
              </a:rPr>
              <a:t>19</a:t>
            </a:r>
            <a:r>
              <a:rPr lang="en-US" sz="2400" b="1" baseline="30000" dirty="0">
                <a:solidFill>
                  <a:srgbClr val="FF0000"/>
                </a:solidFill>
                <a:latin typeface="Poppins"/>
              </a:rPr>
              <a:t>th</a:t>
            </a:r>
            <a:r>
              <a:rPr lang="en-US" sz="2400" b="1" dirty="0">
                <a:solidFill>
                  <a:srgbClr val="FF0000"/>
                </a:solidFill>
                <a:latin typeface="Poppins"/>
              </a:rPr>
              <a:t> to 30</a:t>
            </a:r>
            <a:r>
              <a:rPr lang="en-US" sz="2400" b="1" baseline="30000" dirty="0">
                <a:solidFill>
                  <a:srgbClr val="FF0000"/>
                </a:solidFill>
                <a:latin typeface="Poppins"/>
              </a:rPr>
              <a:t>th</a:t>
            </a:r>
            <a:r>
              <a:rPr lang="en-US" sz="2400" b="1" dirty="0">
                <a:solidFill>
                  <a:srgbClr val="FF0000"/>
                </a:solidFill>
                <a:latin typeface="Poppins"/>
              </a:rPr>
              <a:t> December 2016</a:t>
            </a:r>
            <a:r>
              <a:rPr lang="en-US" sz="2400" dirty="0">
                <a:solidFill>
                  <a:schemeClr val="bg2">
                    <a:lumMod val="25000"/>
                  </a:schemeClr>
                </a:solidFill>
                <a:latin typeface="Poppins"/>
              </a:rPr>
              <a:t>, Retired Service Personnel's Hospital, Nay </a:t>
            </a:r>
            <a:r>
              <a:rPr lang="en-US" sz="2400" dirty="0" err="1">
                <a:solidFill>
                  <a:schemeClr val="bg2">
                    <a:lumMod val="25000"/>
                  </a:schemeClr>
                </a:solidFill>
                <a:latin typeface="Poppins"/>
              </a:rPr>
              <a:t>Pyi</a:t>
            </a:r>
            <a:r>
              <a:rPr lang="en-US" sz="2400" dirty="0">
                <a:solidFill>
                  <a:schemeClr val="bg2">
                    <a:lumMod val="25000"/>
                  </a:schemeClr>
                </a:solidFill>
                <a:latin typeface="Poppins"/>
              </a:rPr>
              <a:t> Taw, Myanmar</a:t>
            </a:r>
          </a:p>
          <a:p>
            <a:pPr marL="0" indent="0">
              <a:buNone/>
            </a:pPr>
            <a:r>
              <a:rPr lang="en-US" sz="2400" u="sng" dirty="0">
                <a:solidFill>
                  <a:schemeClr val="bg2">
                    <a:lumMod val="25000"/>
                  </a:schemeClr>
                </a:solidFill>
                <a:latin typeface="Poppins"/>
              </a:rPr>
              <a:t>Trainees</a:t>
            </a:r>
            <a:r>
              <a:rPr lang="en-US" sz="2400" dirty="0">
                <a:solidFill>
                  <a:schemeClr val="bg2">
                    <a:lumMod val="25000"/>
                  </a:schemeClr>
                </a:solidFill>
                <a:latin typeface="Poppins"/>
              </a:rPr>
              <a:t>: 5</a:t>
            </a:r>
            <a:r>
              <a:rPr lang="en-US" sz="2400" dirty="0">
                <a:latin typeface="Poppins"/>
              </a:rPr>
              <a:t>3 newly recruited engineers working with the Myanmar Ministry of Health</a:t>
            </a:r>
          </a:p>
          <a:p>
            <a:pPr marL="0" indent="0">
              <a:buNone/>
            </a:pPr>
            <a:r>
              <a:rPr lang="en-US" sz="2400" u="sng" dirty="0">
                <a:latin typeface="Poppins"/>
              </a:rPr>
              <a:t>Sponsorship</a:t>
            </a:r>
            <a:r>
              <a:rPr lang="en-US" sz="2400" dirty="0">
                <a:latin typeface="Poppins"/>
              </a:rPr>
              <a:t>: Education grant by Sea Lion Co. Ltd.</a:t>
            </a:r>
            <a:endParaRPr lang="en-GB" sz="2400" dirty="0">
              <a:latin typeface="Poppins"/>
            </a:endParaRPr>
          </a:p>
          <a:p>
            <a:pPr marL="0" indent="0">
              <a:buNone/>
            </a:pPr>
            <a:r>
              <a:rPr lang="es-MX" sz="2400" u="sng" dirty="0" err="1">
                <a:solidFill>
                  <a:schemeClr val="bg2">
                    <a:lumMod val="25000"/>
                  </a:schemeClr>
                </a:solidFill>
                <a:latin typeface="Poppins"/>
              </a:rPr>
              <a:t>Format</a:t>
            </a:r>
            <a:r>
              <a:rPr lang="es-MX" sz="2400" dirty="0">
                <a:solidFill>
                  <a:schemeClr val="bg2">
                    <a:lumMod val="25000"/>
                  </a:schemeClr>
                </a:solidFill>
                <a:latin typeface="Poppins"/>
              </a:rPr>
              <a:t>: </a:t>
            </a:r>
            <a:r>
              <a:rPr lang="es-MX" sz="2400" dirty="0" err="1">
                <a:solidFill>
                  <a:schemeClr val="bg2">
                    <a:lumMod val="25000"/>
                  </a:schemeClr>
                </a:solidFill>
                <a:latin typeface="Poppins"/>
              </a:rPr>
              <a:t>Lectures</a:t>
            </a:r>
            <a:r>
              <a:rPr lang="es-MX" sz="2400" dirty="0">
                <a:solidFill>
                  <a:schemeClr val="bg2">
                    <a:lumMod val="25000"/>
                  </a:schemeClr>
                </a:solidFill>
                <a:latin typeface="Poppins"/>
              </a:rPr>
              <a:t> </a:t>
            </a:r>
            <a:r>
              <a:rPr lang="es-MX" sz="2400" dirty="0" err="1">
                <a:solidFill>
                  <a:schemeClr val="bg2">
                    <a:lumMod val="25000"/>
                  </a:schemeClr>
                </a:solidFill>
                <a:latin typeface="Poppins"/>
              </a:rPr>
              <a:t>on</a:t>
            </a:r>
            <a:r>
              <a:rPr lang="es-MX" sz="2400" dirty="0">
                <a:solidFill>
                  <a:schemeClr val="bg2">
                    <a:lumMod val="25000"/>
                  </a:schemeClr>
                </a:solidFill>
                <a:latin typeface="Poppins"/>
              </a:rPr>
              <a:t> Biomedical &amp; </a:t>
            </a:r>
            <a:r>
              <a:rPr lang="es-MX" sz="2400" dirty="0" err="1">
                <a:solidFill>
                  <a:schemeClr val="bg2">
                    <a:lumMod val="25000"/>
                  </a:schemeClr>
                </a:solidFill>
                <a:latin typeface="Poppins"/>
              </a:rPr>
              <a:t>Clinical</a:t>
            </a:r>
            <a:r>
              <a:rPr lang="es-MX" sz="2400" dirty="0">
                <a:solidFill>
                  <a:schemeClr val="bg2">
                    <a:lumMod val="25000"/>
                  </a:schemeClr>
                </a:solidFill>
                <a:latin typeface="Poppins"/>
              </a:rPr>
              <a:t> Engineering </a:t>
            </a:r>
            <a:r>
              <a:rPr lang="es-MX" sz="2400" dirty="0" err="1">
                <a:solidFill>
                  <a:schemeClr val="bg2">
                    <a:lumMod val="25000"/>
                  </a:schemeClr>
                </a:solidFill>
                <a:latin typeface="Poppins"/>
              </a:rPr>
              <a:t>concepts</a:t>
            </a:r>
            <a:r>
              <a:rPr lang="es-MX" sz="2400" dirty="0">
                <a:solidFill>
                  <a:schemeClr val="bg2">
                    <a:lumMod val="25000"/>
                  </a:schemeClr>
                </a:solidFill>
                <a:latin typeface="Poppins"/>
              </a:rPr>
              <a:t>; </a:t>
            </a:r>
            <a:r>
              <a:rPr lang="es-MX" sz="2400" dirty="0" err="1">
                <a:solidFill>
                  <a:schemeClr val="bg2">
                    <a:lumMod val="25000"/>
                  </a:schemeClr>
                </a:solidFill>
                <a:latin typeface="Poppins"/>
              </a:rPr>
              <a:t>practical</a:t>
            </a:r>
            <a:r>
              <a:rPr lang="es-MX" sz="2400" dirty="0">
                <a:solidFill>
                  <a:schemeClr val="bg2">
                    <a:lumMod val="25000"/>
                  </a:schemeClr>
                </a:solidFill>
                <a:latin typeface="Poppins"/>
              </a:rPr>
              <a:t> </a:t>
            </a:r>
            <a:r>
              <a:rPr lang="es-MX" sz="2400" dirty="0" err="1">
                <a:solidFill>
                  <a:schemeClr val="bg2">
                    <a:lumMod val="25000"/>
                  </a:schemeClr>
                </a:solidFill>
                <a:latin typeface="Poppins"/>
              </a:rPr>
              <a:t>sessions</a:t>
            </a:r>
            <a:r>
              <a:rPr lang="es-MX" sz="2400" dirty="0">
                <a:solidFill>
                  <a:schemeClr val="bg2">
                    <a:lumMod val="25000"/>
                  </a:schemeClr>
                </a:solidFill>
                <a:latin typeface="Poppins"/>
              </a:rPr>
              <a:t> in </a:t>
            </a:r>
            <a:r>
              <a:rPr lang="es-MX" sz="2400" dirty="0" err="1">
                <a:solidFill>
                  <a:schemeClr val="bg2">
                    <a:lumMod val="25000"/>
                  </a:schemeClr>
                </a:solidFill>
                <a:latin typeface="Poppins"/>
              </a:rPr>
              <a:t>the</a:t>
            </a:r>
            <a:r>
              <a:rPr lang="es-MX" sz="2400" dirty="0">
                <a:solidFill>
                  <a:schemeClr val="bg2">
                    <a:lumMod val="25000"/>
                  </a:schemeClr>
                </a:solidFill>
                <a:latin typeface="Poppins"/>
              </a:rPr>
              <a:t> use, </a:t>
            </a:r>
            <a:r>
              <a:rPr lang="es-MX" sz="2400" dirty="0" err="1">
                <a:solidFill>
                  <a:schemeClr val="bg2">
                    <a:lumMod val="25000"/>
                  </a:schemeClr>
                </a:solidFill>
                <a:latin typeface="Poppins"/>
              </a:rPr>
              <a:t>maintenance</a:t>
            </a:r>
            <a:r>
              <a:rPr lang="es-MX" sz="2400" dirty="0">
                <a:solidFill>
                  <a:schemeClr val="bg2">
                    <a:lumMod val="25000"/>
                  </a:schemeClr>
                </a:solidFill>
                <a:latin typeface="Poppins"/>
              </a:rPr>
              <a:t> and safety </a:t>
            </a:r>
            <a:r>
              <a:rPr lang="es-MX" sz="2400" dirty="0" err="1">
                <a:solidFill>
                  <a:schemeClr val="bg2">
                    <a:lumMod val="25000"/>
                  </a:schemeClr>
                </a:solidFill>
                <a:latin typeface="Poppins"/>
              </a:rPr>
              <a:t>testing</a:t>
            </a:r>
            <a:r>
              <a:rPr lang="es-MX" sz="2400" dirty="0">
                <a:solidFill>
                  <a:schemeClr val="bg2">
                    <a:lumMod val="25000"/>
                  </a:schemeClr>
                </a:solidFill>
                <a:latin typeface="Poppins"/>
              </a:rPr>
              <a:t> </a:t>
            </a:r>
            <a:r>
              <a:rPr lang="es-MX" sz="2400" dirty="0" err="1">
                <a:solidFill>
                  <a:schemeClr val="bg2">
                    <a:lumMod val="25000"/>
                  </a:schemeClr>
                </a:solidFill>
                <a:latin typeface="Poppins"/>
              </a:rPr>
              <a:t>of</a:t>
            </a:r>
            <a:r>
              <a:rPr lang="es-MX" sz="2400" dirty="0">
                <a:solidFill>
                  <a:schemeClr val="bg2">
                    <a:lumMod val="25000"/>
                  </a:schemeClr>
                </a:solidFill>
                <a:latin typeface="Poppins"/>
              </a:rPr>
              <a:t> </a:t>
            </a:r>
            <a:r>
              <a:rPr lang="es-MX" sz="2400" dirty="0" err="1">
                <a:solidFill>
                  <a:schemeClr val="bg2">
                    <a:lumMod val="25000"/>
                  </a:schemeClr>
                </a:solidFill>
                <a:latin typeface="Poppins"/>
              </a:rPr>
              <a:t>selected</a:t>
            </a:r>
            <a:r>
              <a:rPr lang="es-MX" sz="2400" dirty="0">
                <a:solidFill>
                  <a:schemeClr val="bg2">
                    <a:lumMod val="25000"/>
                  </a:schemeClr>
                </a:solidFill>
                <a:latin typeface="Poppins"/>
              </a:rPr>
              <a:t> medical </a:t>
            </a:r>
            <a:r>
              <a:rPr lang="es-MX" sz="2400" dirty="0" err="1">
                <a:solidFill>
                  <a:schemeClr val="bg2">
                    <a:lumMod val="25000"/>
                  </a:schemeClr>
                </a:solidFill>
                <a:latin typeface="Poppins"/>
              </a:rPr>
              <a:t>equipment</a:t>
            </a:r>
            <a:r>
              <a:rPr lang="es-MX" sz="2400" dirty="0">
                <a:solidFill>
                  <a:schemeClr val="bg2">
                    <a:lumMod val="25000"/>
                  </a:schemeClr>
                </a:solidFill>
                <a:latin typeface="Poppins"/>
              </a:rPr>
              <a:t>; </a:t>
            </a:r>
            <a:r>
              <a:rPr lang="es-MX" sz="2400" dirty="0" err="1">
                <a:solidFill>
                  <a:schemeClr val="bg2">
                    <a:lumMod val="25000"/>
                  </a:schemeClr>
                </a:solidFill>
                <a:latin typeface="Poppins"/>
              </a:rPr>
              <a:t>facility</a:t>
            </a:r>
            <a:r>
              <a:rPr lang="es-MX" sz="2400" dirty="0">
                <a:solidFill>
                  <a:schemeClr val="bg2">
                    <a:lumMod val="25000"/>
                  </a:schemeClr>
                </a:solidFill>
                <a:latin typeface="Poppins"/>
              </a:rPr>
              <a:t> </a:t>
            </a:r>
            <a:r>
              <a:rPr lang="es-MX" sz="2400" dirty="0" err="1">
                <a:solidFill>
                  <a:schemeClr val="bg2">
                    <a:lumMod val="25000"/>
                  </a:schemeClr>
                </a:solidFill>
                <a:latin typeface="Poppins"/>
              </a:rPr>
              <a:t>visits</a:t>
            </a:r>
            <a:r>
              <a:rPr lang="es-MX" sz="2400" dirty="0">
                <a:solidFill>
                  <a:schemeClr val="bg2">
                    <a:lumMod val="25000"/>
                  </a:schemeClr>
                </a:solidFill>
                <a:latin typeface="Poppins"/>
              </a:rPr>
              <a:t>; individual oral, </a:t>
            </a:r>
            <a:r>
              <a:rPr lang="es-MX" sz="2400" dirty="0" err="1">
                <a:solidFill>
                  <a:schemeClr val="bg2">
                    <a:lumMod val="25000"/>
                  </a:schemeClr>
                </a:solidFill>
                <a:latin typeface="Poppins"/>
              </a:rPr>
              <a:t>written</a:t>
            </a:r>
            <a:r>
              <a:rPr lang="es-MX" sz="2400" dirty="0">
                <a:solidFill>
                  <a:schemeClr val="bg2">
                    <a:lumMod val="25000"/>
                  </a:schemeClr>
                </a:solidFill>
                <a:latin typeface="Poppins"/>
              </a:rPr>
              <a:t> and </a:t>
            </a:r>
            <a:r>
              <a:rPr lang="es-MX" sz="2400" dirty="0" err="1">
                <a:solidFill>
                  <a:schemeClr val="bg2">
                    <a:lumMod val="25000"/>
                  </a:schemeClr>
                </a:solidFill>
                <a:latin typeface="Poppins"/>
              </a:rPr>
              <a:t>practical</a:t>
            </a:r>
            <a:r>
              <a:rPr lang="es-MX" sz="2400" dirty="0">
                <a:solidFill>
                  <a:schemeClr val="bg2">
                    <a:lumMod val="25000"/>
                  </a:schemeClr>
                </a:solidFill>
                <a:latin typeface="Poppins"/>
              </a:rPr>
              <a:t> </a:t>
            </a:r>
            <a:r>
              <a:rPr lang="es-MX" sz="2400" dirty="0" err="1">
                <a:solidFill>
                  <a:schemeClr val="bg2">
                    <a:lumMod val="25000"/>
                  </a:schemeClr>
                </a:solidFill>
                <a:latin typeface="Poppins"/>
              </a:rPr>
              <a:t>assessments</a:t>
            </a:r>
            <a:r>
              <a:rPr lang="es-MX" sz="2400" dirty="0">
                <a:solidFill>
                  <a:schemeClr val="bg2">
                    <a:lumMod val="25000"/>
                  </a:schemeClr>
                </a:solidFill>
                <a:latin typeface="Poppins"/>
              </a:rPr>
              <a:t>.</a:t>
            </a:r>
          </a:p>
        </p:txBody>
      </p:sp>
      <p:pic>
        <p:nvPicPr>
          <p:cNvPr id="3075" name="Picture 3" descr="20161228_153925_Test3">
            <a:extLst>
              <a:ext uri="{FF2B5EF4-FFF2-40B4-BE49-F238E27FC236}">
                <a16:creationId xmlns:a16="http://schemas.microsoft.com/office/drawing/2014/main" id="{7D3ABD4E-3265-479E-8392-95AF67DBF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815" y="4294457"/>
            <a:ext cx="36703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6506699-D1D3-4C3B-8653-C02091E40B4E}"/>
              </a:ext>
            </a:extLst>
          </p:cNvPr>
          <p:cNvPicPr>
            <a:picLocks noChangeAspect="1"/>
          </p:cNvPicPr>
          <p:nvPr/>
        </p:nvPicPr>
        <p:blipFill>
          <a:blip r:embed="rId4"/>
          <a:stretch>
            <a:fillRect/>
          </a:stretch>
        </p:blipFill>
        <p:spPr>
          <a:xfrm>
            <a:off x="7009627" y="4294457"/>
            <a:ext cx="4189842" cy="2070100"/>
          </a:xfrm>
          <a:prstGeom prst="rect">
            <a:avLst/>
          </a:prstGeom>
        </p:spPr>
      </p:pic>
      <p:pic>
        <p:nvPicPr>
          <p:cNvPr id="3" name="Picture 2">
            <a:extLst>
              <a:ext uri="{FF2B5EF4-FFF2-40B4-BE49-F238E27FC236}">
                <a16:creationId xmlns:a16="http://schemas.microsoft.com/office/drawing/2014/main" id="{3F1B7F63-FBE2-4C91-9830-FDFC88F4496E}"/>
              </a:ext>
            </a:extLst>
          </p:cNvPr>
          <p:cNvPicPr>
            <a:picLocks noChangeAspect="1"/>
          </p:cNvPicPr>
          <p:nvPr/>
        </p:nvPicPr>
        <p:blipFill>
          <a:blip r:embed="rId5"/>
          <a:stretch>
            <a:fillRect/>
          </a:stretch>
        </p:blipFill>
        <p:spPr>
          <a:xfrm>
            <a:off x="5253082" y="4067648"/>
            <a:ext cx="1473276" cy="2692538"/>
          </a:xfrm>
          <a:prstGeom prst="rect">
            <a:avLst/>
          </a:prstGeom>
        </p:spPr>
      </p:pic>
    </p:spTree>
    <p:extLst>
      <p:ext uri="{BB962C8B-B14F-4D97-AF65-F5344CB8AC3E}">
        <p14:creationId xmlns:p14="http://schemas.microsoft.com/office/powerpoint/2010/main" val="12988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404859" y="788705"/>
            <a:ext cx="10117667" cy="914400"/>
          </a:xfrm>
        </p:spPr>
        <p:txBody>
          <a:bodyPr anchor="t">
            <a:normAutofit fontScale="90000"/>
          </a:bodyPr>
          <a:lstStyle/>
          <a:p>
            <a:r>
              <a:rPr lang="es-MX" sz="3600" b="1" dirty="0" err="1">
                <a:solidFill>
                  <a:srgbClr val="0070C0"/>
                </a:solidFill>
                <a:latin typeface="Poppins" pitchFamily="2" charset="77"/>
                <a:cs typeface="Poppins" pitchFamily="2" charset="77"/>
              </a:rPr>
              <a:t>Success</a:t>
            </a:r>
            <a:r>
              <a:rPr lang="es-MX" sz="3600" b="1" dirty="0">
                <a:solidFill>
                  <a:srgbClr val="0070C0"/>
                </a:solidFill>
                <a:latin typeface="Poppins" pitchFamily="2" charset="77"/>
                <a:cs typeface="Poppins" pitchFamily="2" charset="77"/>
              </a:rPr>
              <a:t> </a:t>
            </a:r>
            <a:r>
              <a:rPr lang="es-MX" sz="3600" b="1" dirty="0" err="1">
                <a:solidFill>
                  <a:srgbClr val="0070C0"/>
                </a:solidFill>
                <a:latin typeface="Poppins" pitchFamily="2" charset="77"/>
                <a:cs typeface="Poppins" pitchFamily="2" charset="77"/>
              </a:rPr>
              <a:t>Stories</a:t>
            </a:r>
            <a:r>
              <a:rPr lang="es-MX" sz="3600" b="1" dirty="0">
                <a:solidFill>
                  <a:srgbClr val="0070C0"/>
                </a:solidFill>
                <a:latin typeface="Poppins" pitchFamily="2" charset="77"/>
                <a:cs typeface="Poppins" pitchFamily="2" charset="77"/>
              </a:rPr>
              <a:t>:</a:t>
            </a:r>
            <a:br>
              <a:rPr lang="es-MX" sz="3600" b="1" dirty="0">
                <a:solidFill>
                  <a:srgbClr val="0070C0"/>
                </a:solidFill>
                <a:latin typeface="Poppins" pitchFamily="2" charset="77"/>
                <a:cs typeface="Poppins" pitchFamily="2" charset="77"/>
              </a:rPr>
            </a:b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404859" y="1227658"/>
            <a:ext cx="10117667" cy="5083932"/>
          </a:xfrm>
        </p:spPr>
        <p:txBody>
          <a:bodyPr>
            <a:noAutofit/>
          </a:bodyPr>
          <a:lstStyle/>
          <a:p>
            <a:pPr marL="0" indent="0">
              <a:spcBef>
                <a:spcPts val="0"/>
              </a:spcBef>
              <a:buNone/>
            </a:pPr>
            <a:r>
              <a:rPr lang="es-MX" sz="2400" dirty="0" err="1">
                <a:solidFill>
                  <a:srgbClr val="FF0000"/>
                </a:solidFill>
                <a:latin typeface="Poppins Light" pitchFamily="2" charset="77"/>
              </a:rPr>
              <a:t>Setting</a:t>
            </a:r>
            <a:r>
              <a:rPr lang="es-MX" sz="2400" dirty="0">
                <a:solidFill>
                  <a:srgbClr val="FF0000"/>
                </a:solidFill>
                <a:latin typeface="Poppins Light" pitchFamily="2" charset="77"/>
              </a:rPr>
              <a:t> Up </a:t>
            </a:r>
            <a:r>
              <a:rPr lang="es-MX" sz="2400" dirty="0" err="1">
                <a:solidFill>
                  <a:srgbClr val="FF0000"/>
                </a:solidFill>
                <a:latin typeface="Poppins Light" pitchFamily="2" charset="77"/>
              </a:rPr>
              <a:t>of</a:t>
            </a:r>
            <a:r>
              <a:rPr lang="es-MX" sz="2400" dirty="0">
                <a:solidFill>
                  <a:srgbClr val="FF0000"/>
                </a:solidFill>
                <a:latin typeface="Poppins Light" pitchFamily="2" charset="77"/>
              </a:rPr>
              <a:t> BME Training Centre &amp; Workshop in Nay </a:t>
            </a:r>
            <a:r>
              <a:rPr lang="es-MX" sz="2400" dirty="0" err="1">
                <a:solidFill>
                  <a:srgbClr val="FF0000"/>
                </a:solidFill>
                <a:latin typeface="Poppins Light" pitchFamily="2" charset="77"/>
              </a:rPr>
              <a:t>Pyi</a:t>
            </a:r>
            <a:r>
              <a:rPr lang="es-MX" sz="2400" dirty="0">
                <a:solidFill>
                  <a:srgbClr val="FF0000"/>
                </a:solidFill>
                <a:latin typeface="Poppins Light" pitchFamily="2" charset="77"/>
              </a:rPr>
              <a:t> </a:t>
            </a:r>
            <a:r>
              <a:rPr lang="es-MX" sz="2400" dirty="0" err="1">
                <a:solidFill>
                  <a:srgbClr val="FF0000"/>
                </a:solidFill>
                <a:latin typeface="Poppins Light" pitchFamily="2" charset="77"/>
              </a:rPr>
              <a:t>Taw</a:t>
            </a:r>
            <a:endParaRPr lang="es-MX" sz="2400" dirty="0">
              <a:solidFill>
                <a:srgbClr val="FF0000"/>
              </a:solidFill>
              <a:latin typeface="Poppins Light" pitchFamily="2" charset="77"/>
            </a:endParaRPr>
          </a:p>
          <a:p>
            <a:pPr marL="0" indent="0">
              <a:spcBef>
                <a:spcPts val="0"/>
              </a:spcBef>
              <a:buNone/>
            </a:pPr>
            <a:r>
              <a:rPr lang="es-MX" sz="2400" dirty="0" err="1">
                <a:solidFill>
                  <a:schemeClr val="bg2">
                    <a:lumMod val="25000"/>
                  </a:schemeClr>
                </a:solidFill>
                <a:latin typeface="Poppins Light" pitchFamily="2" charset="77"/>
              </a:rPr>
              <a:t>This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took</a:t>
            </a:r>
            <a:r>
              <a:rPr lang="es-MX" sz="2400" dirty="0">
                <a:solidFill>
                  <a:schemeClr val="bg2">
                    <a:lumMod val="25000"/>
                  </a:schemeClr>
                </a:solidFill>
                <a:latin typeface="Poppins Light" pitchFamily="2" charset="77"/>
              </a:rPr>
              <a:t> place in </a:t>
            </a:r>
            <a:r>
              <a:rPr lang="es-MX" sz="2400" dirty="0" err="1">
                <a:solidFill>
                  <a:schemeClr val="bg2">
                    <a:lumMod val="25000"/>
                  </a:schemeClr>
                </a:solidFill>
                <a:latin typeface="Poppins Light" pitchFamily="2" charset="77"/>
              </a:rPr>
              <a:t>September</a:t>
            </a:r>
            <a:r>
              <a:rPr lang="es-MX" sz="2400" dirty="0">
                <a:solidFill>
                  <a:schemeClr val="bg2">
                    <a:lumMod val="25000"/>
                  </a:schemeClr>
                </a:solidFill>
                <a:latin typeface="Poppins Light" pitchFamily="2" charset="77"/>
              </a:rPr>
              <a:t> 2016 after a </a:t>
            </a:r>
            <a:r>
              <a:rPr lang="es-MX" sz="2400" dirty="0" err="1">
                <a:solidFill>
                  <a:schemeClr val="bg2">
                    <a:lumMod val="25000"/>
                  </a:schemeClr>
                </a:solidFill>
                <a:latin typeface="Poppins Light" pitchFamily="2" charset="77"/>
              </a:rPr>
              <a:t>study</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visit</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by</a:t>
            </a:r>
            <a:r>
              <a:rPr lang="es-MX" sz="2400" dirty="0">
                <a:solidFill>
                  <a:schemeClr val="bg2">
                    <a:lumMod val="25000"/>
                  </a:schemeClr>
                </a:solidFill>
                <a:latin typeface="Poppins Light" pitchFamily="2" charset="77"/>
              </a:rPr>
              <a:t> BES </a:t>
            </a:r>
            <a:r>
              <a:rPr lang="es-MX" sz="2400" dirty="0" err="1">
                <a:solidFill>
                  <a:schemeClr val="bg2">
                    <a:lumMod val="25000"/>
                  </a:schemeClr>
                </a:solidFill>
                <a:latin typeface="Poppins Light" pitchFamily="2" charset="77"/>
              </a:rPr>
              <a:t>members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to</a:t>
            </a:r>
            <a:r>
              <a:rPr lang="es-MX" sz="2400" dirty="0">
                <a:solidFill>
                  <a:schemeClr val="bg2">
                    <a:lumMod val="25000"/>
                  </a:schemeClr>
                </a:solidFill>
                <a:latin typeface="Poppins Light" pitchFamily="2" charset="77"/>
              </a:rPr>
              <a:t> plan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December</a:t>
            </a:r>
            <a:r>
              <a:rPr lang="es-MX" sz="2400" dirty="0">
                <a:solidFill>
                  <a:schemeClr val="bg2">
                    <a:lumMod val="25000"/>
                  </a:schemeClr>
                </a:solidFill>
                <a:latin typeface="Poppins Light" pitchFamily="2" charset="77"/>
              </a:rPr>
              <a:t> 2016 Training. The </a:t>
            </a:r>
            <a:r>
              <a:rPr lang="es-MX" sz="2400" dirty="0" err="1">
                <a:solidFill>
                  <a:schemeClr val="bg2">
                    <a:lumMod val="25000"/>
                  </a:schemeClr>
                </a:solidFill>
                <a:latin typeface="Poppins Light" pitchFamily="2" charset="77"/>
              </a:rPr>
              <a:t>main</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engineer</a:t>
            </a:r>
            <a:r>
              <a:rPr lang="es-MX" sz="2400" dirty="0">
                <a:solidFill>
                  <a:schemeClr val="bg2">
                    <a:lumMod val="25000"/>
                  </a:schemeClr>
                </a:solidFill>
                <a:latin typeface="Poppins Light" pitchFamily="2" charset="77"/>
              </a:rPr>
              <a:t> in </a:t>
            </a:r>
            <a:r>
              <a:rPr lang="es-MX" sz="2400" dirty="0" err="1">
                <a:solidFill>
                  <a:schemeClr val="bg2">
                    <a:lumMod val="25000"/>
                  </a:schemeClr>
                </a:solidFill>
                <a:latin typeface="Poppins Light" pitchFamily="2" charset="77"/>
              </a:rPr>
              <a:t>charge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of</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this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project</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was</a:t>
            </a:r>
            <a:r>
              <a:rPr lang="es-MX" sz="2400" dirty="0">
                <a:solidFill>
                  <a:schemeClr val="bg2">
                    <a:lumMod val="25000"/>
                  </a:schemeClr>
                </a:solidFill>
                <a:latin typeface="Poppins Light" pitchFamily="2" charset="77"/>
              </a:rPr>
              <a:t> a </a:t>
            </a:r>
            <a:r>
              <a:rPr lang="es-MX" sz="2400" dirty="0" err="1">
                <a:solidFill>
                  <a:schemeClr val="bg2">
                    <a:lumMod val="25000"/>
                  </a:schemeClr>
                </a:solidFill>
                <a:latin typeface="Poppins Light" pitchFamily="2" charset="77"/>
              </a:rPr>
              <a:t>female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participant</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from</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2012 training.</a:t>
            </a:r>
          </a:p>
          <a:p>
            <a:pPr marL="0" indent="0">
              <a:buNone/>
            </a:pPr>
            <a:r>
              <a:rPr lang="es-MX" sz="2400" dirty="0">
                <a:solidFill>
                  <a:srgbClr val="FF0000"/>
                </a:solidFill>
                <a:latin typeface="Poppins Light" pitchFamily="2" charset="77"/>
              </a:rPr>
              <a:t>Co-</a:t>
            </a:r>
            <a:r>
              <a:rPr lang="es-MX" sz="2400" dirty="0" err="1">
                <a:solidFill>
                  <a:srgbClr val="FF0000"/>
                </a:solidFill>
                <a:latin typeface="Poppins Light" pitchFamily="2" charset="77"/>
              </a:rPr>
              <a:t>Trainer</a:t>
            </a:r>
            <a:r>
              <a:rPr lang="es-MX" sz="2400" dirty="0">
                <a:solidFill>
                  <a:srgbClr val="FF0000"/>
                </a:solidFill>
                <a:latin typeface="Poppins Light" pitchFamily="2" charset="77"/>
              </a:rPr>
              <a:t> </a:t>
            </a:r>
            <a:r>
              <a:rPr lang="es-MX" sz="2400" dirty="0" err="1">
                <a:solidFill>
                  <a:srgbClr val="FF0000"/>
                </a:solidFill>
                <a:latin typeface="Poppins Light" pitchFamily="2" charset="77"/>
              </a:rPr>
              <a:t>for</a:t>
            </a:r>
            <a:r>
              <a:rPr lang="es-MX" sz="2400" dirty="0">
                <a:solidFill>
                  <a:srgbClr val="FF0000"/>
                </a:solidFill>
                <a:latin typeface="Poppins Light" pitchFamily="2" charset="77"/>
              </a:rPr>
              <a:t> </a:t>
            </a:r>
            <a:r>
              <a:rPr lang="es-MX" sz="2400" dirty="0" err="1">
                <a:solidFill>
                  <a:srgbClr val="FF0000"/>
                </a:solidFill>
                <a:latin typeface="Poppins Light" pitchFamily="2" charset="77"/>
              </a:rPr>
              <a:t>the</a:t>
            </a:r>
            <a:r>
              <a:rPr lang="es-MX" sz="2400" dirty="0">
                <a:solidFill>
                  <a:srgbClr val="FF0000"/>
                </a:solidFill>
                <a:latin typeface="Poppins Light" pitchFamily="2" charset="77"/>
              </a:rPr>
              <a:t> </a:t>
            </a:r>
            <a:r>
              <a:rPr lang="es-MX" sz="2400" dirty="0" err="1">
                <a:solidFill>
                  <a:srgbClr val="FF0000"/>
                </a:solidFill>
                <a:latin typeface="Poppins Light" pitchFamily="2" charset="77"/>
              </a:rPr>
              <a:t>December</a:t>
            </a:r>
            <a:r>
              <a:rPr lang="es-MX" sz="2400" dirty="0">
                <a:solidFill>
                  <a:srgbClr val="FF0000"/>
                </a:solidFill>
                <a:latin typeface="Poppins Light" pitchFamily="2" charset="77"/>
              </a:rPr>
              <a:t> 2016 Training</a:t>
            </a:r>
          </a:p>
          <a:p>
            <a:pPr marL="0" indent="0">
              <a:spcBef>
                <a:spcPts val="0"/>
              </a:spcBef>
              <a:buNone/>
            </a:pPr>
            <a:r>
              <a:rPr lang="es-MX" sz="2400" dirty="0">
                <a:solidFill>
                  <a:schemeClr val="bg2">
                    <a:lumMod val="25000"/>
                  </a:schemeClr>
                </a:solidFill>
                <a:latin typeface="Poppins Light" pitchFamily="2" charset="77"/>
              </a:rPr>
              <a:t>As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53 new </a:t>
            </a:r>
            <a:r>
              <a:rPr lang="es-MX" sz="2400" dirty="0" err="1">
                <a:solidFill>
                  <a:schemeClr val="bg2">
                    <a:lumMod val="25000"/>
                  </a:schemeClr>
                </a:solidFill>
                <a:latin typeface="Poppins Light" pitchFamily="2" charset="77"/>
              </a:rPr>
              <a:t>engineers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were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from</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diverse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engineering</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backgrounds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one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of</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participants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from</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2012 &amp; 2014 trainings </a:t>
            </a:r>
            <a:r>
              <a:rPr lang="es-MX" sz="2400" dirty="0" err="1">
                <a:solidFill>
                  <a:schemeClr val="bg2">
                    <a:lumMod val="25000"/>
                  </a:schemeClr>
                </a:solidFill>
                <a:latin typeface="Poppins Light" pitchFamily="2" charset="77"/>
              </a:rPr>
              <a:t>undertook</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task</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of</a:t>
            </a:r>
            <a:r>
              <a:rPr lang="es-MX" sz="2400" dirty="0">
                <a:solidFill>
                  <a:schemeClr val="bg2">
                    <a:lumMod val="25000"/>
                  </a:schemeClr>
                </a:solidFill>
                <a:latin typeface="Poppins Light" pitchFamily="2" charset="77"/>
              </a:rPr>
              <a:t> training </a:t>
            </a:r>
            <a:r>
              <a:rPr lang="es-MX" sz="2400" dirty="0" err="1">
                <a:solidFill>
                  <a:schemeClr val="bg2">
                    <a:lumMod val="25000"/>
                  </a:schemeClr>
                </a:solidFill>
                <a:latin typeface="Poppins Light" pitchFamily="2" charset="77"/>
              </a:rPr>
              <a:t>these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recruits</a:t>
            </a:r>
            <a:r>
              <a:rPr lang="es-MX" sz="2400" dirty="0">
                <a:solidFill>
                  <a:schemeClr val="bg2">
                    <a:lumMod val="25000"/>
                  </a:schemeClr>
                </a:solidFill>
                <a:latin typeface="Poppins Light" pitchFamily="2" charset="77"/>
              </a:rPr>
              <a:t> in </a:t>
            </a:r>
            <a:r>
              <a:rPr lang="es-MX" sz="2400" dirty="0" err="1">
                <a:solidFill>
                  <a:schemeClr val="bg2">
                    <a:lumMod val="25000"/>
                  </a:schemeClr>
                </a:solidFill>
                <a:latin typeface="Poppins Light" pitchFamily="2" charset="77"/>
              </a:rPr>
              <a:t>basic</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physiology</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one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week</a:t>
            </a:r>
            <a:r>
              <a:rPr lang="es-MX" sz="2400" dirty="0">
                <a:solidFill>
                  <a:schemeClr val="bg2">
                    <a:lumMod val="25000"/>
                  </a:schemeClr>
                </a:solidFill>
                <a:latin typeface="Poppins Light" pitchFamily="2" charset="77"/>
              </a:rPr>
              <a:t> prior </a:t>
            </a:r>
            <a:r>
              <a:rPr lang="es-MX" sz="2400" dirty="0" err="1">
                <a:solidFill>
                  <a:schemeClr val="bg2">
                    <a:lumMod val="25000"/>
                  </a:schemeClr>
                </a:solidFill>
                <a:latin typeface="Poppins Light" pitchFamily="2" charset="77"/>
              </a:rPr>
              <a:t>to</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start</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of</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BME/CE training </a:t>
            </a:r>
            <a:r>
              <a:rPr lang="es-MX" sz="2400" dirty="0" err="1">
                <a:solidFill>
                  <a:schemeClr val="bg2">
                    <a:lumMod val="25000"/>
                  </a:schemeClr>
                </a:solidFill>
                <a:latin typeface="Poppins Light" pitchFamily="2" charset="77"/>
              </a:rPr>
              <a:t>by</a:t>
            </a:r>
            <a:r>
              <a:rPr lang="es-MX" sz="2400" dirty="0">
                <a:solidFill>
                  <a:schemeClr val="bg2">
                    <a:lumMod val="25000"/>
                  </a:schemeClr>
                </a:solidFill>
                <a:latin typeface="Poppins Light" pitchFamily="2" charset="77"/>
              </a:rPr>
              <a:t> BES(S). </a:t>
            </a:r>
            <a:r>
              <a:rPr lang="es-MX" sz="2400" dirty="0" err="1">
                <a:solidFill>
                  <a:schemeClr val="bg2">
                    <a:lumMod val="25000"/>
                  </a:schemeClr>
                </a:solidFill>
                <a:latin typeface="Poppins Light" pitchFamily="2" charset="77"/>
              </a:rPr>
              <a:t>This</a:t>
            </a:r>
            <a:r>
              <a:rPr lang="es-MX" sz="2400" dirty="0">
                <a:solidFill>
                  <a:schemeClr val="bg2">
                    <a:lumMod val="25000"/>
                  </a:schemeClr>
                </a:solidFill>
                <a:latin typeface="Poppins Light" pitchFamily="2" charset="77"/>
              </a:rPr>
              <a:t> local </a:t>
            </a:r>
            <a:r>
              <a:rPr lang="es-MX" sz="2400" dirty="0" err="1">
                <a:solidFill>
                  <a:schemeClr val="bg2">
                    <a:lumMod val="25000"/>
                  </a:schemeClr>
                </a:solidFill>
                <a:latin typeface="Poppins Light" pitchFamily="2" charset="77"/>
              </a:rPr>
              <a:t>volunteer</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also</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conducted</a:t>
            </a:r>
            <a:r>
              <a:rPr lang="es-MX" sz="2400" dirty="0">
                <a:solidFill>
                  <a:schemeClr val="bg2">
                    <a:lumMod val="25000"/>
                  </a:schemeClr>
                </a:solidFill>
                <a:latin typeface="Poppins Light" pitchFamily="2" charset="77"/>
              </a:rPr>
              <a:t> extra </a:t>
            </a:r>
            <a:r>
              <a:rPr lang="es-MX" sz="2400" dirty="0" err="1">
                <a:solidFill>
                  <a:schemeClr val="bg2">
                    <a:lumMod val="25000"/>
                  </a:schemeClr>
                </a:solidFill>
                <a:latin typeface="Poppins Light" pitchFamily="2" charset="77"/>
              </a:rPr>
              <a:t>classes</a:t>
            </a:r>
            <a:r>
              <a:rPr lang="es-MX" sz="2400" dirty="0">
                <a:solidFill>
                  <a:schemeClr val="bg2">
                    <a:lumMod val="25000"/>
                  </a:schemeClr>
                </a:solidFill>
                <a:latin typeface="Poppins Light" pitchFamily="2" charset="77"/>
              </a:rPr>
              <a:t> (in </a:t>
            </a:r>
            <a:r>
              <a:rPr lang="es-MX" sz="2400" dirty="0" err="1">
                <a:solidFill>
                  <a:schemeClr val="bg2">
                    <a:lumMod val="25000"/>
                  </a:schemeClr>
                </a:solidFill>
                <a:latin typeface="Poppins Light" pitchFamily="2" charset="77"/>
              </a:rPr>
              <a:t>Burmese</a:t>
            </a:r>
            <a:r>
              <a:rPr lang="es-MX" sz="2400" dirty="0">
                <a:solidFill>
                  <a:schemeClr val="bg2">
                    <a:lumMod val="25000"/>
                  </a:schemeClr>
                </a:solidFill>
                <a:latin typeface="Poppins Light" pitchFamily="2" charset="77"/>
              </a:rPr>
              <a:t>) in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evenings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to</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help</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trainees</a:t>
            </a:r>
            <a:r>
              <a:rPr lang="es-MX" sz="2400" dirty="0">
                <a:solidFill>
                  <a:schemeClr val="bg2">
                    <a:lumMod val="25000"/>
                  </a:schemeClr>
                </a:solidFill>
                <a:latin typeface="Poppins Light" pitchFamily="2" charset="77"/>
              </a:rPr>
              <a:t> cope </a:t>
            </a:r>
            <a:r>
              <a:rPr lang="es-MX" sz="2400" dirty="0" err="1">
                <a:solidFill>
                  <a:schemeClr val="bg2">
                    <a:lumMod val="25000"/>
                  </a:schemeClr>
                </a:solidFill>
                <a:latin typeface="Poppins Light" pitchFamily="2" charset="77"/>
              </a:rPr>
              <a:t>with</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BME/CE </a:t>
            </a:r>
            <a:r>
              <a:rPr lang="es-MX" sz="2400" dirty="0" err="1">
                <a:solidFill>
                  <a:schemeClr val="bg2">
                    <a:lumMod val="25000"/>
                  </a:schemeClr>
                </a:solidFill>
                <a:latin typeface="Poppins Light" pitchFamily="2" charset="77"/>
              </a:rPr>
              <a:t>crash</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course</a:t>
            </a:r>
            <a:r>
              <a:rPr lang="es-MX" sz="2400" dirty="0">
                <a:solidFill>
                  <a:schemeClr val="bg2">
                    <a:lumMod val="25000"/>
                  </a:schemeClr>
                </a:solidFill>
                <a:latin typeface="Poppins Light" pitchFamily="2" charset="77"/>
              </a:rPr>
              <a:t>.</a:t>
            </a:r>
          </a:p>
          <a:p>
            <a:pPr marL="0" indent="0">
              <a:buNone/>
            </a:pPr>
            <a:r>
              <a:rPr lang="es-MX" sz="2400" dirty="0">
                <a:solidFill>
                  <a:srgbClr val="FF0000"/>
                </a:solidFill>
                <a:latin typeface="Poppins Light" pitchFamily="2" charset="77"/>
              </a:rPr>
              <a:t>International </a:t>
            </a:r>
            <a:r>
              <a:rPr lang="es-MX" sz="2400" dirty="0" err="1">
                <a:solidFill>
                  <a:srgbClr val="FF0000"/>
                </a:solidFill>
                <a:latin typeface="Poppins Light" pitchFamily="2" charset="77"/>
              </a:rPr>
              <a:t>Opportunity</a:t>
            </a:r>
            <a:endParaRPr lang="es-MX" sz="2400" dirty="0">
              <a:solidFill>
                <a:srgbClr val="FF0000"/>
              </a:solidFill>
              <a:latin typeface="Poppins Light" pitchFamily="2" charset="77"/>
            </a:endParaRPr>
          </a:p>
          <a:p>
            <a:pPr marL="0" indent="0">
              <a:spcBef>
                <a:spcPts val="0"/>
              </a:spcBef>
              <a:buNone/>
            </a:pPr>
            <a:r>
              <a:rPr lang="es-MX" sz="2400" dirty="0">
                <a:solidFill>
                  <a:schemeClr val="bg2">
                    <a:lumMod val="25000"/>
                  </a:schemeClr>
                </a:solidFill>
                <a:latin typeface="Poppins Light" pitchFamily="2" charset="77"/>
              </a:rPr>
              <a:t>A </a:t>
            </a:r>
            <a:r>
              <a:rPr lang="es-MX" sz="2400" dirty="0" err="1">
                <a:solidFill>
                  <a:schemeClr val="bg2">
                    <a:lumMod val="25000"/>
                  </a:schemeClr>
                </a:solidFill>
                <a:latin typeface="Poppins Light" pitchFamily="2" charset="77"/>
              </a:rPr>
              <a:t>participant</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from</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2012 training </a:t>
            </a:r>
            <a:r>
              <a:rPr lang="es-MX" sz="2400" dirty="0" err="1">
                <a:solidFill>
                  <a:schemeClr val="bg2">
                    <a:lumMod val="25000"/>
                  </a:schemeClr>
                </a:solidFill>
                <a:latin typeface="Poppins Light" pitchFamily="2" charset="77"/>
              </a:rPr>
              <a:t>was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offered</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job</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of</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managing</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medical </a:t>
            </a:r>
            <a:r>
              <a:rPr lang="es-MX" sz="2400" dirty="0" err="1">
                <a:solidFill>
                  <a:schemeClr val="bg2">
                    <a:lumMod val="25000"/>
                  </a:schemeClr>
                </a:solidFill>
                <a:latin typeface="Poppins Light" pitchFamily="2" charset="77"/>
              </a:rPr>
              <a:t>equipment</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on</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board</a:t>
            </a:r>
            <a:r>
              <a:rPr lang="es-MX" sz="2400" dirty="0">
                <a:solidFill>
                  <a:schemeClr val="bg2">
                    <a:lumMod val="25000"/>
                  </a:schemeClr>
                </a:solidFill>
                <a:latin typeface="Poppins Light" pitchFamily="2" charset="77"/>
              </a:rPr>
              <a:t> Orbis’ </a:t>
            </a:r>
            <a:r>
              <a:rPr lang="es-MX" sz="2400" dirty="0" err="1">
                <a:solidFill>
                  <a:schemeClr val="bg2">
                    <a:lumMod val="25000"/>
                  </a:schemeClr>
                </a:solidFill>
                <a:latin typeface="Poppins Light" pitchFamily="2" charset="77"/>
              </a:rPr>
              <a:t>Flying</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Eye</a:t>
            </a:r>
            <a:r>
              <a:rPr lang="es-MX" sz="2400" dirty="0">
                <a:solidFill>
                  <a:schemeClr val="bg2">
                    <a:lumMod val="25000"/>
                  </a:schemeClr>
                </a:solidFill>
                <a:latin typeface="Poppins Light" pitchFamily="2" charset="77"/>
              </a:rPr>
              <a:t> Hospital </a:t>
            </a:r>
            <a:r>
              <a:rPr lang="es-MX" sz="2400" dirty="0" err="1">
                <a:solidFill>
                  <a:schemeClr val="bg2">
                    <a:lumMod val="25000"/>
                  </a:schemeClr>
                </a:solidFill>
                <a:latin typeface="Poppins Light" pitchFamily="2" charset="77"/>
              </a:rPr>
              <a:t>shortly</a:t>
            </a:r>
            <a:r>
              <a:rPr lang="es-MX" sz="2400" dirty="0">
                <a:solidFill>
                  <a:schemeClr val="bg2">
                    <a:lumMod val="25000"/>
                  </a:schemeClr>
                </a:solidFill>
                <a:latin typeface="Poppins Light" pitchFamily="2" charset="77"/>
              </a:rPr>
              <a:t> after </a:t>
            </a:r>
            <a:r>
              <a:rPr lang="es-MX" sz="2400" dirty="0" err="1">
                <a:solidFill>
                  <a:schemeClr val="bg2">
                    <a:lumMod val="25000"/>
                  </a:schemeClr>
                </a:solidFill>
                <a:latin typeface="Poppins Light" pitchFamily="2" charset="77"/>
              </a:rPr>
              <a:t>completing</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the</a:t>
            </a:r>
            <a:r>
              <a:rPr lang="es-MX" sz="2400" dirty="0">
                <a:solidFill>
                  <a:schemeClr val="bg2">
                    <a:lumMod val="25000"/>
                  </a:schemeClr>
                </a:solidFill>
                <a:latin typeface="Poppins Light" pitchFamily="2" charset="77"/>
              </a:rPr>
              <a:t> 2012 training. </a:t>
            </a:r>
            <a:r>
              <a:rPr lang="es-MX" sz="2400" dirty="0" err="1">
                <a:solidFill>
                  <a:schemeClr val="bg2">
                    <a:lumMod val="25000"/>
                  </a:schemeClr>
                </a:solidFill>
                <a:latin typeface="Poppins Light" pitchFamily="2" charset="77"/>
              </a:rPr>
              <a:t>His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career</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is</a:t>
            </a:r>
            <a:r>
              <a:rPr lang="es-MX" sz="2400" dirty="0">
                <a:solidFill>
                  <a:schemeClr val="bg2">
                    <a:lumMod val="25000"/>
                  </a:schemeClr>
                </a:solidFill>
                <a:latin typeface="Poppins Light" pitchFamily="2" charset="77"/>
              </a:rPr>
              <a:t> </a:t>
            </a:r>
            <a:r>
              <a:rPr lang="es-MX" sz="2400" dirty="0" err="1">
                <a:solidFill>
                  <a:schemeClr val="bg2">
                    <a:lumMod val="25000"/>
                  </a:schemeClr>
                </a:solidFill>
                <a:latin typeface="Poppins Light" pitchFamily="2" charset="77"/>
              </a:rPr>
              <a:t>on</a:t>
            </a:r>
            <a:r>
              <a:rPr lang="es-MX" sz="2400" dirty="0">
                <a:solidFill>
                  <a:schemeClr val="bg2">
                    <a:lumMod val="25000"/>
                  </a:schemeClr>
                </a:solidFill>
                <a:latin typeface="Poppins Light" pitchFamily="2" charset="77"/>
              </a:rPr>
              <a:t> a new </a:t>
            </a:r>
            <a:r>
              <a:rPr lang="es-MX" sz="2400" dirty="0" err="1">
                <a:solidFill>
                  <a:schemeClr val="bg2">
                    <a:lumMod val="25000"/>
                  </a:schemeClr>
                </a:solidFill>
                <a:latin typeface="Poppins Light" pitchFamily="2" charset="77"/>
              </a:rPr>
              <a:t>trajectory</a:t>
            </a:r>
            <a:r>
              <a:rPr lang="es-MX" sz="2400" dirty="0">
                <a:solidFill>
                  <a:schemeClr val="bg2">
                    <a:lumMod val="25000"/>
                  </a:schemeClr>
                </a:solidFill>
                <a:latin typeface="Poppins Light" pitchFamily="2" charset="77"/>
              </a:rPr>
              <a:t>.</a:t>
            </a:r>
            <a:endParaRPr lang="es-MX" sz="2400" dirty="0">
              <a:solidFill>
                <a:schemeClr val="bg2">
                  <a:lumMod val="25000"/>
                </a:schemeClr>
              </a:solidFill>
            </a:endParaRPr>
          </a:p>
        </p:txBody>
      </p:sp>
      <p:pic>
        <p:nvPicPr>
          <p:cNvPr id="5" name="Picture 4">
            <a:extLst>
              <a:ext uri="{FF2B5EF4-FFF2-40B4-BE49-F238E27FC236}">
                <a16:creationId xmlns:a16="http://schemas.microsoft.com/office/drawing/2014/main" id="{9C2354AC-4386-498A-91E1-61112C434B43}"/>
              </a:ext>
            </a:extLst>
          </p:cNvPr>
          <p:cNvPicPr>
            <a:picLocks noChangeAspect="1"/>
          </p:cNvPicPr>
          <p:nvPr/>
        </p:nvPicPr>
        <p:blipFill>
          <a:blip r:embed="rId3"/>
          <a:stretch>
            <a:fillRect/>
          </a:stretch>
        </p:blipFill>
        <p:spPr>
          <a:xfrm>
            <a:off x="10564619" y="1130989"/>
            <a:ext cx="1191378" cy="1302148"/>
          </a:xfrm>
          <a:prstGeom prst="rect">
            <a:avLst/>
          </a:prstGeom>
        </p:spPr>
      </p:pic>
      <p:pic>
        <p:nvPicPr>
          <p:cNvPr id="6" name="Picture 5">
            <a:extLst>
              <a:ext uri="{FF2B5EF4-FFF2-40B4-BE49-F238E27FC236}">
                <a16:creationId xmlns:a16="http://schemas.microsoft.com/office/drawing/2014/main" id="{D1492823-1202-4820-8BAB-A4EA7D45095C}"/>
              </a:ext>
            </a:extLst>
          </p:cNvPr>
          <p:cNvPicPr>
            <a:picLocks noChangeAspect="1"/>
          </p:cNvPicPr>
          <p:nvPr/>
        </p:nvPicPr>
        <p:blipFill>
          <a:blip r:embed="rId4"/>
          <a:stretch>
            <a:fillRect/>
          </a:stretch>
        </p:blipFill>
        <p:spPr>
          <a:xfrm>
            <a:off x="10500673" y="2978030"/>
            <a:ext cx="1222266" cy="1227250"/>
          </a:xfrm>
          <a:prstGeom prst="rect">
            <a:avLst/>
          </a:prstGeom>
        </p:spPr>
      </p:pic>
      <p:pic>
        <p:nvPicPr>
          <p:cNvPr id="8" name="Picture 7">
            <a:extLst>
              <a:ext uri="{FF2B5EF4-FFF2-40B4-BE49-F238E27FC236}">
                <a16:creationId xmlns:a16="http://schemas.microsoft.com/office/drawing/2014/main" id="{7F7987F1-C975-48E5-B9A9-E1CDF5BAB6C8}"/>
              </a:ext>
            </a:extLst>
          </p:cNvPr>
          <p:cNvPicPr>
            <a:picLocks noChangeAspect="1"/>
          </p:cNvPicPr>
          <p:nvPr/>
        </p:nvPicPr>
        <p:blipFill>
          <a:blip r:embed="rId5"/>
          <a:stretch>
            <a:fillRect/>
          </a:stretch>
        </p:blipFill>
        <p:spPr>
          <a:xfrm>
            <a:off x="10500673" y="4750173"/>
            <a:ext cx="1255324" cy="1227250"/>
          </a:xfrm>
          <a:prstGeom prst="rect">
            <a:avLst/>
          </a:prstGeom>
        </p:spPr>
      </p:pic>
    </p:spTree>
    <p:extLst>
      <p:ext uri="{BB962C8B-B14F-4D97-AF65-F5344CB8AC3E}">
        <p14:creationId xmlns:p14="http://schemas.microsoft.com/office/powerpoint/2010/main" val="7454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1264</Words>
  <Application>Microsoft Office PowerPoint</Application>
  <PresentationFormat>Widescreen</PresentationFormat>
  <Paragraphs>79</Paragraphs>
  <Slides>12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Poppins</vt:lpstr>
      <vt:lpstr>Poppins Light</vt:lpstr>
      <vt:lpstr>Poppins Medium</vt:lpstr>
      <vt:lpstr>Arial</vt:lpstr>
      <vt:lpstr>Calibri</vt:lpstr>
      <vt:lpstr>Calibri Light</vt:lpstr>
      <vt:lpstr>Tema de Office</vt:lpstr>
      <vt:lpstr>Singapore-Myanmar Partnership</vt:lpstr>
      <vt:lpstr>The Team:       Members of Biomedical Engineering Society (Singapore)</vt:lpstr>
      <vt:lpstr>Myanmar Biomedical Engineering Training</vt:lpstr>
      <vt:lpstr>The goal of this partnership was to train a team of engineers to provide guidance on the set-up, equipment requisition and management of future BME departments. Myanmar’s MOH’s plan is that each of the country’s regions and states will have its own team of hospital engineers, of which at least one will be a biomedical engineer.</vt:lpstr>
      <vt:lpstr>The Training Phases: </vt:lpstr>
      <vt:lpstr>The Training Phases: </vt:lpstr>
      <vt:lpstr>The Training Phases: </vt:lpstr>
      <vt:lpstr>The Training Phases: </vt:lpstr>
      <vt:lpstr>Success Stories: </vt:lpstr>
      <vt:lpstr>Acknowledgements: </vt:lpstr>
      <vt:lpstr>Tan Peck Ha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Estefania Cajigas</dc:creator>
  <cp:lastModifiedBy>Peck Ha TAN (NP)</cp:lastModifiedBy>
  <cp:revision>70</cp:revision>
  <dcterms:created xsi:type="dcterms:W3CDTF">2021-09-01T19:24:00Z</dcterms:created>
  <dcterms:modified xsi:type="dcterms:W3CDTF">2021-10-16T08:18:43Z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286cb9-b49f-4646-87a5-340028348160_Enabled">
    <vt:lpwstr>true</vt:lpwstr>
  </property>
  <property fmtid="{D5CDD505-2E9C-101B-9397-08002B2CF9AE}" pid="3" name="MSIP_Label_30286cb9-b49f-4646-87a5-340028348160_SetDate">
    <vt:lpwstr>2021-10-16T08:18:43Z</vt:lpwstr>
  </property>
  <property fmtid="{D5CDD505-2E9C-101B-9397-08002B2CF9AE}" pid="4" name="MSIP_Label_30286cb9-b49f-4646-87a5-340028348160_Method">
    <vt:lpwstr>Standard</vt:lpwstr>
  </property>
  <property fmtid="{D5CDD505-2E9C-101B-9397-08002B2CF9AE}" pid="5" name="MSIP_Label_30286cb9-b49f-4646-87a5-340028348160_Name">
    <vt:lpwstr>30286cb9-b49f-4646-87a5-340028348160</vt:lpwstr>
  </property>
  <property fmtid="{D5CDD505-2E9C-101B-9397-08002B2CF9AE}" pid="6" name="MSIP_Label_30286cb9-b49f-4646-87a5-340028348160_SiteId">
    <vt:lpwstr>cba9e115-3016-4462-a1ab-a565cba0cdf1</vt:lpwstr>
  </property>
  <property fmtid="{D5CDD505-2E9C-101B-9397-08002B2CF9AE}" pid="7" name="MSIP_Label_30286cb9-b49f-4646-87a5-340028348160_ActionId">
    <vt:lpwstr>93c9879b-8969-4011-b692-37c067a59ae7</vt:lpwstr>
  </property>
  <property fmtid="{D5CDD505-2E9C-101B-9397-08002B2CF9AE}" pid="8" name="MSIP_Label_30286cb9-b49f-4646-87a5-340028348160_ContentBits">
    <vt:lpwstr>1</vt:lpwstr>
  </property>
</Properties>
</file>