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5" r:id="rId5"/>
    <p:sldId id="266" r:id="rId6"/>
    <p:sldId id="268" r:id="rId7"/>
    <p:sldId id="267" r:id="rId8"/>
    <p:sldId id="261"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59"/>
    <p:restoredTop sz="94718"/>
  </p:normalViewPr>
  <p:slideViewPr>
    <p:cSldViewPr snapToGrid="0" snapToObjects="1">
      <p:cViewPr varScale="1">
        <p:scale>
          <a:sx n="59" d="100"/>
          <a:sy n="59" d="100"/>
        </p:scale>
        <p:origin x="9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8B0ED1-768B-0C47-8169-E96E9DCEF8D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B7F1A172-18CD-BE4D-BD81-AEACD188C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A4A5C318-3091-6A43-8B9D-07DB1CFFB095}"/>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2F0FC366-2E97-594D-ABB6-77A3183357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598242A-B6D5-CE46-9354-6607AEB609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4055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B12BC-05F4-2743-865B-A567C30AD6E2}"/>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7DE5064-9233-E945-BC86-54A956BD3DF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87379F0-76E8-394A-A7ED-7FA3A2854377}"/>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F9222A6B-83D9-AC4E-A42A-A53C690BE5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9F21101-8F6B-4A42-AF7E-9B3AA50561E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35986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2BF40B-B617-744F-A388-2A08555BBA0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E98FCCC-680F-894C-96DB-2FA3A0D0C28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B119397A-43C4-6C4C-9C87-4FD3D72BB521}"/>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0EB716AD-B236-BC40-BF4D-E35EFD65E8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89F753A-F82A-764A-AB8E-989B9CCEA259}"/>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7100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A25E2-BA5E-3843-B28B-5F67E27EB3E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B388914-D38D-1A4F-BDA1-4F15F66FA05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9097349-F444-D343-A15D-6C3679F2BA22}"/>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262F0645-1916-2941-A4EF-78E4C9771F5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207AE25-3BB5-184C-9772-CBB819406E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2346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7110C-2C33-3B4D-B23F-6F61ADB4C02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ED5981E-38AD-5B49-A167-D8B23D10F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EB8D5648-F297-4546-A5E1-0E3DFEFC5C13}"/>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A20E0910-21CD-BE41-B51E-CB6241DCB2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6E9CED-7ACB-524E-8F02-BA31F166121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26860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70347-1AD8-A14B-9028-3E1619BE6FEF}"/>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C99F9A90-C2C1-334B-82A3-5BCFBB825F6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AE3B5CE7-ABBC-CE4B-8E81-2ED799808DF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8C2B4A0C-1D3D-9A4B-BCB0-C67DB268EFE9}"/>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6" name="Marcador de pie de página 5">
            <a:extLst>
              <a:ext uri="{FF2B5EF4-FFF2-40B4-BE49-F238E27FC236}">
                <a16:creationId xmlns:a16="http://schemas.microsoft.com/office/drawing/2014/main" id="{BB30B375-C8EA-E342-AAD5-E940A8F70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E715118-9732-C246-BEA5-E3FDAF7177A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5829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5DE75-C0FB-5540-9C80-5F32A473BD3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54222D90-E245-964A-BAFF-89808BBB7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7F371311-608F-A04C-882E-6D5186B7DB3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F3CDB719-9889-904B-A01E-62C0C82EC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F4A7251-DBF5-7B40-8D0F-CE8223100A0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3699418D-A2B5-CC4F-B23F-26E077B623B6}"/>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8" name="Marcador de pie de página 7">
            <a:extLst>
              <a:ext uri="{FF2B5EF4-FFF2-40B4-BE49-F238E27FC236}">
                <a16:creationId xmlns:a16="http://schemas.microsoft.com/office/drawing/2014/main" id="{7B822598-5EFB-CC41-86D6-304FF9DEB78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D47ADA2-D615-3148-A23C-CC71FC5257E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56304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26CFB-4CCB-7844-8C5A-F8BE7EDA47D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90657ABA-1D69-DE44-A76D-E763710A3BDD}"/>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4" name="Marcador de pie de página 3">
            <a:extLst>
              <a:ext uri="{FF2B5EF4-FFF2-40B4-BE49-F238E27FC236}">
                <a16:creationId xmlns:a16="http://schemas.microsoft.com/office/drawing/2014/main" id="{27CAA2F0-8A6D-604A-93E9-701BFAD1580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3687990-F555-5942-BBDF-064E8D9EE8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6768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CF33EA3-DD5A-D449-99A3-EF693C160ACA}"/>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3" name="Marcador de pie de página 2">
            <a:extLst>
              <a:ext uri="{FF2B5EF4-FFF2-40B4-BE49-F238E27FC236}">
                <a16:creationId xmlns:a16="http://schemas.microsoft.com/office/drawing/2014/main" id="{F8F21913-B779-D24C-B074-DC2054904FD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6CB19C8-5ED1-0A49-8D88-4CFEBC36A3FC}"/>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885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1BD53-EAB7-1E4B-A286-D106753AC15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DDAE8FB-BE39-6C4C-B873-C92BD02C8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F235DA41-1006-144E-A4C4-21C4C478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BA07975B-558A-ED49-9C35-27406C10312C}"/>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6" name="Marcador de pie de página 5">
            <a:extLst>
              <a:ext uri="{FF2B5EF4-FFF2-40B4-BE49-F238E27FC236}">
                <a16:creationId xmlns:a16="http://schemas.microsoft.com/office/drawing/2014/main" id="{C910C23C-8931-8E47-B9FD-28BB82E7008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A3C1F6-37B5-E048-9C14-8B11A24E4C21}"/>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24738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06654-0943-0945-A3DC-4ACEF0F00F2B}"/>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D01B6BE1-B19A-C148-BB49-BB355C751D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7A05E66-9F51-2848-BC76-1F891696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BD15DF3-C1EA-634A-B0AE-50DB578F1B4E}"/>
              </a:ext>
            </a:extLst>
          </p:cNvPr>
          <p:cNvSpPr>
            <a:spLocks noGrp="1"/>
          </p:cNvSpPr>
          <p:nvPr>
            <p:ph type="dt" sz="half" idx="10"/>
          </p:nvPr>
        </p:nvSpPr>
        <p:spPr/>
        <p:txBody>
          <a:bodyPr/>
          <a:lstStyle/>
          <a:p>
            <a:fld id="{5922D97F-1855-7940-BD30-9CA7CE069233}" type="datetimeFigureOut">
              <a:rPr lang="es-MX" smtClean="0"/>
              <a:t>08/09/2021</a:t>
            </a:fld>
            <a:endParaRPr lang="es-MX"/>
          </a:p>
        </p:txBody>
      </p:sp>
      <p:sp>
        <p:nvSpPr>
          <p:cNvPr id="6" name="Marcador de pie de página 5">
            <a:extLst>
              <a:ext uri="{FF2B5EF4-FFF2-40B4-BE49-F238E27FC236}">
                <a16:creationId xmlns:a16="http://schemas.microsoft.com/office/drawing/2014/main" id="{65F86AC9-2786-654D-99A7-27ED6F3DDD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AD1F359-7560-7643-ADA2-6A73F6EA7960}"/>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55728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1E4233-B371-4D42-AF5D-91F49D956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C978B424-05A9-D748-BF84-37490AF0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900299C-4C31-5348-A4E0-798C34A6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2D97F-1855-7940-BD30-9CA7CE069233}" type="datetimeFigureOut">
              <a:rPr lang="es-MX" smtClean="0"/>
              <a:t>08/09/2021</a:t>
            </a:fld>
            <a:endParaRPr lang="es-MX"/>
          </a:p>
        </p:txBody>
      </p:sp>
      <p:sp>
        <p:nvSpPr>
          <p:cNvPr id="5" name="Marcador de pie de página 4">
            <a:extLst>
              <a:ext uri="{FF2B5EF4-FFF2-40B4-BE49-F238E27FC236}">
                <a16:creationId xmlns:a16="http://schemas.microsoft.com/office/drawing/2014/main" id="{ECB3F8D8-6848-BB43-891B-F22F265DA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E17FABD-0405-C04A-B8B2-F62CD8E38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80A-8E3A-AA4F-99CA-B9F889DA3BB4}" type="slidenum">
              <a:rPr lang="es-MX" smtClean="0"/>
              <a:t>‹Nº›</a:t>
            </a:fld>
            <a:endParaRPr lang="es-MX"/>
          </a:p>
        </p:txBody>
      </p:sp>
    </p:spTree>
    <p:extLst>
      <p:ext uri="{BB962C8B-B14F-4D97-AF65-F5344CB8AC3E}">
        <p14:creationId xmlns:p14="http://schemas.microsoft.com/office/powerpoint/2010/main" val="402375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b.mx/cofepris/es/articulos/disposiciones-para-la-adquisicion-y-fabricacion-de-ventiladores-durante-la-emergencia-de-salud-publica-por-coronavirus-2019-covid-19-239776?idiom=es"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b.mx/cofepris/es/articulos/informacion-sobre-los-lineamientos-de-ventiladores-actualizacion-9-de-mayo?idiom=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C3199-293F-834B-85A8-F48E3D90AF36}"/>
              </a:ext>
            </a:extLst>
          </p:cNvPr>
          <p:cNvSpPr>
            <a:spLocks noGrp="1"/>
          </p:cNvSpPr>
          <p:nvPr>
            <p:ph type="ctrTitle"/>
          </p:nvPr>
        </p:nvSpPr>
        <p:spPr>
          <a:xfrm>
            <a:off x="440267" y="3188698"/>
            <a:ext cx="11226800" cy="1468436"/>
          </a:xfrm>
        </p:spPr>
        <p:txBody>
          <a:bodyPr anchor="t">
            <a:normAutofit fontScale="90000"/>
          </a:bodyPr>
          <a:lstStyle/>
          <a:p>
            <a:r>
              <a:rPr lang="en-US" sz="5400" b="1" dirty="0">
                <a:solidFill>
                  <a:srgbClr val="002060"/>
                </a:solidFill>
                <a:latin typeface="Poppins" pitchFamily="2" charset="77"/>
              </a:rPr>
              <a:t>Technical validation process for emergency use, critical care ventilators in Mexico</a:t>
            </a:r>
            <a:endParaRPr lang="es-MX" sz="5400" b="1" dirty="0">
              <a:solidFill>
                <a:srgbClr val="002060"/>
              </a:solidFill>
              <a:latin typeface="Poppins" pitchFamily="2" charset="77"/>
              <a:cs typeface="Poppins" pitchFamily="2" charset="77"/>
            </a:endParaRPr>
          </a:p>
        </p:txBody>
      </p:sp>
      <p:sp>
        <p:nvSpPr>
          <p:cNvPr id="3" name="Subtítulo 2">
            <a:extLst>
              <a:ext uri="{FF2B5EF4-FFF2-40B4-BE49-F238E27FC236}">
                <a16:creationId xmlns:a16="http://schemas.microsoft.com/office/drawing/2014/main" id="{B31DB3D8-FADF-BC44-99E1-CF6CF3286AEF}"/>
              </a:ext>
            </a:extLst>
          </p:cNvPr>
          <p:cNvSpPr>
            <a:spLocks noGrp="1"/>
          </p:cNvSpPr>
          <p:nvPr>
            <p:ph type="subTitle" idx="1"/>
          </p:nvPr>
        </p:nvSpPr>
        <p:spPr>
          <a:xfrm>
            <a:off x="440267" y="4867369"/>
            <a:ext cx="11226800" cy="761999"/>
          </a:xfrm>
        </p:spPr>
        <p:txBody>
          <a:bodyPr>
            <a:normAutofit/>
          </a:bodyPr>
          <a:lstStyle/>
          <a:p>
            <a:r>
              <a:rPr lang="es-MX" sz="2000" dirty="0">
                <a:solidFill>
                  <a:srgbClr val="0070C0"/>
                </a:solidFill>
                <a:latin typeface="Poppins Light" pitchFamily="2" charset="77"/>
                <a:cs typeface="Poppins Light" pitchFamily="2" charset="77"/>
              </a:rPr>
              <a:t>ROBERTO AYALA</a:t>
            </a:r>
          </a:p>
          <a:p>
            <a:r>
              <a:rPr lang="es-MX" sz="1600" dirty="0">
                <a:solidFill>
                  <a:srgbClr val="0070C0"/>
                </a:solidFill>
                <a:latin typeface="Poppins Light" pitchFamily="2" charset="77"/>
                <a:cs typeface="Poppins Light" pitchFamily="2" charset="77"/>
              </a:rPr>
              <a:t>CE-HTM </a:t>
            </a:r>
            <a:r>
              <a:rPr lang="es-MX" sz="1600" dirty="0" err="1">
                <a:solidFill>
                  <a:srgbClr val="0070C0"/>
                </a:solidFill>
                <a:latin typeface="Poppins Light" pitchFamily="2" charset="77"/>
                <a:cs typeface="Poppins Light" pitchFamily="2" charset="77"/>
              </a:rPr>
              <a:t>Consultant</a:t>
            </a:r>
            <a:endParaRPr lang="es-MX" sz="1600" dirty="0">
              <a:solidFill>
                <a:srgbClr val="0070C0"/>
              </a:solidFill>
              <a:latin typeface="Poppins Light" pitchFamily="2" charset="77"/>
              <a:cs typeface="Poppins Light" pitchFamily="2" charset="77"/>
            </a:endParaRPr>
          </a:p>
        </p:txBody>
      </p:sp>
    </p:spTree>
    <p:extLst>
      <p:ext uri="{BB962C8B-B14F-4D97-AF65-F5344CB8AC3E}">
        <p14:creationId xmlns:p14="http://schemas.microsoft.com/office/powerpoint/2010/main" val="857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The Team / Workgroup</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lstStyle/>
          <a:p>
            <a:pPr marL="0" indent="0" algn="just">
              <a:buNone/>
            </a:pPr>
            <a:r>
              <a:rPr lang="es-MX" sz="2000" dirty="0">
                <a:solidFill>
                  <a:schemeClr val="bg2">
                    <a:lumMod val="25000"/>
                  </a:schemeClr>
                </a:solidFill>
                <a:latin typeface="Poppins Light" pitchFamily="2" charset="77"/>
                <a:cs typeface="Poppins Light" pitchFamily="2" charset="77"/>
              </a:rPr>
              <a:t>Roberto Ayala,</a:t>
            </a:r>
            <a:r>
              <a:rPr lang="en-US" sz="2000" dirty="0">
                <a:solidFill>
                  <a:schemeClr val="bg2">
                    <a:lumMod val="25000"/>
                  </a:schemeClr>
                </a:solidFill>
                <a:latin typeface="Poppins Light" pitchFamily="2" charset="77"/>
                <a:cs typeface="Poppins Light" pitchFamily="2" charset="77"/>
              </a:rPr>
              <a:t> CE-HTM Consultant</a:t>
            </a:r>
          </a:p>
          <a:p>
            <a:pPr marL="0" indent="0" algn="just">
              <a:buNone/>
            </a:pPr>
            <a:r>
              <a:rPr lang="en-US" sz="2000" dirty="0">
                <a:solidFill>
                  <a:schemeClr val="bg2">
                    <a:lumMod val="25000"/>
                  </a:schemeClr>
                </a:solidFill>
                <a:latin typeface="Poppins Light" pitchFamily="2" charset="77"/>
                <a:cs typeface="Poppins Light" pitchFamily="2" charset="77"/>
              </a:rPr>
              <a:t>Biomedical Engineer with clinical engineering specialty from Mexico. </a:t>
            </a:r>
          </a:p>
          <a:p>
            <a:pPr marL="0" indent="0" algn="just">
              <a:buNone/>
            </a:pPr>
            <a:r>
              <a:rPr lang="en-US" sz="2000" dirty="0">
                <a:solidFill>
                  <a:schemeClr val="bg2">
                    <a:lumMod val="25000"/>
                  </a:schemeClr>
                </a:solidFill>
                <a:latin typeface="Poppins Light" pitchFamily="2" charset="77"/>
              </a:rPr>
              <a:t>30 years of experience in the field of medical equipment management and Clinical Engineering. Technology manager in one of the largest private hospitals companies in Mexico participating in the start up of more than 9 new hospitals. Responsible for the Biomedical Engineering area in an agency of the Ministry of Health of Mexico (CENETEC, a WHO/PAHO Collaborating Center), participating in the design of policies, guidelines, and recommendations for the management of medical equipment, with emphasis on public health care facilities. He has published articles in diverse scientific journals and is the co-author of a book on Clinical Engineering.</a:t>
            </a:r>
          </a:p>
          <a:p>
            <a:pPr marL="0" indent="0" algn="just">
              <a:buNone/>
            </a:pPr>
            <a:r>
              <a:rPr lang="en-US" sz="2000" dirty="0">
                <a:solidFill>
                  <a:schemeClr val="bg2">
                    <a:lumMod val="25000"/>
                  </a:schemeClr>
                </a:solidFill>
                <a:latin typeface="Poppins Light" pitchFamily="2" charset="77"/>
              </a:rPr>
              <a:t>Collaborator with international bodies, such as the WHO, PAHO and the IFMBE-CED.</a:t>
            </a:r>
            <a:endParaRPr lang="es-MX" sz="2000" dirty="0">
              <a:solidFill>
                <a:schemeClr val="bg2">
                  <a:lumMod val="25000"/>
                </a:schemeClr>
              </a:solidFill>
              <a:latin typeface="Poppins Light" pitchFamily="2" charset="77"/>
            </a:endParaRPr>
          </a:p>
          <a:p>
            <a:pPr marL="0" indent="0" algn="just">
              <a:buNone/>
            </a:pPr>
            <a:endParaRPr lang="es-MX" dirty="0">
              <a:solidFill>
                <a:schemeClr val="bg2">
                  <a:lumMod val="25000"/>
                </a:schemeClr>
              </a:solidFill>
            </a:endParaRPr>
          </a:p>
        </p:txBody>
      </p:sp>
    </p:spTree>
    <p:extLst>
      <p:ext uri="{BB962C8B-B14F-4D97-AF65-F5344CB8AC3E}">
        <p14:creationId xmlns:p14="http://schemas.microsoft.com/office/powerpoint/2010/main" val="101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Description</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7841" y="1892676"/>
            <a:ext cx="10702380" cy="4258742"/>
          </a:xfrm>
        </p:spPr>
        <p:txBody>
          <a:bodyPr>
            <a:normAutofit/>
          </a:bodyPr>
          <a:lstStyle/>
          <a:p>
            <a:pPr marL="0" indent="0">
              <a:lnSpc>
                <a:spcPct val="100000"/>
              </a:lnSpc>
              <a:buNone/>
            </a:pPr>
            <a:r>
              <a:rPr lang="en-US" sz="3200" dirty="0"/>
              <a:t>Review of the validation process of technical specifications for locally manufactured ventilators in Mexico, in order to obtain a temporary sanitary authorization from the national health regulatory agency, for emergency use during the COVID-19 pandemic.</a:t>
            </a:r>
          </a:p>
        </p:txBody>
      </p:sp>
    </p:spTree>
    <p:extLst>
      <p:ext uri="{BB962C8B-B14F-4D97-AF65-F5344CB8AC3E}">
        <p14:creationId xmlns:p14="http://schemas.microsoft.com/office/powerpoint/2010/main" val="199024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8E151-A462-442A-BC33-2D8FBD69B182}"/>
              </a:ext>
            </a:extLst>
          </p:cNvPr>
          <p:cNvSpPr>
            <a:spLocks noGrp="1"/>
          </p:cNvSpPr>
          <p:nvPr>
            <p:ph type="title"/>
          </p:nvPr>
        </p:nvSpPr>
        <p:spPr>
          <a:xfrm>
            <a:off x="838200" y="801858"/>
            <a:ext cx="10515600" cy="888830"/>
          </a:xfrm>
        </p:spPr>
        <p:txBody>
          <a:bodyPr/>
          <a:lstStyle/>
          <a:p>
            <a:r>
              <a:rPr lang="en-US" sz="3600" b="1" dirty="0">
                <a:solidFill>
                  <a:srgbClr val="0070C0"/>
                </a:solidFill>
                <a:latin typeface="Poppins" pitchFamily="2" charset="77"/>
              </a:rPr>
              <a:t>Background</a:t>
            </a:r>
          </a:p>
        </p:txBody>
      </p:sp>
      <p:sp>
        <p:nvSpPr>
          <p:cNvPr id="3" name="Marcador de contenido 2">
            <a:extLst>
              <a:ext uri="{FF2B5EF4-FFF2-40B4-BE49-F238E27FC236}">
                <a16:creationId xmlns:a16="http://schemas.microsoft.com/office/drawing/2014/main" id="{1A4903F1-CD81-492D-B226-20181B44FDEB}"/>
              </a:ext>
            </a:extLst>
          </p:cNvPr>
          <p:cNvSpPr>
            <a:spLocks noGrp="1"/>
          </p:cNvSpPr>
          <p:nvPr>
            <p:ph idx="1"/>
          </p:nvPr>
        </p:nvSpPr>
        <p:spPr>
          <a:xfrm>
            <a:off x="838200" y="1825625"/>
            <a:ext cx="7461738" cy="4351338"/>
          </a:xfrm>
        </p:spPr>
        <p:txBody>
          <a:bodyPr vert="horz" lIns="91440" tIns="45720" rIns="91440" bIns="45720" rtlCol="0">
            <a:normAutofit/>
          </a:bodyPr>
          <a:lstStyle/>
          <a:p>
            <a:pPr marL="0" indent="0">
              <a:lnSpc>
                <a:spcPct val="100000"/>
              </a:lnSpc>
              <a:buNone/>
            </a:pPr>
            <a:r>
              <a:rPr lang="en-AE" sz="3200" dirty="0"/>
              <a:t>Establishment of a regulatory framework and technical review process for locally manufactured critical care ventilators in Mexico</a:t>
            </a:r>
          </a:p>
          <a:p>
            <a:pPr marL="0" indent="0">
              <a:lnSpc>
                <a:spcPct val="100000"/>
              </a:lnSpc>
              <a:buNone/>
            </a:pPr>
            <a:r>
              <a:rPr lang="en-AE" sz="3200" dirty="0"/>
              <a:t>The health regulatory authority, COFEPRIS, led the process with help from the National Science and Technology Council, CONACYT</a:t>
            </a:r>
          </a:p>
        </p:txBody>
      </p:sp>
      <p:pic>
        <p:nvPicPr>
          <p:cNvPr id="1026" name="Picture 2" descr="La ventilación mecánica, un tratamiento de soporte vital | Siamed SA">
            <a:extLst>
              <a:ext uri="{FF2B5EF4-FFF2-40B4-BE49-F238E27FC236}">
                <a16:creationId xmlns:a16="http://schemas.microsoft.com/office/drawing/2014/main" id="{A87D52AE-1983-4124-BDAF-67946141F9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0610" y="1966913"/>
            <a:ext cx="2857500" cy="2924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26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6" y="802705"/>
            <a:ext cx="9861446" cy="650318"/>
          </a:xfrm>
        </p:spPr>
        <p:txBody>
          <a:bodyPr vert="horz" lIns="91440" tIns="45720" rIns="91440" bIns="45720" rtlCol="0" anchor="ctr">
            <a:noAutofit/>
          </a:bodyPr>
          <a:lstStyle/>
          <a:p>
            <a:r>
              <a:rPr lang="en-US" sz="2400" b="1" dirty="0">
                <a:solidFill>
                  <a:srgbClr val="0070C0"/>
                </a:solidFill>
                <a:latin typeface="Poppins" pitchFamily="2" charset="77"/>
              </a:rPr>
              <a:t>Technical validation process for emergency use critical care ventilators in Mexico – Route Map</a:t>
            </a:r>
          </a:p>
        </p:txBody>
      </p:sp>
      <p:sp>
        <p:nvSpPr>
          <p:cNvPr id="4" name="Marcador de contenido 3"/>
          <p:cNvSpPr>
            <a:spLocks noGrp="1"/>
          </p:cNvSpPr>
          <p:nvPr>
            <p:ph idx="1"/>
          </p:nvPr>
        </p:nvSpPr>
        <p:spPr>
          <a:xfrm>
            <a:off x="634561" y="1735863"/>
            <a:ext cx="6919790" cy="3935270"/>
          </a:xfrm>
        </p:spPr>
        <p:txBody>
          <a:bodyPr vert="horz" lIns="91440" tIns="45720" rIns="91440" bIns="45720" rtlCol="0">
            <a:normAutofit fontScale="85000" lnSpcReduction="20000"/>
          </a:bodyPr>
          <a:lstStyle/>
          <a:p>
            <a:pPr>
              <a:lnSpc>
                <a:spcPct val="100000"/>
              </a:lnSpc>
              <a:buFont typeface="Wingdings" panose="05000000000000000000" pitchFamily="2" charset="2"/>
              <a:buChar char="§"/>
            </a:pPr>
            <a:r>
              <a:rPr lang="en-US" sz="3200" dirty="0"/>
              <a:t>Establishment of technical specifications based on recommendations by WHO, PAHO, AAMI, MHRA and CENETEC.</a:t>
            </a:r>
          </a:p>
          <a:p>
            <a:pPr>
              <a:lnSpc>
                <a:spcPct val="100000"/>
              </a:lnSpc>
              <a:buFont typeface="Wingdings" panose="05000000000000000000" pitchFamily="2" charset="2"/>
              <a:buChar char="§"/>
            </a:pPr>
            <a:r>
              <a:rPr lang="en-US" sz="3200" dirty="0"/>
              <a:t>Guidelines for acquisition and local manufacturing by COFEPRIS</a:t>
            </a:r>
          </a:p>
          <a:p>
            <a:pPr>
              <a:lnSpc>
                <a:spcPct val="100000"/>
              </a:lnSpc>
              <a:buFont typeface="Wingdings" panose="05000000000000000000" pitchFamily="2" charset="2"/>
              <a:buChar char="§"/>
            </a:pPr>
            <a:r>
              <a:rPr lang="en-US" sz="3200" dirty="0"/>
              <a:t>Process sequencing for validation of locally manufactured ventilators (3 phases)</a:t>
            </a:r>
          </a:p>
          <a:p>
            <a:pPr>
              <a:lnSpc>
                <a:spcPct val="100000"/>
              </a:lnSpc>
              <a:buFont typeface="Wingdings" panose="05000000000000000000" pitchFamily="2" charset="2"/>
              <a:buChar char="§"/>
            </a:pPr>
            <a:r>
              <a:rPr lang="en-US" sz="3200" dirty="0"/>
              <a:t>Review group formed by Clinical Engineers from </a:t>
            </a:r>
            <a:r>
              <a:rPr lang="en-US" sz="3200" dirty="0" err="1"/>
              <a:t>MoH</a:t>
            </a:r>
            <a:r>
              <a:rPr lang="en-US" sz="3200" dirty="0"/>
              <a:t>, healthcare institutions and professional association</a:t>
            </a:r>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4351" y="2454166"/>
            <a:ext cx="4484309" cy="1555930"/>
          </a:xfrm>
          <a:prstGeom prst="rect">
            <a:avLst/>
          </a:prstGeom>
        </p:spPr>
      </p:pic>
      <p:sp>
        <p:nvSpPr>
          <p:cNvPr id="6" name="CuadroTexto 5"/>
          <p:cNvSpPr txBox="1"/>
          <p:nvPr/>
        </p:nvSpPr>
        <p:spPr>
          <a:xfrm>
            <a:off x="634561" y="5723353"/>
            <a:ext cx="10486707" cy="523220"/>
          </a:xfrm>
          <a:prstGeom prst="rect">
            <a:avLst/>
          </a:prstGeom>
          <a:noFill/>
        </p:spPr>
        <p:txBody>
          <a:bodyPr wrap="square" rtlCol="0">
            <a:spAutoFit/>
          </a:bodyPr>
          <a:lstStyle/>
          <a:p>
            <a:r>
              <a:rPr lang="es-MX" sz="1400" dirty="0">
                <a:hlinkClick r:id="rId3"/>
              </a:rPr>
              <a:t>https://www.gob.mx/cofepris/es/articulos/disposiciones-para-la-adquisicion-y-fabricacion-de-ventiladores-durante-la-emergencia-de-salud-publica-por-coronavirus-2019-covid-19-239776?idiom=es</a:t>
            </a:r>
            <a:endParaRPr lang="es-MX" sz="1400" dirty="0"/>
          </a:p>
        </p:txBody>
      </p:sp>
    </p:spTree>
    <p:extLst>
      <p:ext uri="{BB962C8B-B14F-4D97-AF65-F5344CB8AC3E}">
        <p14:creationId xmlns:p14="http://schemas.microsoft.com/office/powerpoint/2010/main" val="39143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6" y="910028"/>
            <a:ext cx="9762972" cy="650318"/>
          </a:xfrm>
        </p:spPr>
        <p:txBody>
          <a:bodyPr vert="horz" lIns="91440" tIns="45720" rIns="91440" bIns="45720" rtlCol="0" anchor="ctr">
            <a:noAutofit/>
          </a:bodyPr>
          <a:lstStyle/>
          <a:p>
            <a:r>
              <a:rPr lang="en-US" sz="2400" b="1" dirty="0">
                <a:solidFill>
                  <a:srgbClr val="0070C0"/>
                </a:solidFill>
                <a:latin typeface="Poppins" pitchFamily="2" charset="77"/>
              </a:rPr>
              <a:t>Technical validation process for emergency use critical care ventilators in Mexico – Phase 1 of 3 process</a:t>
            </a:r>
          </a:p>
        </p:txBody>
      </p:sp>
      <p:sp>
        <p:nvSpPr>
          <p:cNvPr id="4" name="Marcador de contenido 3"/>
          <p:cNvSpPr>
            <a:spLocks noGrp="1"/>
          </p:cNvSpPr>
          <p:nvPr>
            <p:ph idx="1"/>
          </p:nvPr>
        </p:nvSpPr>
        <p:spPr>
          <a:xfrm>
            <a:off x="634560" y="1890390"/>
            <a:ext cx="7891515" cy="2893647"/>
          </a:xfrm>
        </p:spPr>
        <p:txBody>
          <a:bodyPr vert="horz" lIns="91440" tIns="45720" rIns="91440" bIns="45720" rtlCol="0">
            <a:normAutofit/>
          </a:bodyPr>
          <a:lstStyle/>
          <a:p>
            <a:pPr>
              <a:lnSpc>
                <a:spcPct val="100000"/>
              </a:lnSpc>
              <a:buFont typeface="Wingdings" panose="05000000000000000000" pitchFamily="2" charset="2"/>
              <a:buChar char="§"/>
            </a:pPr>
            <a:r>
              <a:rPr lang="en-US" sz="3200" dirty="0"/>
              <a:t>Phase 1: Validation of technical design of manufactured ventilators</a:t>
            </a:r>
          </a:p>
          <a:p>
            <a:pPr lvl="1"/>
            <a:r>
              <a:rPr lang="en-US" dirty="0"/>
              <a:t>Review of technical documentation for compliance of minimal specs for safe and efficiency assurance (ventilation modes, parameters range, alarms, gas connection, electrical safety, biocompatibility, mechanical safety, etc.</a:t>
            </a:r>
          </a:p>
        </p:txBody>
      </p:sp>
      <p:sp>
        <p:nvSpPr>
          <p:cNvPr id="3" name="CuadroTexto 2">
            <a:extLst>
              <a:ext uri="{FF2B5EF4-FFF2-40B4-BE49-F238E27FC236}">
                <a16:creationId xmlns:a16="http://schemas.microsoft.com/office/drawing/2014/main" id="{4A11910B-F17E-409D-8345-06DE53BEC95E}"/>
              </a:ext>
            </a:extLst>
          </p:cNvPr>
          <p:cNvSpPr txBox="1"/>
          <p:nvPr/>
        </p:nvSpPr>
        <p:spPr>
          <a:xfrm>
            <a:off x="634560" y="5056313"/>
            <a:ext cx="7243347" cy="646331"/>
          </a:xfrm>
          <a:prstGeom prst="rect">
            <a:avLst/>
          </a:prstGeom>
          <a:noFill/>
        </p:spPr>
        <p:txBody>
          <a:bodyPr wrap="square" rtlCol="0">
            <a:spAutoFit/>
          </a:bodyPr>
          <a:lstStyle/>
          <a:p>
            <a:r>
              <a:rPr lang="es-MX" dirty="0">
                <a:hlinkClick r:id="rId2"/>
              </a:rPr>
              <a:t>https://www.gob.mx/cofepris/es/articulos/informacion-sobre-los-lineamientos-de-ventiladores-actualizacion-9-de-mayo?idiom=es</a:t>
            </a:r>
            <a:endParaRPr lang="es-MX" dirty="0"/>
          </a:p>
        </p:txBody>
      </p:sp>
      <p:pic>
        <p:nvPicPr>
          <p:cNvPr id="9" name="Imagen 8">
            <a:extLst>
              <a:ext uri="{FF2B5EF4-FFF2-40B4-BE49-F238E27FC236}">
                <a16:creationId xmlns:a16="http://schemas.microsoft.com/office/drawing/2014/main" id="{DDF55195-DE3A-4F1C-A747-06DA17BE6783}"/>
              </a:ext>
            </a:extLst>
          </p:cNvPr>
          <p:cNvPicPr>
            <a:picLocks noChangeAspect="1"/>
          </p:cNvPicPr>
          <p:nvPr/>
        </p:nvPicPr>
        <p:blipFill>
          <a:blip r:embed="rId3"/>
          <a:stretch>
            <a:fillRect/>
          </a:stretch>
        </p:blipFill>
        <p:spPr>
          <a:xfrm>
            <a:off x="8526076" y="1900161"/>
            <a:ext cx="3508321" cy="4546725"/>
          </a:xfrm>
          <a:prstGeom prst="rect">
            <a:avLst/>
          </a:prstGeom>
        </p:spPr>
      </p:pic>
    </p:spTree>
    <p:extLst>
      <p:ext uri="{BB962C8B-B14F-4D97-AF65-F5344CB8AC3E}">
        <p14:creationId xmlns:p14="http://schemas.microsoft.com/office/powerpoint/2010/main" val="8025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5365" y="960010"/>
            <a:ext cx="8206740" cy="536018"/>
          </a:xfrm>
        </p:spPr>
        <p:txBody>
          <a:bodyPr vert="horz" lIns="91440" tIns="45720" rIns="91440" bIns="45720" rtlCol="0" anchor="ctr">
            <a:noAutofit/>
          </a:bodyPr>
          <a:lstStyle/>
          <a:p>
            <a:r>
              <a:rPr lang="en-US" sz="4000" b="1" dirty="0">
                <a:solidFill>
                  <a:srgbClr val="0070C0"/>
                </a:solidFill>
                <a:latin typeface="Poppins" pitchFamily="2" charset="77"/>
              </a:rPr>
              <a:t>Results</a:t>
            </a:r>
          </a:p>
        </p:txBody>
      </p:sp>
      <p:sp>
        <p:nvSpPr>
          <p:cNvPr id="3" name="Marcador de contenido 2"/>
          <p:cNvSpPr>
            <a:spLocks noGrp="1"/>
          </p:cNvSpPr>
          <p:nvPr>
            <p:ph idx="1"/>
          </p:nvPr>
        </p:nvSpPr>
        <p:spPr>
          <a:xfrm>
            <a:off x="618685" y="1712859"/>
            <a:ext cx="6260417" cy="3900150"/>
          </a:xfrm>
        </p:spPr>
        <p:txBody>
          <a:bodyPr vert="horz" lIns="91440" tIns="45720" rIns="91440" bIns="45720" rtlCol="0">
            <a:normAutofit/>
          </a:bodyPr>
          <a:lstStyle/>
          <a:p>
            <a:pPr>
              <a:lnSpc>
                <a:spcPct val="100000"/>
              </a:lnSpc>
              <a:buFont typeface="Wingdings" panose="05000000000000000000" pitchFamily="2" charset="2"/>
              <a:buChar char="§"/>
            </a:pPr>
            <a:r>
              <a:rPr lang="en-US" sz="3200" dirty="0"/>
              <a:t>36 reviewed proposals</a:t>
            </a:r>
          </a:p>
          <a:p>
            <a:pPr lvl="1"/>
            <a:r>
              <a:rPr lang="en-US" dirty="0"/>
              <a:t>9 approved</a:t>
            </a:r>
          </a:p>
          <a:p>
            <a:pPr lvl="2"/>
            <a:r>
              <a:rPr lang="en-US" dirty="0"/>
              <a:t>4 AMBU based and 5 other pneumatic mechanisms</a:t>
            </a:r>
          </a:p>
          <a:p>
            <a:pPr lvl="1"/>
            <a:r>
              <a:rPr lang="en-US" dirty="0"/>
              <a:t>8 not approved</a:t>
            </a:r>
          </a:p>
          <a:p>
            <a:pPr lvl="1"/>
            <a:r>
              <a:rPr lang="en-US" dirty="0"/>
              <a:t>7 not applicable</a:t>
            </a:r>
          </a:p>
          <a:p>
            <a:pPr lvl="1"/>
            <a:r>
              <a:rPr lang="en-US" dirty="0"/>
              <a:t>12 pending</a:t>
            </a:r>
          </a:p>
          <a:p>
            <a:pPr>
              <a:lnSpc>
                <a:spcPct val="100000"/>
              </a:lnSpc>
              <a:buFont typeface="Wingdings" panose="05000000000000000000" pitchFamily="2" charset="2"/>
              <a:buChar char="§"/>
            </a:pPr>
            <a:r>
              <a:rPr lang="en-US" sz="3200" dirty="0"/>
              <a:t>Clinical Engineering proved its value as experts in the field.</a:t>
            </a:r>
          </a:p>
        </p:txBody>
      </p:sp>
      <p:pic>
        <p:nvPicPr>
          <p:cNvPr id="4" name="Picture 2" descr="Volkswagen de México desarrolla un respirador para combatir el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8980" y="2700998"/>
            <a:ext cx="4163902" cy="2788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99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3FEF59B-EF14-654A-B961-582AAD399196}"/>
              </a:ext>
            </a:extLst>
          </p:cNvPr>
          <p:cNvSpPr>
            <a:spLocks noGrp="1"/>
          </p:cNvSpPr>
          <p:nvPr>
            <p:ph type="title"/>
          </p:nvPr>
        </p:nvSpPr>
        <p:spPr>
          <a:xfrm>
            <a:off x="826654" y="2878020"/>
            <a:ext cx="10117667" cy="550980"/>
          </a:xfrm>
        </p:spPr>
        <p:txBody>
          <a:bodyPr anchor="t">
            <a:normAutofit/>
          </a:bodyPr>
          <a:lstStyle/>
          <a:p>
            <a:pPr algn="ctr"/>
            <a:r>
              <a:rPr lang="es-MX" sz="3200" i="1" dirty="0">
                <a:solidFill>
                  <a:srgbClr val="0070C0"/>
                </a:solidFill>
                <a:latin typeface="Poppins Medium" pitchFamily="2" charset="77"/>
                <a:cs typeface="Poppins Medium" pitchFamily="2" charset="77"/>
              </a:rPr>
              <a:t>Roberto Ayala</a:t>
            </a:r>
          </a:p>
        </p:txBody>
      </p:sp>
      <p:sp>
        <p:nvSpPr>
          <p:cNvPr id="5" name="Marcador de contenido 2">
            <a:extLst>
              <a:ext uri="{FF2B5EF4-FFF2-40B4-BE49-F238E27FC236}">
                <a16:creationId xmlns:a16="http://schemas.microsoft.com/office/drawing/2014/main" id="{EF1396C2-E5FC-884C-80FD-E888936DAB54}"/>
              </a:ext>
            </a:extLst>
          </p:cNvPr>
          <p:cNvSpPr>
            <a:spLocks noGrp="1"/>
          </p:cNvSpPr>
          <p:nvPr>
            <p:ph idx="1"/>
          </p:nvPr>
        </p:nvSpPr>
        <p:spPr>
          <a:xfrm>
            <a:off x="826654" y="3761508"/>
            <a:ext cx="10117667" cy="2389909"/>
          </a:xfrm>
        </p:spPr>
        <p:txBody>
          <a:bodyPr/>
          <a:lstStyle/>
          <a:p>
            <a:pPr marL="0" lvl="0" indent="0" algn="ctr">
              <a:buClr>
                <a:schemeClr val="dk1"/>
              </a:buClr>
              <a:buSzPct val="25000"/>
              <a:buNone/>
            </a:pPr>
            <a:r>
              <a:rPr lang="it-IT" sz="2000" i="1" dirty="0">
                <a:solidFill>
                  <a:srgbClr val="1F4A98"/>
                </a:solidFill>
                <a:latin typeface="Poppins" pitchFamily="2" charset="77"/>
                <a:ea typeface="Calibri"/>
                <a:cs typeface="Poppins" pitchFamily="2" charset="77"/>
                <a:sym typeface="Calibri"/>
              </a:rPr>
              <a:t>rap6701@gmail.com</a:t>
            </a:r>
          </a:p>
          <a:p>
            <a:pPr marL="0" lvl="0" indent="0" algn="ctr">
              <a:buClr>
                <a:schemeClr val="dk1"/>
              </a:buClr>
              <a:buSzPct val="25000"/>
              <a:buNone/>
            </a:pPr>
            <a:r>
              <a:rPr lang="it-IT" sz="2000" i="1" dirty="0">
                <a:solidFill>
                  <a:srgbClr val="1CA692"/>
                </a:solidFill>
                <a:latin typeface="Poppins" pitchFamily="2" charset="77"/>
                <a:ea typeface="Calibri"/>
                <a:cs typeface="Poppins" pitchFamily="2" charset="77"/>
                <a:sym typeface="Calibri"/>
              </a:rPr>
              <a:t>CE-HTM Consultant, Mexico</a:t>
            </a:r>
            <a:endParaRPr lang="it" sz="2000" i="1" dirty="0">
              <a:solidFill>
                <a:srgbClr val="1CA692"/>
              </a:solidFill>
              <a:latin typeface="Poppins" pitchFamily="2" charset="77"/>
              <a:ea typeface="Calibri"/>
              <a:cs typeface="Poppins" pitchFamily="2" charset="77"/>
              <a:sym typeface="Calibri"/>
            </a:endParaRPr>
          </a:p>
        </p:txBody>
      </p:sp>
    </p:spTree>
    <p:extLst>
      <p:ext uri="{BB962C8B-B14F-4D97-AF65-F5344CB8AC3E}">
        <p14:creationId xmlns:p14="http://schemas.microsoft.com/office/powerpoint/2010/main" val="7907211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448</Words>
  <Application>Microsoft Office PowerPoint</Application>
  <PresentationFormat>Panorámica</PresentationFormat>
  <Paragraphs>34</Paragraphs>
  <Slides>8</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Calibri</vt:lpstr>
      <vt:lpstr>Calibri Light</vt:lpstr>
      <vt:lpstr>Poppins</vt:lpstr>
      <vt:lpstr>Poppins Light</vt:lpstr>
      <vt:lpstr>Poppins Medium</vt:lpstr>
      <vt:lpstr>Wingdings</vt:lpstr>
      <vt:lpstr>Tema de Office</vt:lpstr>
      <vt:lpstr>Technical validation process for emergency use, critical care ventilators in Mexico</vt:lpstr>
      <vt:lpstr>The Team / Workgroup</vt:lpstr>
      <vt:lpstr>Description</vt:lpstr>
      <vt:lpstr>Background</vt:lpstr>
      <vt:lpstr>Technical validation process for emergency use critical care ventilators in Mexico – Route Map</vt:lpstr>
      <vt:lpstr>Technical validation process for emergency use critical care ventilators in Mexico – Phase 1 of 3 process</vt:lpstr>
      <vt:lpstr>Results</vt:lpstr>
      <vt:lpstr>Roberto Ayala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Estefania Cajigas</dc:creator>
  <cp:lastModifiedBy>Roberto Ayala</cp:lastModifiedBy>
  <cp:revision>16</cp:revision>
  <dcterms:created xsi:type="dcterms:W3CDTF">2021-09-01T19:24:00Z</dcterms:created>
  <dcterms:modified xsi:type="dcterms:W3CDTF">2021-09-08T23:05:45Z</dcterms:modified>
</cp:coreProperties>
</file>