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</p:sldMasterIdLst>
  <p:handoutMasterIdLst>
    <p:handoutMasterId r:id="rId13"/>
  </p:handoutMasterIdLst>
  <p:sldIdLst>
    <p:sldId id="273" r:id="rId6"/>
    <p:sldId id="275" r:id="rId7"/>
    <p:sldId id="257" r:id="rId8"/>
    <p:sldId id="276" r:id="rId9"/>
    <p:sldId id="277" r:id="rId10"/>
    <p:sldId id="278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599"/>
    <a:srgbClr val="00619E"/>
    <a:srgbClr val="00ADEF"/>
    <a:srgbClr val="F9A134"/>
    <a:srgbClr val="F04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81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8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654467-6EA8-40A0-9BED-9FE76FB5EC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D85CE8-EADD-4851-B21C-C68F07E75E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C75FC-7127-49C6-BDDA-028BF62CD7A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8D3E9E-27AC-444D-9A34-736A36607D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8E73C-F505-4484-AA1A-0749E4235A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EA09E-6CE2-46C5-BEB9-58E26A29E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58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07EF0B-D1D8-EE40-9BDA-8E9CC85F01FC}"/>
              </a:ext>
            </a:extLst>
          </p:cNvPr>
          <p:cNvSpPr/>
          <p:nvPr userDrawn="1"/>
        </p:nvSpPr>
        <p:spPr>
          <a:xfrm>
            <a:off x="0" y="-24848"/>
            <a:ext cx="12192000" cy="3319033"/>
          </a:xfrm>
          <a:prstGeom prst="rect">
            <a:avLst/>
          </a:prstGeom>
          <a:gradFill flip="none" rotWithShape="1">
            <a:gsLst>
              <a:gs pos="72000">
                <a:srgbClr val="0099D8"/>
              </a:gs>
              <a:gs pos="32000">
                <a:srgbClr val="0086C3"/>
              </a:gs>
              <a:gs pos="0">
                <a:srgbClr val="00619E">
                  <a:lumMod val="90000"/>
                  <a:alpha val="82000"/>
                </a:srgbClr>
              </a:gs>
              <a:gs pos="100000">
                <a:srgbClr val="00ADEF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E93B7-0BB8-2548-B4B9-B6B48E116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1262" y="3882429"/>
            <a:ext cx="6134654" cy="1276227"/>
          </a:xfrm>
          <a:effectLst>
            <a:outerShdw blurRad="50800" dist="50800" dir="2700000" algn="tl" rotWithShape="0">
              <a:prstClr val="black">
                <a:alpha val="0"/>
              </a:prstClr>
            </a:outerShdw>
          </a:effectLst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00AD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BE3CB-B8C1-E341-AE08-299218E38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1261" y="5138249"/>
            <a:ext cx="6134653" cy="58097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rgbClr val="0061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3B10B4-A9BB-B14A-82FC-750D651F7BB9}"/>
              </a:ext>
            </a:extLst>
          </p:cNvPr>
          <p:cNvSpPr/>
          <p:nvPr userDrawn="1"/>
        </p:nvSpPr>
        <p:spPr>
          <a:xfrm>
            <a:off x="2467408" y="688863"/>
            <a:ext cx="7417811" cy="1815882"/>
          </a:xfrm>
          <a:prstGeom prst="rect">
            <a:avLst/>
          </a:prstGeom>
          <a:effectLst>
            <a:outerShdw blurRad="50800" dist="38100" dir="3720000" algn="ctr" rotWithShape="0">
              <a:srgbClr val="000000">
                <a:alpha val="49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lang="en-US" sz="2800" b="0" i="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lang="en-US" sz="2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International </a:t>
            </a:r>
          </a:p>
          <a:p>
            <a:pPr algn="ctr"/>
            <a:r>
              <a:rPr lang="en-US" sz="280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Clinical Engineering And Health Technology Management </a:t>
            </a:r>
            <a:br>
              <a:rPr lang="en-US" sz="2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Congress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56C199C-7DE5-2E41-AD63-BC191F0F494C}"/>
              </a:ext>
            </a:extLst>
          </p:cNvPr>
          <p:cNvSpPr txBox="1">
            <a:spLocks/>
          </p:cNvSpPr>
          <p:nvPr userDrawn="1"/>
        </p:nvSpPr>
        <p:spPr>
          <a:xfrm>
            <a:off x="8514161" y="385820"/>
            <a:ext cx="2578803" cy="369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#ICEHTMC</a:t>
            </a:r>
            <a:r>
              <a:rPr lang="en-US" sz="20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E0A1B28-A02B-D94C-977D-C5CE200126CE}"/>
              </a:ext>
            </a:extLst>
          </p:cNvPr>
          <p:cNvSpPr txBox="1">
            <a:spLocks/>
          </p:cNvSpPr>
          <p:nvPr userDrawn="1"/>
        </p:nvSpPr>
        <p:spPr>
          <a:xfrm>
            <a:off x="1140939" y="2629063"/>
            <a:ext cx="9288161" cy="394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 28–29, 2021 | Lake Buena Vista, FL, US | Hosted by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CC2C11-FA51-ED4D-843C-A6E6D26A9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80089" y="2553267"/>
            <a:ext cx="790382" cy="34249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997E29C7-CB90-2140-BADF-E51AB265CC9B}"/>
              </a:ext>
            </a:extLst>
          </p:cNvPr>
          <p:cNvSpPr txBox="1">
            <a:spLocks/>
          </p:cNvSpPr>
          <p:nvPr userDrawn="1"/>
        </p:nvSpPr>
        <p:spPr>
          <a:xfrm>
            <a:off x="930605" y="385820"/>
            <a:ext cx="2578803" cy="369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aami.org</a:t>
            </a:r>
            <a:r>
              <a:rPr lang="en-US" sz="1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/ICEHTMC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A0351CAD-29BE-4B6A-A1E9-3B8999D4FC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0939" y="3882428"/>
            <a:ext cx="2561389" cy="19210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24B52B-C0A1-43E7-9F2D-BD983AA438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40" y="3882429"/>
            <a:ext cx="2561388" cy="155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2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B0ED1-768B-0C47-8169-E96E9DCEF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F1A172-18CD-BE4D-BD81-AEACD188C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A5C318-3091-6A43-8B9D-07DB1CFF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0FC366-2E97-594D-ABB6-77A31833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98242A-B6D5-CE46-9354-6607AEB6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626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A25E2-BA5E-3843-B28B-5F67E27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388914-D38D-1A4F-BDA1-4F15F66FA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097349-F444-D343-A15D-6C3679F2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2F0645-1916-2941-A4EF-78E4C977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07AE25-3BB5-184C-9772-CBB81940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2451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7110C-2C33-3B4D-B23F-6F61ADB4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D5981E-38AD-5B49-A167-D8B23D10F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8D5648-F297-4546-A5E1-0E3DFEFC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0E0910-21CD-BE41-B51E-CB6241DC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6E9CED-7ACB-524E-8F02-BA31F166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6408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70347-1AD8-A14B-9028-3E1619BE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9F9A90-C2C1-334B-82A3-5BCFBB825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3B5CE7-ABBC-CE4B-8E81-2ED799808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B4A0C-1D3D-9A4B-BCB0-C67DB268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30B375-C8EA-E342-AAD5-E940A8F7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715118-9732-C246-BEA5-E3FDAF71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688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5DE75-C0FB-5540-9C80-5F32A473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222D90-E245-964A-BAFF-89808BBB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371311-608F-A04C-882E-6D5186B7D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CDB719-9889-904B-A01E-62C0C82EC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4A7251-DBF5-7B40-8D0F-CE8223100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699418D-A2B5-CC4F-B23F-26E077B6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B822598-5EFB-CC41-86D6-304FF9DE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47ADA2-D615-3148-A23C-CC71FC52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9135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6CFB-4CCB-7844-8C5A-F8BE7EDA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657ABA-1D69-DE44-A76D-E763710A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CAA2F0-8A6D-604A-93E9-701BFAD1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687990-F555-5942-BBDF-064E8D9E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9806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F33EA3-DD5A-D449-99A3-EF693C16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F21913-B779-D24C-B074-DC205490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CB19C8-5ED1-0A49-8D88-4CFEBC36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8204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1BD53-EAB7-1E4B-A286-D106753A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DAE8FB-BE39-6C4C-B873-C92BD02C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35DA41-1006-144E-A4C4-21C4C4783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07975B-558A-ED49-9C35-27406C10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10C23C-8931-8E47-B9FD-28BB82E7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A3C1F6-37B5-E048-9C14-8B11A24E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1778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06654-0943-0945-A3DC-4ACEF0F0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1B6BE1-B19A-C148-BB49-BB355C751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A05E66-9F51-2848-BC76-1F8916962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D15DF3-C1EA-634A-B0AE-50DB578F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F86AC9-2786-654D-99A7-27ED6F3D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D1F359-7560-7643-ADA2-6A73F6EA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30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B12BC-05F4-2743-865B-A567C30A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E5064-9233-E945-BC86-54A956BD3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7379F0-76E8-394A-A7ED-7FA3A285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222A6B-83D9-AC4E-A42A-A53C690B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21101-8F6B-4A42-AF7E-9B3AA505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481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4D6E2-42FC-114C-99AF-66AF659C9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02" y="492935"/>
            <a:ext cx="10515600" cy="1325563"/>
          </a:xfrm>
        </p:spPr>
        <p:txBody>
          <a:bodyPr/>
          <a:lstStyle>
            <a:lvl1pPr>
              <a:defRPr b="1" i="0">
                <a:solidFill>
                  <a:srgbClr val="0061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8EC0D-1B7C-F244-9EC0-53561440C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727"/>
            <a:ext cx="10515600" cy="435133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E0AAC65-FC55-5A45-A0FB-4AE6A7DFF6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35358" y="422877"/>
            <a:ext cx="1718442" cy="1288831"/>
          </a:xfrm>
          <a:prstGeom prst="rect">
            <a:avLst/>
          </a:prstGeom>
        </p:spPr>
      </p:pic>
      <p:pic>
        <p:nvPicPr>
          <p:cNvPr id="4" name="Immagine 11">
            <a:extLst>
              <a:ext uri="{FF2B5EF4-FFF2-40B4-BE49-F238E27FC236}">
                <a16:creationId xmlns:a16="http://schemas.microsoft.com/office/drawing/2014/main" id="{08BE0BFA-85E6-4569-8D40-A0BFC58F07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"/>
          <a:stretch/>
        </p:blipFill>
        <p:spPr>
          <a:xfrm>
            <a:off x="4123212" y="6278537"/>
            <a:ext cx="723108" cy="535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B07CEE-797C-4EB0-87FE-5FCBB3FDEF58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792" y="6311900"/>
            <a:ext cx="1865812" cy="50655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104594-C326-4450-8858-1F62659F43D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358" y="422877"/>
            <a:ext cx="1718442" cy="10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78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2BF40B-B617-744F-A388-2A08555BB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98FCCC-680F-894C-96DB-2FA3A0D0C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19397A-43C4-6C4C-9C87-4FD3D72B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B716AD-B236-BC40-BF4D-E35EFD65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F753A-F82A-764A-AB8E-989B9CCE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202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E3EF84D-32D6-1D48-81AF-5406FE3AABA6}"/>
              </a:ext>
            </a:extLst>
          </p:cNvPr>
          <p:cNvSpPr/>
          <p:nvPr userDrawn="1"/>
        </p:nvSpPr>
        <p:spPr>
          <a:xfrm>
            <a:off x="0" y="-24849"/>
            <a:ext cx="12192000" cy="6042590"/>
          </a:xfrm>
          <a:prstGeom prst="rect">
            <a:avLst/>
          </a:prstGeom>
          <a:gradFill flip="none" rotWithShape="1">
            <a:gsLst>
              <a:gs pos="72000">
                <a:srgbClr val="0099D8"/>
              </a:gs>
              <a:gs pos="32000">
                <a:srgbClr val="0086C3"/>
              </a:gs>
              <a:gs pos="0">
                <a:srgbClr val="00619E">
                  <a:lumMod val="90000"/>
                  <a:alpha val="82000"/>
                </a:srgbClr>
              </a:gs>
              <a:gs pos="100000">
                <a:srgbClr val="00ADEF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BCF8A-CCB3-784E-92F1-C86EA26BD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9436615" cy="2293938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C7E63-C4DB-6340-908B-D742E7BB6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436615" cy="896937"/>
          </a:xfr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7710A8B-1F28-46DC-8CDC-1FA1CCDC05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35357" y="422877"/>
            <a:ext cx="2140571" cy="1605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7D2869-1332-426F-8A4D-0577843CA5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358" y="422877"/>
            <a:ext cx="2140572" cy="129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3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27BB-50E8-D840-9D86-00E76BAF4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0061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047D1-F649-0B40-ABE0-407C88D37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71790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F120AD-ADD3-A74F-9BBF-50ACD31F2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71790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20AF85-D50C-458B-852B-243655C32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358" y="422877"/>
            <a:ext cx="1718442" cy="10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8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76CDC70-A934-D044-B4E4-796C51E11855}"/>
              </a:ext>
            </a:extLst>
          </p:cNvPr>
          <p:cNvSpPr/>
          <p:nvPr userDrawn="1"/>
        </p:nvSpPr>
        <p:spPr>
          <a:xfrm>
            <a:off x="6174730" y="2542146"/>
            <a:ext cx="5157787" cy="356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B690F-DBA2-1042-9454-E2A10EB0CF23}"/>
              </a:ext>
            </a:extLst>
          </p:cNvPr>
          <p:cNvSpPr/>
          <p:nvPr userDrawn="1"/>
        </p:nvSpPr>
        <p:spPr>
          <a:xfrm>
            <a:off x="6174729" y="1812925"/>
            <a:ext cx="5164141" cy="693910"/>
          </a:xfrm>
          <a:prstGeom prst="rect">
            <a:avLst/>
          </a:prstGeom>
          <a:solidFill>
            <a:srgbClr val="006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D395C1-2FD9-1E4E-9B0E-2F63E4E14223}"/>
              </a:ext>
            </a:extLst>
          </p:cNvPr>
          <p:cNvSpPr/>
          <p:nvPr userDrawn="1"/>
        </p:nvSpPr>
        <p:spPr>
          <a:xfrm>
            <a:off x="836611" y="2542146"/>
            <a:ext cx="5157787" cy="356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ADF7CD-7529-464B-B361-A4A91E9AFFC1}"/>
              </a:ext>
            </a:extLst>
          </p:cNvPr>
          <p:cNvSpPr/>
          <p:nvPr userDrawn="1"/>
        </p:nvSpPr>
        <p:spPr>
          <a:xfrm>
            <a:off x="836610" y="1812925"/>
            <a:ext cx="5164141" cy="693910"/>
          </a:xfrm>
          <a:prstGeom prst="rect">
            <a:avLst/>
          </a:prstGeom>
          <a:solidFill>
            <a:srgbClr val="006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5ABF8-A773-4B4B-A185-91E0EE4B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solidFill>
                  <a:srgbClr val="0061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A9930-97BC-2547-BA5B-CCD184BB3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5421"/>
            <a:ext cx="5157787" cy="569653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2FCDB-1042-294D-8CF3-8D6238DF8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42146"/>
            <a:ext cx="5157787" cy="3364384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8312A4-7427-5643-AAAD-CB0D7767B1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5421"/>
            <a:ext cx="5183188" cy="569654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FEDE5-2C4B-094B-A73E-DFF17C0845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42146"/>
            <a:ext cx="5183188" cy="336438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9CA100-5D97-4C11-B5FB-A53FE7F4C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358" y="422877"/>
            <a:ext cx="1718442" cy="10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1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1CF57C-068B-6746-A6F3-75219DD13B1C}"/>
              </a:ext>
            </a:extLst>
          </p:cNvPr>
          <p:cNvSpPr/>
          <p:nvPr userDrawn="1"/>
        </p:nvSpPr>
        <p:spPr>
          <a:xfrm>
            <a:off x="0" y="-24849"/>
            <a:ext cx="12192000" cy="6042590"/>
          </a:xfrm>
          <a:prstGeom prst="rect">
            <a:avLst/>
          </a:prstGeom>
          <a:gradFill flip="none" rotWithShape="1">
            <a:gsLst>
              <a:gs pos="72000">
                <a:srgbClr val="0099D8"/>
              </a:gs>
              <a:gs pos="32000">
                <a:srgbClr val="0086C3"/>
              </a:gs>
              <a:gs pos="0">
                <a:srgbClr val="00619E">
                  <a:lumMod val="90000"/>
                  <a:alpha val="82000"/>
                </a:srgbClr>
              </a:gs>
              <a:gs pos="100000">
                <a:srgbClr val="00ADEF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E9AA4A-D0EF-974F-9D86-FF43EBBF1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59172"/>
            <a:ext cx="10363372" cy="1967556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A996C9-DB3C-4AD2-840A-D746948043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358" y="422877"/>
            <a:ext cx="1718442" cy="10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4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6DC196-316C-1848-A44E-D9A16193B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37" y="2447747"/>
            <a:ext cx="2246726" cy="11604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18BCAD-DA9C-EE45-A15E-C693933544E0}"/>
              </a:ext>
            </a:extLst>
          </p:cNvPr>
          <p:cNvSpPr/>
          <p:nvPr userDrawn="1"/>
        </p:nvSpPr>
        <p:spPr>
          <a:xfrm>
            <a:off x="0" y="-24849"/>
            <a:ext cx="12192000" cy="6042590"/>
          </a:xfrm>
          <a:prstGeom prst="rect">
            <a:avLst/>
          </a:prstGeom>
          <a:gradFill flip="none" rotWithShape="1">
            <a:gsLst>
              <a:gs pos="72000">
                <a:srgbClr val="0099D8"/>
              </a:gs>
              <a:gs pos="32000">
                <a:srgbClr val="0086C3"/>
              </a:gs>
              <a:gs pos="0">
                <a:srgbClr val="00619E">
                  <a:lumMod val="90000"/>
                  <a:alpha val="82000"/>
                </a:srgbClr>
              </a:gs>
              <a:gs pos="100000">
                <a:srgbClr val="00ADEF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08DCE-3B0F-4C0A-8855-18B48BF4CE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358" y="422877"/>
            <a:ext cx="1718442" cy="10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0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45F51AD-2FC1-7643-8453-5B4184A42031}"/>
              </a:ext>
            </a:extLst>
          </p:cNvPr>
          <p:cNvSpPr/>
          <p:nvPr userDrawn="1"/>
        </p:nvSpPr>
        <p:spPr>
          <a:xfrm>
            <a:off x="741404" y="2261286"/>
            <a:ext cx="4127158" cy="38058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7C2C3-9FEA-C246-BA0F-21E97A887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261286"/>
            <a:ext cx="6172200" cy="3599764"/>
          </a:xfrm>
        </p:spPr>
        <p:txBody>
          <a:bodyPr/>
          <a:lstStyle>
            <a:lvl1pPr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CD066-FB91-F144-BFA3-DEFD96EC8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2844"/>
            <a:ext cx="3932237" cy="3516143"/>
          </a:xfrm>
        </p:spPr>
        <p:txBody>
          <a:bodyPr/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89FE78-0797-8747-B5C3-1659730F43E0}"/>
              </a:ext>
            </a:extLst>
          </p:cNvPr>
          <p:cNvSpPr/>
          <p:nvPr userDrawn="1"/>
        </p:nvSpPr>
        <p:spPr>
          <a:xfrm>
            <a:off x="741404" y="790832"/>
            <a:ext cx="4127158" cy="1433384"/>
          </a:xfrm>
          <a:prstGeom prst="rect">
            <a:avLst/>
          </a:prstGeom>
          <a:solidFill>
            <a:srgbClr val="006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19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1646A-E1E0-454E-BF22-2E3AA40C2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0AC1AE-73C5-45AF-90B1-4E8C8F823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358" y="422877"/>
            <a:ext cx="1718442" cy="10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5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5D1FEF-B3E2-D343-9348-34DA2BE392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224216"/>
            <a:ext cx="6172200" cy="36368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4D6E09-8FCB-D649-9219-3AF8809D51EC}"/>
              </a:ext>
            </a:extLst>
          </p:cNvPr>
          <p:cNvSpPr/>
          <p:nvPr userDrawn="1"/>
        </p:nvSpPr>
        <p:spPr>
          <a:xfrm>
            <a:off x="741404" y="2261286"/>
            <a:ext cx="4127158" cy="38058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3E7BCC7-8B56-B84C-8D0C-9EDDA869F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2844"/>
            <a:ext cx="3932237" cy="3516143"/>
          </a:xfrm>
        </p:spPr>
        <p:txBody>
          <a:bodyPr/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CC7B05-18E0-1749-A889-AEF102559BF2}"/>
              </a:ext>
            </a:extLst>
          </p:cNvPr>
          <p:cNvSpPr/>
          <p:nvPr userDrawn="1"/>
        </p:nvSpPr>
        <p:spPr>
          <a:xfrm>
            <a:off x="741404" y="790832"/>
            <a:ext cx="4127158" cy="1433384"/>
          </a:xfrm>
          <a:prstGeom prst="rect">
            <a:avLst/>
          </a:prstGeom>
          <a:solidFill>
            <a:srgbClr val="006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988A9-1047-CD42-B0B6-197EB147E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C3E775-8008-4CA6-A0A0-91FB426A69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358" y="422877"/>
            <a:ext cx="1718442" cy="10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8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D015B1-4837-ED45-B72E-99E6AFD12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B972E-316D-3247-90E6-37104BAE9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9B6D8B-5A2C-764E-8B67-57E1BC6E0BEA}"/>
              </a:ext>
            </a:extLst>
          </p:cNvPr>
          <p:cNvSpPr/>
          <p:nvPr userDrawn="1"/>
        </p:nvSpPr>
        <p:spPr>
          <a:xfrm>
            <a:off x="0" y="-24848"/>
            <a:ext cx="12192000" cy="365124"/>
          </a:xfrm>
          <a:prstGeom prst="rect">
            <a:avLst/>
          </a:prstGeom>
          <a:gradFill flip="none" rotWithShape="1">
            <a:gsLst>
              <a:gs pos="0">
                <a:srgbClr val="00619E"/>
              </a:gs>
              <a:gs pos="42000">
                <a:srgbClr val="0085C4"/>
              </a:gs>
              <a:gs pos="100000">
                <a:srgbClr val="00ADE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1E59EE-0B40-0145-A5CB-E1C7F039244C}"/>
              </a:ext>
            </a:extLst>
          </p:cNvPr>
          <p:cNvCxnSpPr/>
          <p:nvPr userDrawn="1"/>
        </p:nvCxnSpPr>
        <p:spPr>
          <a:xfrm>
            <a:off x="838200" y="6262472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sitting, clock, drawing&#10;&#10;Description automatically generated">
            <a:extLst>
              <a:ext uri="{FF2B5EF4-FFF2-40B4-BE49-F238E27FC236}">
                <a16:creationId xmlns:a16="http://schemas.microsoft.com/office/drawing/2014/main" id="{62F26058-9F23-3E4A-8CDF-349EE7F3E09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38200" y="6321233"/>
            <a:ext cx="2467708" cy="5250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ACDF4F-E0FA-C44A-ABA6-228270660EF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207381" y="6345894"/>
            <a:ext cx="1146419" cy="4944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DC73A8-A0BE-4B54-BECC-2903FA0010C3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792" y="6311900"/>
            <a:ext cx="1865812" cy="506554"/>
          </a:xfrm>
          <a:prstGeom prst="rect">
            <a:avLst/>
          </a:prstGeom>
          <a:noFill/>
        </p:spPr>
      </p:pic>
      <p:pic>
        <p:nvPicPr>
          <p:cNvPr id="6" name="Immagine 11">
            <a:extLst>
              <a:ext uri="{FF2B5EF4-FFF2-40B4-BE49-F238E27FC236}">
                <a16:creationId xmlns:a16="http://schemas.microsoft.com/office/drawing/2014/main" id="{2830825F-F88A-4505-A3B2-36C1C18E3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"/>
          <a:stretch/>
        </p:blipFill>
        <p:spPr>
          <a:xfrm>
            <a:off x="4123212" y="6278537"/>
            <a:ext cx="723108" cy="5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1E4233-B371-4D42-AF5D-91F49D95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78B424-05A9-D748-BF84-37490AF0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00299C-4C31-5348-A4E0-798C34A60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2D97F-1855-7940-BD30-9CA7CE069233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B3F8D8-6848-BB43-891B-F22F265DA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17FABD-0405-C04A-B8B2-F62CD8E38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41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C3199-293F-834B-85A8-F48E3D90A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076" y="3398933"/>
            <a:ext cx="11648952" cy="1468436"/>
          </a:xfrm>
        </p:spPr>
        <p:txBody>
          <a:bodyPr anchor="t"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Telehealth in Development Countries: Peru &amp; Paraguay in Covid-19’s context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1DB3D8-FADF-BC44-99E1-CF6CF3286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0545" y="4411938"/>
            <a:ext cx="9353107" cy="7619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Rossana Rivas, Pedro </a:t>
            </a:r>
            <a:r>
              <a:rPr lang="en-US" b="1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Galván</a:t>
            </a:r>
            <a:endParaRPr lang="es-MX" sz="200" b="1" dirty="0">
              <a:solidFill>
                <a:srgbClr val="0070C0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098DCD-7959-42CA-9A69-33A7F2523BD5}"/>
              </a:ext>
            </a:extLst>
          </p:cNvPr>
          <p:cNvSpPr txBox="1"/>
          <p:nvPr/>
        </p:nvSpPr>
        <p:spPr>
          <a:xfrm>
            <a:off x="369480" y="5044597"/>
            <a:ext cx="115141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WHO Collaborating Center for HTM, UVM, US-Consultant; CED-IFMBE Collaborator Member &amp; Hacking. Covid-19 Team; CE Head-Universidad Peruana Cayetano Heredia, PERU.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Biomedical Engineering Head, Health Sciences Research Institute (IICS), Universidad Nacional de Asunción (UNA), Telemedicine Director, Ministry of Health, PARAGUAY. </a:t>
            </a:r>
          </a:p>
        </p:txBody>
      </p:sp>
    </p:spTree>
    <p:extLst>
      <p:ext uri="{BB962C8B-B14F-4D97-AF65-F5344CB8AC3E}">
        <p14:creationId xmlns:p14="http://schemas.microsoft.com/office/powerpoint/2010/main" val="8579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138640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The Team / Workgroup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id="{DC0389FC-1FA5-4D1B-8CDA-A1FF91E62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03" y="2300806"/>
            <a:ext cx="11609818" cy="4351338"/>
          </a:xfrm>
        </p:spPr>
        <p:txBody>
          <a:bodyPr/>
          <a:lstStyle/>
          <a:p>
            <a:r>
              <a:rPr lang="en-US" b="1" dirty="0">
                <a:solidFill>
                  <a:srgbClr val="1A0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Rossana Rivas, </a:t>
            </a:r>
            <a:r>
              <a:rPr lang="en-US" dirty="0">
                <a:solidFill>
                  <a:srgbClr val="1A0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Consultant at WHO Collaborating Center for Health Technology Management, UVM, US; CED-IFMBE Collaborator Member &amp; Hacking Covid-19 Team; Clinical Engineering Head, Universidad Peruana Cayetano Heredia (UPCH), PERU. </a:t>
            </a:r>
          </a:p>
          <a:p>
            <a:endParaRPr lang="en-US" dirty="0">
              <a:solidFill>
                <a:srgbClr val="1A05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1A0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Pedro </a:t>
            </a:r>
            <a:r>
              <a:rPr lang="en-US" b="1" dirty="0" err="1">
                <a:solidFill>
                  <a:srgbClr val="1A0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Galván</a:t>
            </a:r>
            <a:r>
              <a:rPr lang="en-US" b="1" dirty="0">
                <a:solidFill>
                  <a:srgbClr val="1A0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solidFill>
                  <a:srgbClr val="1A0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Biomedical Engineering Head, Health Sciences Research Institute (IICS), Universidad Nacional de Asuncion (UNA); Telemedicine Director, Ministry of Public Health, PARAGUAY.</a:t>
            </a:r>
          </a:p>
        </p:txBody>
      </p:sp>
    </p:spTree>
    <p:extLst>
      <p:ext uri="{BB962C8B-B14F-4D97-AF65-F5344CB8AC3E}">
        <p14:creationId xmlns:p14="http://schemas.microsoft.com/office/powerpoint/2010/main" val="189759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45D5060-A5D5-4DD2-82E3-5BD52EE9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02" y="677212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Description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7CA0DF7-A984-44A8-A893-233A9C039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36" y="2002444"/>
            <a:ext cx="10917382" cy="3802933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dirty="0">
                <a:solidFill>
                  <a:srgbClr val="1A05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Despite limitations: lack of regulation, insufficient number of health staff trained, low level of infrastructure, etc. the Americas Region experiments a sustained and rapid development of Telemedicine, the process increased in Covid19’s pandemic.</a:t>
            </a:r>
          </a:p>
          <a:p>
            <a:pPr algn="just">
              <a:lnSpc>
                <a:spcPct val="110000"/>
              </a:lnSpc>
            </a:pPr>
            <a:r>
              <a:rPr lang="en-US" dirty="0">
                <a:solidFill>
                  <a:srgbClr val="1A05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Some drivers observed in the global process are: the low level of accessibility to healthcare services before the pandemic and later the Covid-19’s health and economic effects of the lockdown.</a:t>
            </a:r>
            <a:endParaRPr lang="en-US" dirty="0">
              <a:solidFill>
                <a:srgbClr val="1A0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EEE47D-2FFD-4D9E-B1BD-669305E40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81" y="716222"/>
            <a:ext cx="10707921" cy="1325563"/>
          </a:xfrm>
        </p:spPr>
        <p:txBody>
          <a:bodyPr>
            <a:normAutofit/>
          </a:bodyPr>
          <a:lstStyle/>
          <a:p>
            <a:r>
              <a:rPr lang="it-IT" sz="4400" b="1" dirty="0">
                <a:solidFill>
                  <a:srgbClr val="20499A"/>
                </a:solidFill>
                <a:latin typeface="Calibri"/>
                <a:ea typeface="Calibri"/>
                <a:cs typeface="Calibri"/>
                <a:sym typeface="Calibri"/>
              </a:rPr>
              <a:t>Goals of the project and final users benefit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E03232-20CD-442D-AC20-5E131B4DE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02" y="2062665"/>
            <a:ext cx="11296996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buNone/>
            </a:pPr>
            <a:r>
              <a:rPr lang="en-US" b="1" dirty="0">
                <a:solidFill>
                  <a:srgbClr val="1A05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Benefits</a:t>
            </a:r>
          </a:p>
          <a:p>
            <a:pPr algn="just">
              <a:lnSpc>
                <a:spcPct val="107000"/>
              </a:lnSpc>
            </a:pPr>
            <a:r>
              <a:rPr lang="en-US" dirty="0">
                <a:solidFill>
                  <a:srgbClr val="1A05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Enhance global awareness and engagement of patients and health professionals’ regarding the Telehealth’s value and challenges.</a:t>
            </a:r>
          </a:p>
          <a:p>
            <a:pPr algn="just">
              <a:lnSpc>
                <a:spcPct val="107000"/>
              </a:lnSpc>
            </a:pPr>
            <a:r>
              <a:rPr lang="en-US" dirty="0">
                <a:solidFill>
                  <a:srgbClr val="1A05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Contribute to Telehealth’s Public Health System effectiveness in developing countries.</a:t>
            </a:r>
          </a:p>
          <a:p>
            <a:pPr algn="just">
              <a:lnSpc>
                <a:spcPct val="107000"/>
              </a:lnSpc>
            </a:pPr>
            <a:r>
              <a:rPr lang="en-US" dirty="0">
                <a:solidFill>
                  <a:srgbClr val="1A05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Facilitate the health stakeholders and community’s global networking by divulgating best practices on Telehealth applied to Covid-19’s priorities in developing countries.</a:t>
            </a:r>
          </a:p>
        </p:txBody>
      </p:sp>
    </p:spTree>
    <p:extLst>
      <p:ext uri="{BB962C8B-B14F-4D97-AF65-F5344CB8AC3E}">
        <p14:creationId xmlns:p14="http://schemas.microsoft.com/office/powerpoint/2010/main" val="1877245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C8465E-1E22-4C2B-A727-EE461BAF4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8" y="50851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Peru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AEF99B-9FB1-412F-A675-5EB119E0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118" y="1556631"/>
            <a:ext cx="5724671" cy="4614528"/>
          </a:xfrm>
        </p:spPr>
        <p:txBody>
          <a:bodyPr>
            <a:normAutofit fontScale="85000" lnSpcReduction="10000"/>
          </a:bodyPr>
          <a:lstStyle/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3802BE"/>
              </a:buClr>
            </a:pPr>
            <a:r>
              <a:rPr lang="en-US" sz="2400" dirty="0">
                <a:solidFill>
                  <a:srgbClr val="1A0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Government transferred </a:t>
            </a:r>
            <a:r>
              <a:rPr lang="en-US" sz="2400" b="1" i="1" dirty="0">
                <a:solidFill>
                  <a:srgbClr val="1A0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US$ 37 millions to strength Telehealth, Electronic Health Record &amp; Electronic Prescription</a:t>
            </a:r>
            <a:r>
              <a:rPr lang="en-US" sz="2400" dirty="0">
                <a:solidFill>
                  <a:srgbClr val="1A0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the national level </a:t>
            </a:r>
            <a:r>
              <a:rPr lang="en-US" sz="2400" b="1" dirty="0">
                <a:solidFill>
                  <a:srgbClr val="1A0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(2021).</a:t>
            </a:r>
          </a:p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3802BE"/>
              </a:buClr>
            </a:pPr>
            <a:r>
              <a:rPr lang="en-US" sz="2400" b="1" i="1" dirty="0">
                <a:solidFill>
                  <a:srgbClr val="1A0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National Digital Transformation System and the Digital Trust Framework to prevent digital risks were stated by Peruvian Government (2020)</a:t>
            </a:r>
            <a:r>
              <a:rPr lang="en-US" sz="2400" dirty="0">
                <a:solidFill>
                  <a:srgbClr val="1A0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3802BE"/>
              </a:buClr>
            </a:pPr>
            <a:r>
              <a:rPr lang="en-US" sz="2400" b="1" i="1" dirty="0">
                <a:solidFill>
                  <a:srgbClr val="1A0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Responding to Covid-19’s needs, since 2021, public entities must convert their administrative procedures to digital platforms or services. Also 100 public services were prioritized to be digitized</a:t>
            </a:r>
            <a:r>
              <a:rPr lang="en-US" sz="2400" dirty="0">
                <a:solidFill>
                  <a:srgbClr val="1A0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3802BE"/>
              </a:buClr>
            </a:pPr>
            <a:r>
              <a:rPr lang="en-US" sz="2400" b="1" i="1" dirty="0">
                <a:solidFill>
                  <a:srgbClr val="1A0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Telehealth Network articulates 25 regions of the country: 396 public health organizations among Peru (2021).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AB8A74C-4A03-4FFC-8E1D-274D026FA7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14047"/>
              </p:ext>
            </p:extLst>
          </p:nvPr>
        </p:nvGraphicFramePr>
        <p:xfrm>
          <a:off x="98424" y="1834074"/>
          <a:ext cx="6191693" cy="3665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6096000" imgH="3429000" progId="AcroExch.Document.DC">
                  <p:embed/>
                </p:oleObj>
              </mc:Choice>
              <mc:Fallback>
                <p:oleObj name="Acrobat Document" r:id="rId3" imgW="6096000" imgH="34290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4" y="1834074"/>
                        <a:ext cx="6191693" cy="3665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8D6E145-7DC9-4646-9B8E-B91B73867FA3}"/>
              </a:ext>
            </a:extLst>
          </p:cNvPr>
          <p:cNvSpPr txBox="1"/>
          <p:nvPr/>
        </p:nvSpPr>
        <p:spPr>
          <a:xfrm>
            <a:off x="106328" y="5499840"/>
            <a:ext cx="6194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err="1"/>
              <a:t>National</a:t>
            </a:r>
            <a:r>
              <a:rPr lang="es-PE" sz="1600" dirty="0"/>
              <a:t> </a:t>
            </a:r>
            <a:r>
              <a:rPr lang="es-PE" sz="1600" dirty="0" err="1"/>
              <a:t>Telehealth</a:t>
            </a:r>
            <a:r>
              <a:rPr lang="es-PE" sz="1600" dirty="0"/>
              <a:t> Network: S. Canto, </a:t>
            </a:r>
            <a:r>
              <a:rPr lang="es-PE" sz="1600" dirty="0" err="1"/>
              <a:t>Ministry</a:t>
            </a:r>
            <a:r>
              <a:rPr lang="es-PE" sz="1600" dirty="0"/>
              <a:t> </a:t>
            </a:r>
            <a:r>
              <a:rPr lang="es-PE" sz="1600" dirty="0" err="1"/>
              <a:t>of</a:t>
            </a:r>
            <a:r>
              <a:rPr lang="es-PE" sz="1600" dirty="0"/>
              <a:t> </a:t>
            </a:r>
            <a:r>
              <a:rPr lang="es-PE" sz="1600" dirty="0" err="1"/>
              <a:t>Health</a:t>
            </a:r>
            <a:r>
              <a:rPr lang="es-PE" sz="1600" dirty="0"/>
              <a:t> </a:t>
            </a:r>
            <a:r>
              <a:rPr lang="es-PE" sz="1600" dirty="0" err="1"/>
              <a:t>of</a:t>
            </a:r>
            <a:r>
              <a:rPr lang="es-PE" sz="1600" dirty="0"/>
              <a:t> </a:t>
            </a:r>
            <a:r>
              <a:rPr lang="es-PE" sz="1600" dirty="0" err="1"/>
              <a:t>Peru</a:t>
            </a:r>
            <a:r>
              <a:rPr lang="es-PE" sz="1600" dirty="0"/>
              <a:t>, 2021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6964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6D3D30-A129-4AC7-8B8E-64B8DF662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88" y="50637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Paraguay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969D96-1F47-4BCB-9CC6-C4715A937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48740"/>
            <a:ext cx="7750200" cy="4484063"/>
          </a:xfrm>
        </p:spPr>
        <p:txBody>
          <a:bodyPr>
            <a:normAutofit fontScale="85000" lnSpcReduction="20000"/>
          </a:bodyPr>
          <a:lstStyle/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3802BE"/>
              </a:buClr>
            </a:pPr>
            <a:r>
              <a:rPr lang="en-US" sz="2400" b="1" i="1" dirty="0">
                <a:solidFill>
                  <a:srgbClr val="1A0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Artificial Intelligence (AI) Diagnosis System was developed by a multidisciplinary group of researchers</a:t>
            </a:r>
            <a:r>
              <a:rPr lang="en-US" sz="2400" dirty="0">
                <a:solidFill>
                  <a:srgbClr val="1A0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including </a:t>
            </a:r>
            <a:r>
              <a:rPr lang="en-US" sz="2400" dirty="0" err="1">
                <a:solidFill>
                  <a:srgbClr val="1A0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pneumologist</a:t>
            </a:r>
            <a:r>
              <a:rPr lang="en-US" sz="2400" dirty="0">
                <a:solidFill>
                  <a:srgbClr val="1A0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radiologist, cardiologist, biomedical computer scientist, biomedical and clinical engineers.</a:t>
            </a:r>
          </a:p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3802BE"/>
              </a:buClr>
            </a:pPr>
            <a:r>
              <a:rPr lang="en-US" sz="2400" dirty="0">
                <a:solidFill>
                  <a:srgbClr val="1A0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multicenter developed </a:t>
            </a:r>
            <a:r>
              <a:rPr lang="en-US" sz="2400" b="1" i="1" dirty="0">
                <a:solidFill>
                  <a:srgbClr val="1A0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AI-enhanced telemedicine tool can determined a risk stratification of patients, to decide which type of care they need individually. </a:t>
            </a:r>
          </a:p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3802BE"/>
              </a:buClr>
            </a:pPr>
            <a:r>
              <a:rPr lang="en-US" sz="2400" b="1" i="1" dirty="0">
                <a:solidFill>
                  <a:srgbClr val="1A0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AI system based on telemedicine platform perform COVID-19 diagnosis at district and regional hospitals across the country.</a:t>
            </a:r>
          </a:p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3802BE"/>
              </a:buClr>
            </a:pPr>
            <a:r>
              <a:rPr lang="en-US" sz="2400" b="1" i="1" dirty="0">
                <a:solidFill>
                  <a:srgbClr val="1A0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“Diagnosing Covid-19 using Artificial Intelligence” </a:t>
            </a:r>
            <a:r>
              <a:rPr lang="en-US" sz="2400" dirty="0">
                <a:solidFill>
                  <a:srgbClr val="1A0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offer diagnostic platform to enhance the capabilities of medical imaging diagnosis and speeding the delivery of chest image diagnosis for suspected COVID-19 patients, rationalizing scarce RT-PCR and specialized human resources in Paraguay.</a:t>
            </a:r>
          </a:p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3802BE"/>
              </a:buClr>
            </a:pPr>
            <a:endParaRPr lang="en-US" sz="2400" dirty="0">
              <a:solidFill>
                <a:srgbClr val="1A05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12170F-7000-4137-BF9C-187C628B2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114" y="1952177"/>
            <a:ext cx="2552564" cy="35722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FC0807-922C-4A01-B972-7C574F3F102B}"/>
              </a:ext>
            </a:extLst>
          </p:cNvPr>
          <p:cNvSpPr txBox="1"/>
          <p:nvPr/>
        </p:nvSpPr>
        <p:spPr>
          <a:xfrm>
            <a:off x="5241851" y="5644629"/>
            <a:ext cx="695014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latin typeface="Arial Narrow" panose="020B0606020202030204" pitchFamily="34" charset="0"/>
              </a:rPr>
              <a:t>Galván</a:t>
            </a:r>
            <a:r>
              <a:rPr lang="en-US" sz="1400" dirty="0">
                <a:latin typeface="Arial Narrow" panose="020B0606020202030204" pitchFamily="34" charset="0"/>
              </a:rPr>
              <a:t>, P., et al.,. (2021). Rapid screening for COVID-19 by applying artificial intelligence to chest computed tomography images: A feasibility study. Medicine Access@ Point of Care, 5, 23992026211013644</a:t>
            </a:r>
          </a:p>
        </p:txBody>
      </p:sp>
    </p:spTree>
    <p:extLst>
      <p:ext uri="{BB962C8B-B14F-4D97-AF65-F5344CB8AC3E}">
        <p14:creationId xmlns:p14="http://schemas.microsoft.com/office/powerpoint/2010/main" val="556436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F9BD66-14A8-47C0-93BB-15DDFFA26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81" y="2112516"/>
            <a:ext cx="11461898" cy="3025776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b="1" i="1" dirty="0" err="1">
                <a:solidFill>
                  <a:srgbClr val="1A0599"/>
                </a:solidFill>
                <a:latin typeface="Calibri"/>
                <a:ea typeface="Calibri"/>
                <a:cs typeface="Calibri"/>
                <a:sym typeface="Calibri"/>
              </a:rPr>
              <a:t>Rossana</a:t>
            </a:r>
            <a:r>
              <a:rPr lang="en-US" b="1" i="1" dirty="0">
                <a:solidFill>
                  <a:srgbClr val="1A0599"/>
                </a:solidFill>
                <a:latin typeface="Calibri"/>
                <a:ea typeface="Calibri"/>
                <a:cs typeface="Calibri"/>
                <a:sym typeface="Calibri"/>
              </a:rPr>
              <a:t> Rivas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i="1" dirty="0">
                <a:solidFill>
                  <a:srgbClr val="1A0599"/>
                </a:solidFill>
                <a:latin typeface="Calibri"/>
                <a:ea typeface="Calibri"/>
                <a:cs typeface="Calibri"/>
                <a:sym typeface="Calibri"/>
              </a:rPr>
              <a:t>rivasperupucp@gmail.com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i="1" dirty="0">
                <a:solidFill>
                  <a:srgbClr val="1A0599"/>
                </a:solidFill>
                <a:latin typeface="Calibri"/>
                <a:ea typeface="Calibri"/>
                <a:cs typeface="Calibri"/>
                <a:sym typeface="Calibri"/>
              </a:rPr>
              <a:t>WHO Collaborating Center for HTM, UVM, US; Clinical Engineering Head, Biomedical Engineering Undergraduate Program, UPCH University; PERU.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b="1" i="1" dirty="0">
                <a:solidFill>
                  <a:srgbClr val="1A0599"/>
                </a:solidFill>
                <a:latin typeface="Calibri"/>
                <a:ea typeface="Calibri"/>
                <a:cs typeface="Calibri"/>
                <a:sym typeface="Calibri"/>
              </a:rPr>
              <a:t>Pedro </a:t>
            </a:r>
            <a:r>
              <a:rPr lang="en-US" b="1" i="1" dirty="0" err="1">
                <a:solidFill>
                  <a:srgbClr val="1A0599"/>
                </a:solidFill>
                <a:latin typeface="Calibri"/>
                <a:ea typeface="Calibri"/>
                <a:cs typeface="Calibri"/>
                <a:sym typeface="Calibri"/>
              </a:rPr>
              <a:t>Galván</a:t>
            </a:r>
            <a:endParaRPr lang="en-US" b="1" i="1" dirty="0">
              <a:solidFill>
                <a:srgbClr val="1A0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i="1" dirty="0">
                <a:solidFill>
                  <a:srgbClr val="1A0599"/>
                </a:solidFill>
                <a:latin typeface="Calibri"/>
                <a:ea typeface="Calibri"/>
                <a:cs typeface="Calibri"/>
                <a:sym typeface="Calibri"/>
              </a:rPr>
              <a:t>ibiomedica@iics.una.py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it-IT" i="1" dirty="0">
                <a:solidFill>
                  <a:srgbClr val="1A0599"/>
                </a:solidFill>
                <a:latin typeface="Calibri"/>
                <a:cs typeface="Calibri"/>
                <a:sym typeface="Calibri"/>
              </a:rPr>
              <a:t>Telemedicine Directorate, Ministry of Public Health and Welfare (MSPBS) / Department of Biomedical Engineering and Images (IICS-UNA); PARAGUAY.</a:t>
            </a:r>
            <a:endParaRPr lang="it" i="1" dirty="0">
              <a:solidFill>
                <a:srgbClr val="1A0599"/>
              </a:solidFill>
              <a:latin typeface="Calibri"/>
              <a:cs typeface="Calibri"/>
              <a:sym typeface="Calibri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611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61D6F618AF3748AC93AA2D86003BD6" ma:contentTypeVersion="14" ma:contentTypeDescription="Create a new document." ma:contentTypeScope="" ma:versionID="9e3b414e49d28975f2020049c0a81b38">
  <xsd:schema xmlns:xsd="http://www.w3.org/2001/XMLSchema" xmlns:xs="http://www.w3.org/2001/XMLSchema" xmlns:p="http://schemas.microsoft.com/office/2006/metadata/properties" xmlns:ns1="http://schemas.microsoft.com/sharepoint/v3" xmlns:ns2="8f6dfe82-bcd8-4c8c-960c-1fc9c47de9e7" xmlns:ns3="f7684cd0-4a9d-4691-9a6b-e34617debb3c" targetNamespace="http://schemas.microsoft.com/office/2006/metadata/properties" ma:root="true" ma:fieldsID="b981bbcd0aed7798ab67d34b91212dbf" ns1:_="" ns2:_="" ns3:_="">
    <xsd:import namespace="http://schemas.microsoft.com/sharepoint/v3"/>
    <xsd:import namespace="8f6dfe82-bcd8-4c8c-960c-1fc9c47de9e7"/>
    <xsd:import namespace="f7684cd0-4a9d-4691-9a6b-e34617debb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6dfe82-bcd8-4c8c-960c-1fc9c47de9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684cd0-4a9d-4691-9a6b-e34617debb3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958304-B49A-4BF8-835A-14009AC44D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7F3244-15D2-4CE0-9A71-CED3476F94FB}">
  <ds:schemaRefs>
    <ds:schemaRef ds:uri="f7684cd0-4a9d-4691-9a6b-e34617debb3c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sharepoint/v3"/>
    <ds:schemaRef ds:uri="http://purl.org/dc/terms/"/>
    <ds:schemaRef ds:uri="http://schemas.microsoft.com/office/infopath/2007/PartnerControls"/>
    <ds:schemaRef ds:uri="8f6dfe82-bcd8-4c8c-960c-1fc9c47de9e7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87AD39B-F327-4CB4-B483-154CEEE2A1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f6dfe82-bcd8-4c8c-960c-1fc9c47de9e7"/>
    <ds:schemaRef ds:uri="f7684cd0-4a9d-4691-9a6b-e34617debb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612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Poppins</vt:lpstr>
      <vt:lpstr>Poppins Light</vt:lpstr>
      <vt:lpstr>Office Theme</vt:lpstr>
      <vt:lpstr>Tema de Office</vt:lpstr>
      <vt:lpstr>Adobe Acrobat Document</vt:lpstr>
      <vt:lpstr>Telehealth in Development Countries: Peru &amp; Paraguay in Covid-19’s context</vt:lpstr>
      <vt:lpstr>The Team / Workgroup</vt:lpstr>
      <vt:lpstr>Description</vt:lpstr>
      <vt:lpstr>Goals of the project and final users benefit</vt:lpstr>
      <vt:lpstr>Results: Peru</vt:lpstr>
      <vt:lpstr>Results: Paraguay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Marielyn Cobero</dc:creator>
  <cp:lastModifiedBy>Rossana Rivas Tarazona</cp:lastModifiedBy>
  <cp:revision>67</cp:revision>
  <dcterms:created xsi:type="dcterms:W3CDTF">2020-05-27T13:36:46Z</dcterms:created>
  <dcterms:modified xsi:type="dcterms:W3CDTF">2021-10-04T18:01:12Z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0x0101004961D6F618AF3748AC93AA2D86003BD6</vt:lpwstr>
  </property>
</Properties>
</file>