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94718"/>
  </p:normalViewPr>
  <p:slideViewPr>
    <p:cSldViewPr snapToGrid="0" snapToObjects="1">
      <p:cViewPr varScale="1">
        <p:scale>
          <a:sx n="42" d="100"/>
          <a:sy n="42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50" y="2656646"/>
            <a:ext cx="11226800" cy="1468436"/>
          </a:xfrm>
        </p:spPr>
        <p:txBody>
          <a:bodyPr anchor="t">
            <a:normAutofit/>
          </a:bodyPr>
          <a:lstStyle/>
          <a:p>
            <a:r>
              <a:rPr lang="en-CA" sz="3100" b="1" dirty="0" smtClean="0"/>
              <a:t>The </a:t>
            </a:r>
            <a:r>
              <a:rPr lang="en-CA" sz="3100" b="1" dirty="0"/>
              <a:t>importance </a:t>
            </a:r>
            <a:r>
              <a:rPr lang="en-CA" sz="3100" b="1" dirty="0" smtClean="0"/>
              <a:t/>
            </a:r>
            <a:br>
              <a:rPr lang="en-CA" sz="3100" b="1" dirty="0" smtClean="0"/>
            </a:br>
            <a:r>
              <a:rPr lang="en-CA" sz="3100" b="1" dirty="0" smtClean="0"/>
              <a:t>of </a:t>
            </a:r>
            <a:r>
              <a:rPr lang="en-CA" sz="3100" b="1" dirty="0"/>
              <a:t>a comprehensive </a:t>
            </a:r>
            <a:r>
              <a:rPr lang="en-CA" sz="3100" b="1" dirty="0" smtClean="0"/>
              <a:t>global </a:t>
            </a:r>
            <a:r>
              <a:rPr lang="en-CA" sz="3100" b="1" dirty="0"/>
              <a:t>policy template </a:t>
            </a:r>
            <a:r>
              <a:rPr lang="en-CA" sz="3100" b="1" dirty="0" smtClean="0"/>
              <a:t/>
            </a:r>
            <a:br>
              <a:rPr lang="en-CA" sz="3100" b="1" dirty="0" smtClean="0"/>
            </a:br>
            <a:r>
              <a:rPr lang="en-CA" sz="3100" b="1" dirty="0" smtClean="0"/>
              <a:t>for </a:t>
            </a:r>
            <a:r>
              <a:rPr lang="en-CA" sz="3100" b="1" dirty="0"/>
              <a:t>medical devices </a:t>
            </a:r>
            <a:r>
              <a:rPr lang="en-CA" sz="3100" b="1" dirty="0" smtClean="0"/>
              <a:t>safety </a:t>
            </a:r>
            <a:r>
              <a:rPr lang="en-CA" sz="3100" b="1" dirty="0"/>
              <a:t>and optimal </a:t>
            </a:r>
            <a:r>
              <a:rPr lang="en-CA" sz="3100" b="1" dirty="0" smtClean="0"/>
              <a:t>outcomes</a:t>
            </a:r>
            <a:endParaRPr lang="es-MX" sz="5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125083"/>
            <a:ext cx="11226800" cy="1852636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Leo </a:t>
            </a:r>
            <a:r>
              <a:rPr lang="en-US" sz="2200" b="1" dirty="0">
                <a:solidFill>
                  <a:srgbClr val="0070C0"/>
                </a:solidFill>
              </a:rPr>
              <a:t>Lehtiniemi, Sociologist, Public Policy Expert 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Brian Moher, Lawyer-Barrister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Ed </a:t>
            </a:r>
            <a:r>
              <a:rPr lang="en-US" sz="2200" b="1" dirty="0">
                <a:solidFill>
                  <a:srgbClr val="0070C0"/>
                </a:solidFill>
              </a:rPr>
              <a:t>Napke, MD, DPH, retired Drug Adverse Event Expert, </a:t>
            </a:r>
            <a:r>
              <a:rPr lang="en-US" sz="2200" b="1" dirty="0" smtClean="0">
                <a:solidFill>
                  <a:srgbClr val="0070C0"/>
                </a:solidFill>
              </a:rPr>
              <a:t>WHO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Michael Cheng, retired Clinical Engineer, IFMBE/CED Collaborator</a:t>
            </a:r>
          </a:p>
          <a:p>
            <a:endParaRPr lang="en-US" sz="2200" b="1" dirty="0">
              <a:solidFill>
                <a:srgbClr val="0070C0"/>
              </a:solidFill>
            </a:endParaRPr>
          </a:p>
          <a:p>
            <a:endParaRPr lang="es-MX" sz="8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55955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MX" sz="3600" b="1" dirty="0" err="1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Muti-Disciplinary</a:t>
            </a:r>
            <a:r>
              <a:rPr lang="es-MX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Work</a:t>
            </a:r>
            <a:r>
              <a:rPr lang="es-MX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5" name="Picture 2" descr="25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9" y="1660662"/>
            <a:ext cx="5486400" cy="456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869" y="1773915"/>
            <a:ext cx="501782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err="1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Multi-disciplinary</a:t>
            </a:r>
            <a:r>
              <a:rPr lang="es-MX" sz="28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reality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- as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seen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50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years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ago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when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things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were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much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simpler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</a:t>
            </a:r>
          </a:p>
          <a:p>
            <a:endParaRPr lang="es-MX" sz="2800" dirty="0" smtClean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endParaRPr lang="es-MX" sz="28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endParaRPr lang="es-MX" sz="28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The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challenge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is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exponentially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greater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 in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the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 more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complex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 21st </a:t>
            </a:r>
            <a:r>
              <a:rPr lang="es-MX" sz="28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century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.  </a:t>
            </a:r>
            <a:endParaRPr lang="es-MX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endParaRPr lang="es-MX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62999"/>
          </a:xfrm>
        </p:spPr>
        <p:txBody>
          <a:bodyPr anchor="t">
            <a:normAutofit fontScale="90000"/>
          </a:bodyPr>
          <a:lstStyle/>
          <a:p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5156672" cy="42587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dirty="0"/>
              <a:t>The </a:t>
            </a:r>
            <a:r>
              <a:rPr lang="en-US" sz="3200" b="1" u="sng" dirty="0"/>
              <a:t>SCOPE</a:t>
            </a:r>
            <a:r>
              <a:rPr lang="en-US" sz="3200" dirty="0"/>
              <a:t> of what Medical Devices includes is extremely broad and diverse. It embraces devices as simple as needles for suturing and complex electronic machines such as those used for magnetic imaging.</a:t>
            </a:r>
          </a:p>
          <a:p>
            <a:pPr marL="0" indent="0">
              <a:buNone/>
            </a:pPr>
            <a:endParaRPr lang="es-MX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08" y="1201003"/>
            <a:ext cx="4245179" cy="2470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08" y="3830978"/>
            <a:ext cx="4245179" cy="23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41" y="978276"/>
            <a:ext cx="10117667" cy="591217"/>
          </a:xfrm>
        </p:spPr>
        <p:txBody>
          <a:bodyPr anchor="t"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</a:rPr>
              <a:t>Longitudinal </a:t>
            </a:r>
            <a:r>
              <a:rPr lang="es-MX" sz="3600" b="1" dirty="0" err="1" smtClean="0">
                <a:solidFill>
                  <a:srgbClr val="0070C0"/>
                </a:solidFill>
              </a:rPr>
              <a:t>Process</a:t>
            </a:r>
            <a:endParaRPr lang="es-MX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4938308" cy="42587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The </a:t>
            </a:r>
            <a:r>
              <a:rPr lang="en-US" sz="2400" b="1" u="sng" dirty="0"/>
              <a:t>LIFE CYCLE</a:t>
            </a:r>
            <a:r>
              <a:rPr lang="en-US" sz="2400" b="1" dirty="0"/>
              <a:t> of many medical devices is typically long.  It goes though a series of steps or stages from concept, design, testing, manufacture, distribution, installation, use, and maintenance or replacement.  The full chain of processes usually spans many years.</a:t>
            </a:r>
          </a:p>
          <a:p>
            <a:pPr marL="0" indent="0">
              <a:lnSpc>
                <a:spcPct val="200000"/>
              </a:lnSpc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0" y="1760562"/>
            <a:ext cx="5308979" cy="43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PROFESSIONAL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DIVERSITY = communication challenge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20" y="1715255"/>
            <a:ext cx="10179049" cy="449447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Specific </a:t>
            </a:r>
            <a:r>
              <a:rPr lang="en-US" sz="2600" dirty="0"/>
              <a:t>professional expertise is essential at each stage in the development, design, manufacture, distribution, installation and use of devices</a:t>
            </a:r>
            <a:r>
              <a:rPr lang="en-US" sz="2600" dirty="0" smtClean="0"/>
              <a:t>.</a:t>
            </a:r>
            <a:endParaRPr lang="es-MX" sz="2600" dirty="0" smtClean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2600" dirty="0"/>
              <a:t>Each professional field has specialized areas of expertise, different educational qualifications, skill sets and accepted methods and practices</a:t>
            </a:r>
          </a:p>
          <a:p>
            <a:r>
              <a:rPr lang="en-US" sz="2600" dirty="0"/>
              <a:t> </a:t>
            </a:r>
            <a:r>
              <a:rPr lang="en-US" sz="2600" dirty="0" smtClean="0"/>
              <a:t>Different </a:t>
            </a:r>
            <a:r>
              <a:rPr lang="en-US" sz="2600" dirty="0"/>
              <a:t>professions often </a:t>
            </a:r>
            <a:r>
              <a:rPr lang="en-US" sz="2600" smtClean="0"/>
              <a:t>use </a:t>
            </a:r>
            <a:r>
              <a:rPr lang="en-US" sz="2600" smtClean="0"/>
              <a:t>their own </a:t>
            </a:r>
            <a:r>
              <a:rPr lang="en-US" sz="2600" dirty="0"/>
              <a:t>specific technical terminology - a distinctive lexicon.  </a:t>
            </a:r>
            <a:endParaRPr lang="en-US" sz="2600" dirty="0" smtClean="0"/>
          </a:p>
          <a:p>
            <a:r>
              <a:rPr lang="en-US" sz="2600" dirty="0" smtClean="0"/>
              <a:t>Different </a:t>
            </a:r>
            <a:r>
              <a:rPr lang="en-US" sz="2600" dirty="0"/>
              <a:t>professions often use </a:t>
            </a:r>
          </a:p>
          <a:p>
            <a:pPr lvl="1"/>
            <a:r>
              <a:rPr lang="en-US" sz="2200" dirty="0"/>
              <a:t>- the same words to mean different things, and 	</a:t>
            </a:r>
          </a:p>
          <a:p>
            <a:pPr lvl="1"/>
            <a:r>
              <a:rPr lang="en-US" sz="2200" dirty="0" smtClean="0"/>
              <a:t>- </a:t>
            </a:r>
            <a:r>
              <a:rPr lang="en-US" sz="2200" dirty="0"/>
              <a:t>different words to mean the same thing.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319"/>
            <a:ext cx="10515600" cy="10132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dirty="0"/>
              <a:t>common framework is important to facilitate shared understanding of all the parts and effective communication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09" t="8871" r="1042" b="18012"/>
          <a:stretch/>
        </p:blipFill>
        <p:spPr bwMode="auto">
          <a:xfrm>
            <a:off x="1187356" y="2197290"/>
            <a:ext cx="5472752" cy="3971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07394"/>
            <a:ext cx="3886200" cy="26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06754" y="2037897"/>
            <a:ext cx="319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 presentation below</a:t>
            </a:r>
          </a:p>
          <a:p>
            <a:r>
              <a:rPr lang="en-US" dirty="0" smtClean="0"/>
              <a:t># 10763 at this same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7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59713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Take Away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279"/>
            <a:ext cx="10515600" cy="46757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three stage Medical Devices Framework provides a “big picture” overview of the field  to foster shared awareness and understanding of the whole process for more effective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It provides a useful tool to </a:t>
            </a:r>
            <a:r>
              <a:rPr lang="en-US" smtClean="0"/>
              <a:t>make sure everyone </a:t>
            </a:r>
            <a:r>
              <a:rPr lang="en-US" dirty="0" smtClean="0"/>
              <a:t>is on the same page</a:t>
            </a:r>
          </a:p>
          <a:p>
            <a:r>
              <a:rPr lang="en-CA" dirty="0">
                <a:solidFill>
                  <a:srgbClr val="FF0000"/>
                </a:solidFill>
              </a:rPr>
              <a:t>Senior </a:t>
            </a:r>
            <a:r>
              <a:rPr lang="en-CA" dirty="0" smtClean="0">
                <a:solidFill>
                  <a:srgbClr val="FF0000"/>
                </a:solidFill>
              </a:rPr>
              <a:t>policy </a:t>
            </a:r>
            <a:r>
              <a:rPr lang="en-CA" dirty="0">
                <a:solidFill>
                  <a:srgbClr val="FF0000"/>
                </a:solidFill>
              </a:rPr>
              <a:t>makers </a:t>
            </a:r>
            <a:r>
              <a:rPr lang="en-CA" dirty="0" smtClean="0">
                <a:solidFill>
                  <a:srgbClr val="FF0000"/>
                </a:solidFill>
              </a:rPr>
              <a:t>and </a:t>
            </a:r>
            <a:r>
              <a:rPr lang="en-CA" dirty="0">
                <a:solidFill>
                  <a:srgbClr val="FF0000"/>
                </a:solidFill>
              </a:rPr>
              <a:t>resource allocation </a:t>
            </a:r>
            <a:r>
              <a:rPr lang="en-CA" dirty="0" smtClean="0">
                <a:solidFill>
                  <a:srgbClr val="FF0000"/>
                </a:solidFill>
              </a:rPr>
              <a:t>decision makers at </a:t>
            </a:r>
            <a:r>
              <a:rPr lang="en-CA" dirty="0">
                <a:solidFill>
                  <a:srgbClr val="FF0000"/>
                </a:solidFill>
              </a:rPr>
              <a:t>every level of health care - national, state/provincial/regional, or institutional - have a vital role in deciding what devices are procured, installed and used. 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They need a clear </a:t>
            </a:r>
            <a:r>
              <a:rPr lang="en-CA" dirty="0" smtClean="0">
                <a:solidFill>
                  <a:srgbClr val="FF0000"/>
                </a:solidFill>
              </a:rPr>
              <a:t>grasp of </a:t>
            </a:r>
            <a:r>
              <a:rPr lang="en-CA" dirty="0">
                <a:solidFill>
                  <a:srgbClr val="FF0000"/>
                </a:solidFill>
              </a:rPr>
              <a:t>the overall medical devices life cycle to </a:t>
            </a:r>
            <a:r>
              <a:rPr lang="en-CA" dirty="0" smtClean="0">
                <a:solidFill>
                  <a:srgbClr val="FF0000"/>
                </a:solidFill>
              </a:rPr>
              <a:t>understand </a:t>
            </a:r>
            <a:r>
              <a:rPr lang="en-CA" dirty="0">
                <a:solidFill>
                  <a:srgbClr val="FF0000"/>
                </a:solidFill>
              </a:rPr>
              <a:t>the complete range of aspects that require attention. The three-step framework provides an easy-to-grasp big picture of the key aspects that must be examined to ensure safe outcomes from the use of medical devices</a:t>
            </a:r>
            <a:r>
              <a:rPr lang="en-CA" dirty="0"/>
              <a:t>. 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9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b="1" i="1" dirty="0" err="1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Thank</a:t>
            </a:r>
            <a:r>
              <a:rPr lang="es-MX" sz="3200" b="1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s-MX" sz="3200" b="1" i="1" dirty="0" err="1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You</a:t>
            </a:r>
            <a:endParaRPr lang="es-MX" sz="3200" b="1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362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Medium</vt:lpstr>
      <vt:lpstr>Tema de Office</vt:lpstr>
      <vt:lpstr>The importance  of a comprehensive global policy template  for medical devices safety and optimal outcomes</vt:lpstr>
      <vt:lpstr>Muti-Disciplinary Work </vt:lpstr>
      <vt:lpstr>PowerPoint Presentation</vt:lpstr>
      <vt:lpstr>Longitudinal Process</vt:lpstr>
      <vt:lpstr>PROFESSIONAL DIVERSITY = communication challenge</vt:lpstr>
      <vt:lpstr>A common framework is important to facilitate shared understanding of all the parts and effective communication</vt:lpstr>
      <vt:lpstr>Take Away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Brian Moher</cp:lastModifiedBy>
  <cp:revision>21</cp:revision>
  <dcterms:created xsi:type="dcterms:W3CDTF">2021-09-01T19:24:00Z</dcterms:created>
  <dcterms:modified xsi:type="dcterms:W3CDTF">2021-10-07T13:07:58Z</dcterms:modified>
</cp:coreProperties>
</file>