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65" r:id="rId6"/>
    <p:sldId id="266" r:id="rId7"/>
    <p:sldId id="264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2"/>
    <p:restoredTop sz="95477"/>
  </p:normalViewPr>
  <p:slideViewPr>
    <p:cSldViewPr snapToGrid="0" snapToObjects="1">
      <p:cViewPr varScale="1">
        <p:scale>
          <a:sx n="130" d="100"/>
          <a:sy n="130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96A3E-CB60-0A42-B981-C7F7305AC386}" type="datetimeFigureOut">
              <a:rPr lang="pt-BR" smtClean="0"/>
              <a:t>17/10/2021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A128D-838F-624D-952B-21ABAEE4D4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78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! </a:t>
            </a:r>
            <a:r>
              <a:rPr lang="pt-BR" baseline="0" dirty="0" err="1"/>
              <a:t>My</a:t>
            </a:r>
            <a:r>
              <a:rPr lang="pt-BR" baseline="0" dirty="0"/>
              <a:t> </a:t>
            </a:r>
            <a:r>
              <a:rPr lang="pt-BR" baseline="0" dirty="0" err="1"/>
              <a:t>name</a:t>
            </a:r>
            <a:r>
              <a:rPr lang="pt-BR" baseline="0" dirty="0"/>
              <a:t> </a:t>
            </a:r>
            <a:r>
              <a:rPr lang="pt-BR" baseline="0" dirty="0" err="1"/>
              <a:t>is</a:t>
            </a:r>
            <a:r>
              <a:rPr lang="pt-BR" baseline="0" dirty="0"/>
              <a:t> </a:t>
            </a:r>
            <a:r>
              <a:rPr lang="pt-BR" dirty="0"/>
              <a:t>Carlos</a:t>
            </a:r>
            <a:r>
              <a:rPr lang="pt-BR" baseline="0" dirty="0"/>
              <a:t> </a:t>
            </a:r>
            <a:r>
              <a:rPr lang="pt-BR" dirty="0"/>
              <a:t>Viviani. </a:t>
            </a:r>
          </a:p>
          <a:p>
            <a:r>
              <a:rPr lang="pt-BR" dirty="0" err="1"/>
              <a:t>My</a:t>
            </a:r>
            <a:r>
              <a:rPr lang="pt-BR" dirty="0"/>
              <a:t> </a:t>
            </a:r>
            <a:r>
              <a:rPr lang="pt-BR" dirty="0" err="1"/>
              <a:t>work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about</a:t>
            </a:r>
            <a:r>
              <a:rPr lang="pt-BR" dirty="0"/>
              <a:t>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128D-838F-624D-952B-21ABAEE4D4D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24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I</a:t>
            </a:r>
            <a:r>
              <a:rPr lang="pt-BR" dirty="0"/>
              <a:t> </a:t>
            </a:r>
            <a:r>
              <a:rPr lang="pt-BR" dirty="0" err="1"/>
              <a:t>am</a:t>
            </a:r>
            <a:r>
              <a:rPr lang="pt-BR" dirty="0"/>
              <a:t> </a:t>
            </a:r>
            <a:r>
              <a:rPr lang="pt-BR" dirty="0" err="1"/>
              <a:t>doctorade</a:t>
            </a:r>
            <a:r>
              <a:rPr lang="pt-BR" dirty="0"/>
              <a:t> </a:t>
            </a:r>
            <a:r>
              <a:rPr lang="pt-BR" dirty="0" err="1"/>
              <a:t>graduate</a:t>
            </a:r>
            <a:r>
              <a:rPr lang="pt-BR" dirty="0"/>
              <a:t> </a:t>
            </a:r>
            <a:r>
              <a:rPr lang="pt-BR" dirty="0" err="1"/>
              <a:t>student</a:t>
            </a:r>
            <a:r>
              <a:rPr lang="pt-BR" dirty="0"/>
              <a:t> </a:t>
            </a:r>
            <a:r>
              <a:rPr lang="pt-BR" dirty="0" err="1"/>
              <a:t>working</a:t>
            </a:r>
            <a:r>
              <a:rPr lang="pt-BR" dirty="0"/>
              <a:t> </a:t>
            </a:r>
            <a:r>
              <a:rPr lang="pt-BR" dirty="0" err="1"/>
              <a:t>under</a:t>
            </a:r>
            <a:r>
              <a:rPr lang="pt-BR" dirty="0"/>
              <a:t> Professor Calil </a:t>
            </a:r>
            <a:r>
              <a:rPr lang="pt-BR" dirty="0" err="1"/>
              <a:t>at</a:t>
            </a:r>
            <a:r>
              <a:rPr lang="pt-BR" dirty="0"/>
              <a:t> Unicamp BRAZIL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128D-838F-624D-952B-21ABAEE4D4D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6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128D-838F-624D-952B-21ABAEE4D4D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92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128D-838F-624D-952B-21ABAEE4D4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47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7" y="3725505"/>
            <a:ext cx="11226800" cy="1468436"/>
          </a:xfrm>
        </p:spPr>
        <p:txBody>
          <a:bodyPr anchor="t">
            <a:noAutofit/>
          </a:bodyPr>
          <a:lstStyle/>
          <a:p>
            <a:r>
              <a:rPr lang="es-MX" sz="4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Usability heuristic for medical devices with touchscreen Interfaces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5193941"/>
            <a:ext cx="11226800" cy="761999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Viviani, Carlos A. B.; Calil, Saide J.</a:t>
            </a:r>
          </a:p>
          <a:p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UNICAMP / BRAZIL</a:t>
            </a: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 abstract is part of the results of my doctoral research.</a:t>
            </a: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94FC3D-2B7A-5043-BF08-1F860E3B3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638" y="4540490"/>
            <a:ext cx="1555326" cy="142398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9F10AE-62C9-A64E-B1C4-2A8FE871D603}"/>
              </a:ext>
            </a:extLst>
          </p:cNvPr>
          <p:cNvSpPr txBox="1">
            <a:spLocks/>
          </p:cNvSpPr>
          <p:nvPr/>
        </p:nvSpPr>
        <p:spPr>
          <a:xfrm>
            <a:off x="855724" y="3606620"/>
            <a:ext cx="4279947" cy="764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/>
              <a:t>MsC</a:t>
            </a:r>
            <a:r>
              <a:rPr lang="en-US" dirty="0"/>
              <a:t>. Carlos Alessandro Bassi Viviani</a:t>
            </a:r>
          </a:p>
          <a:p>
            <a:r>
              <a:rPr lang="en-US" dirty="0"/>
              <a:t>PhD student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7799A2-6C95-D545-A1CB-CF34F5211612}"/>
              </a:ext>
            </a:extLst>
          </p:cNvPr>
          <p:cNvSpPr txBox="1">
            <a:spLocks/>
          </p:cNvSpPr>
          <p:nvPr/>
        </p:nvSpPr>
        <p:spPr>
          <a:xfrm>
            <a:off x="6594732" y="3606620"/>
            <a:ext cx="4279947" cy="7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700" dirty="0"/>
              <a:t>Dr. </a:t>
            </a:r>
            <a:r>
              <a:rPr lang="en-US" sz="1700" dirty="0" err="1"/>
              <a:t>Saide</a:t>
            </a:r>
            <a:r>
              <a:rPr lang="en-US" sz="1700" dirty="0"/>
              <a:t> Jorge </a:t>
            </a:r>
            <a:r>
              <a:rPr lang="en-US" sz="1700" dirty="0" err="1"/>
              <a:t>Calil</a:t>
            </a:r>
            <a:endParaRPr lang="en-US" sz="1700" dirty="0"/>
          </a:p>
          <a:p>
            <a:r>
              <a:rPr lang="en-US" sz="1700" dirty="0"/>
              <a:t>Professor advisor</a:t>
            </a: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Touchscreen technologies used in everyday life are being incorporated into the medical device industry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 adoption of this technology in medical devices became a factor of attention, since the same technology that brought innovation and easiness in the use of the equipment can also bring a series of usability problems, and in some circumstances can induce the user to error which, in specific situations, can lead to death</a:t>
            </a:r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 fontScale="90000"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users</a:t>
            </a:r>
            <a:b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that will benefit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2122714"/>
            <a:ext cx="10702380" cy="402870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Propose an effective set of heuristics for adequate evaluation of medical devices with touchscreen interfaces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Touchscreen interfaces brought a new paradigm towards human-device interaction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Input and output occurs on the same screen, allowing developers to create and optimize an intuitive system to be used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This will reduce the occurrence of adverse events that are usually caused by poor interface design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Methodology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 methodology was structured in four stages: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Evaluates a medical device interface via usability inspection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Identifies several usability problems that were framed in Zhang’s heuristics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Adapt the heuristics and include specific heuristics intended to assess touchscreen interaction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Validate the efficiency of the proposed heuristics</a:t>
            </a:r>
          </a:p>
        </p:txBody>
      </p:sp>
    </p:spTree>
    <p:extLst>
      <p:ext uri="{BB962C8B-B14F-4D97-AF65-F5344CB8AC3E}">
        <p14:creationId xmlns:p14="http://schemas.microsoft.com/office/powerpoint/2010/main" val="398089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Methodology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Some usability issues found in usability inspection did not framed in Zhang's heuristics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it was necessary to adapt the heuristics and include specific heuristics intended to </a:t>
            </a:r>
            <a:r>
              <a:rPr lang="es-MX" sz="200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assess touchscreen 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interaction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Initially, 17 heuristics were proposed, and after a wheel of consolidation among specialists, these were refined and reduced to 13 heuristics</a:t>
            </a:r>
          </a:p>
        </p:txBody>
      </p:sp>
    </p:spTree>
    <p:extLst>
      <p:ext uri="{BB962C8B-B14F-4D97-AF65-F5344CB8AC3E}">
        <p14:creationId xmlns:p14="http://schemas.microsoft.com/office/powerpoint/2010/main" val="121271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 application of the method allowed the creation of a set of 13 heuristics that demonstrated efficiency to find violations and usability problems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 validate the efficiency of the proposed heuristics, two heuristic evaluation batteries were performed by medical device specialists who were trained for the heuristic evaluation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One group of 3 people performed the evaluation on the device based on Zhang’s heuristics, and the other group, which also included 3 people, used the proposed heuristics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 application of the heuristic evaluation using the proposal here, found 21% more violations than the evaluation that used 14 Zhang's heuristics.</a:t>
            </a: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3" y="2366392"/>
            <a:ext cx="10117667" cy="5509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VIVIANI, Carlos A. B.</a:t>
            </a:r>
            <a:b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</a:br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Calil, Saide J.</a:t>
            </a:r>
            <a:b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</a:br>
            <a:b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</a:b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err="1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profcarlosviviani@yahoo.com.br</a:t>
            </a:r>
            <a:endParaRPr lang="it-IT" sz="2000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err="1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calil@ceb.unicamp.br</a:t>
            </a:r>
            <a:endParaRPr lang="it-IT" sz="2000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UNICAMP, Brazil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466</Words>
  <Application>Microsoft Macintosh PowerPoint</Application>
  <PresentationFormat>Widescreen</PresentationFormat>
  <Paragraphs>43</Paragraphs>
  <Slides>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Light</vt:lpstr>
      <vt:lpstr>Poppins Medium</vt:lpstr>
      <vt:lpstr>Tema de Office</vt:lpstr>
      <vt:lpstr>Usability heuristic for medical devices with touchscreen Interfaces</vt:lpstr>
      <vt:lpstr>The Team / Workgroup</vt:lpstr>
      <vt:lpstr>Description</vt:lpstr>
      <vt:lpstr>Goals of the project and final users that will benefit</vt:lpstr>
      <vt:lpstr>Methodology</vt:lpstr>
      <vt:lpstr>Methodology</vt:lpstr>
      <vt:lpstr>Results</vt:lpstr>
      <vt:lpstr>VIVIANI, Carlos A. B. Calil, Saide J.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Carlos Viviani</cp:lastModifiedBy>
  <cp:revision>26</cp:revision>
  <dcterms:created xsi:type="dcterms:W3CDTF">2021-09-01T19:24:00Z</dcterms:created>
  <dcterms:modified xsi:type="dcterms:W3CDTF">2021-10-17T15:29:40Z</dcterms:modified>
</cp:coreProperties>
</file>