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64" r:id="rId6"/>
    <p:sldId id="265" r:id="rId7"/>
    <p:sldId id="261"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59"/>
    <p:restoredTop sz="94718"/>
  </p:normalViewPr>
  <p:slideViewPr>
    <p:cSldViewPr snapToGrid="0" snapToObjects="1">
      <p:cViewPr varScale="1">
        <p:scale>
          <a:sx n="75" d="100"/>
          <a:sy n="75" d="100"/>
        </p:scale>
        <p:origin x="78"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A8B0ED1-768B-0C47-8169-E96E9DCEF8D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 xmlns:a16="http://schemas.microsoft.com/office/drawing/2014/main" id="{B7F1A172-18CD-BE4D-BD81-AEACD188C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 xmlns:a16="http://schemas.microsoft.com/office/drawing/2014/main" id="{A4A5C318-3091-6A43-8B9D-07DB1CFFB095}"/>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2F0FC366-2E97-594D-ABB6-77A3183357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C598242A-B6D5-CE46-9354-6607AEB609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4055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23B12BC-05F4-2743-865B-A567C30AD6E2}"/>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 xmlns:a16="http://schemas.microsoft.com/office/drawing/2014/main" id="{A7DE5064-9233-E945-BC86-54A956BD3DF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 xmlns:a16="http://schemas.microsoft.com/office/drawing/2014/main" id="{187379F0-76E8-394A-A7ED-7FA3A2854377}"/>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F9222A6B-83D9-AC4E-A42A-A53C690BE5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79F21101-8F6B-4A42-AF7E-9B3AA50561E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35986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7A2BF40B-B617-744F-A388-2A08555BBA0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 xmlns:a16="http://schemas.microsoft.com/office/drawing/2014/main" id="{2E98FCCC-680F-894C-96DB-2FA3A0D0C28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 xmlns:a16="http://schemas.microsoft.com/office/drawing/2014/main" id="{B119397A-43C4-6C4C-9C87-4FD3D72BB521}"/>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0EB716AD-B236-BC40-BF4D-E35EFD65E8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A89F753A-F82A-764A-AB8E-989B9CCEA259}"/>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7100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C9A25E2-BA5E-3843-B28B-5F67E27EB3E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 xmlns:a16="http://schemas.microsoft.com/office/drawing/2014/main" id="{8B388914-D38D-1A4F-BDA1-4F15F66FA05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 xmlns:a16="http://schemas.microsoft.com/office/drawing/2014/main" id="{E9097349-F444-D343-A15D-6C3679F2BA22}"/>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262F0645-1916-2941-A4EF-78E4C9771F5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7207AE25-3BB5-184C-9772-CBB819406E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2346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057110C-2C33-3B4D-B23F-6F61ADB4C02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 xmlns:a16="http://schemas.microsoft.com/office/drawing/2014/main" id="{4ED5981E-38AD-5B49-A167-D8B23D10F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 xmlns:a16="http://schemas.microsoft.com/office/drawing/2014/main" id="{EB8D5648-F297-4546-A5E1-0E3DFEFC5C13}"/>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A20E0910-21CD-BE41-B51E-CB6241DCB2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266E9CED-7ACB-524E-8F02-BA31F166121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26860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2870347-1AD8-A14B-9028-3E1619BE6FEF}"/>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 xmlns:a16="http://schemas.microsoft.com/office/drawing/2014/main" id="{C99F9A90-C2C1-334B-82A3-5BCFBB825F6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 xmlns:a16="http://schemas.microsoft.com/office/drawing/2014/main" id="{AE3B5CE7-ABBC-CE4B-8E81-2ED799808DF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 xmlns:a16="http://schemas.microsoft.com/office/drawing/2014/main" id="{8C2B4A0C-1D3D-9A4B-BCB0-C67DB268EFE9}"/>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6" name="Marcador de pie de página 5">
            <a:extLst>
              <a:ext uri="{FF2B5EF4-FFF2-40B4-BE49-F238E27FC236}">
                <a16:creationId xmlns="" xmlns:a16="http://schemas.microsoft.com/office/drawing/2014/main" id="{BB30B375-C8EA-E342-AAD5-E940A8F70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9E715118-9732-C246-BEA5-E3FDAF7177A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5829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045DE75-C0FB-5540-9C80-5F32A473BD3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 xmlns:a16="http://schemas.microsoft.com/office/drawing/2014/main" id="{54222D90-E245-964A-BAFF-89808BBB7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 xmlns:a16="http://schemas.microsoft.com/office/drawing/2014/main" id="{7F371311-608F-A04C-882E-6D5186B7DB3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 xmlns:a16="http://schemas.microsoft.com/office/drawing/2014/main" id="{F3CDB719-9889-904B-A01E-62C0C82EC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 xmlns:a16="http://schemas.microsoft.com/office/drawing/2014/main" id="{AF4A7251-DBF5-7B40-8D0F-CE8223100A0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 xmlns:a16="http://schemas.microsoft.com/office/drawing/2014/main" id="{3699418D-A2B5-CC4F-B23F-26E077B623B6}"/>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8" name="Marcador de pie de página 7">
            <a:extLst>
              <a:ext uri="{FF2B5EF4-FFF2-40B4-BE49-F238E27FC236}">
                <a16:creationId xmlns="" xmlns:a16="http://schemas.microsoft.com/office/drawing/2014/main" id="{7B822598-5EFB-CC41-86D6-304FF9DEB78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 xmlns:a16="http://schemas.microsoft.com/office/drawing/2014/main" id="{1D47ADA2-D615-3148-A23C-CC71FC5257E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56304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5A26CFB-4CCB-7844-8C5A-F8BE7EDA47D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 xmlns:a16="http://schemas.microsoft.com/office/drawing/2014/main" id="{90657ABA-1D69-DE44-A76D-E763710A3BDD}"/>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4" name="Marcador de pie de página 3">
            <a:extLst>
              <a:ext uri="{FF2B5EF4-FFF2-40B4-BE49-F238E27FC236}">
                <a16:creationId xmlns="" xmlns:a16="http://schemas.microsoft.com/office/drawing/2014/main" id="{27CAA2F0-8A6D-604A-93E9-701BFAD1580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 xmlns:a16="http://schemas.microsoft.com/office/drawing/2014/main" id="{43687990-F555-5942-BBDF-064E8D9EE8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6768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CCF33EA3-DD5A-D449-99A3-EF693C160ACA}"/>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3" name="Marcador de pie de página 2">
            <a:extLst>
              <a:ext uri="{FF2B5EF4-FFF2-40B4-BE49-F238E27FC236}">
                <a16:creationId xmlns="" xmlns:a16="http://schemas.microsoft.com/office/drawing/2014/main" id="{F8F21913-B779-D24C-B074-DC2054904FD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 xmlns:a16="http://schemas.microsoft.com/office/drawing/2014/main" id="{16CB19C8-5ED1-0A49-8D88-4CFEBC36A3FC}"/>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885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FE1BD53-EAB7-1E4B-A286-D106753AC15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 xmlns:a16="http://schemas.microsoft.com/office/drawing/2014/main" id="{8DDAE8FB-BE39-6C4C-B873-C92BD02C8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 xmlns:a16="http://schemas.microsoft.com/office/drawing/2014/main" id="{F235DA41-1006-144E-A4C4-21C4C478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 xmlns:a16="http://schemas.microsoft.com/office/drawing/2014/main" id="{BA07975B-558A-ED49-9C35-27406C10312C}"/>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6" name="Marcador de pie de página 5">
            <a:extLst>
              <a:ext uri="{FF2B5EF4-FFF2-40B4-BE49-F238E27FC236}">
                <a16:creationId xmlns="" xmlns:a16="http://schemas.microsoft.com/office/drawing/2014/main" id="{C910C23C-8931-8E47-B9FD-28BB82E7008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B7A3C1F6-37B5-E048-9C14-8B11A24E4C21}"/>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24738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9306654-0943-0945-A3DC-4ACEF0F00F2B}"/>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 xmlns:a16="http://schemas.microsoft.com/office/drawing/2014/main" id="{D01B6BE1-B19A-C148-BB49-BB355C751D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 xmlns:a16="http://schemas.microsoft.com/office/drawing/2014/main" id="{57A05E66-9F51-2848-BC76-1F891696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 xmlns:a16="http://schemas.microsoft.com/office/drawing/2014/main" id="{FBD15DF3-C1EA-634A-B0AE-50DB578F1B4E}"/>
              </a:ext>
            </a:extLst>
          </p:cNvPr>
          <p:cNvSpPr>
            <a:spLocks noGrp="1"/>
          </p:cNvSpPr>
          <p:nvPr>
            <p:ph type="dt" sz="half" idx="10"/>
          </p:nvPr>
        </p:nvSpPr>
        <p:spPr/>
        <p:txBody>
          <a:bodyPr/>
          <a:lstStyle/>
          <a:p>
            <a:fld id="{5922D97F-1855-7940-BD30-9CA7CE069233}" type="datetimeFigureOut">
              <a:rPr lang="es-MX" smtClean="0"/>
              <a:t>30/09/2021</a:t>
            </a:fld>
            <a:endParaRPr lang="es-MX"/>
          </a:p>
        </p:txBody>
      </p:sp>
      <p:sp>
        <p:nvSpPr>
          <p:cNvPr id="6" name="Marcador de pie de página 5">
            <a:extLst>
              <a:ext uri="{FF2B5EF4-FFF2-40B4-BE49-F238E27FC236}">
                <a16:creationId xmlns="" xmlns:a16="http://schemas.microsoft.com/office/drawing/2014/main" id="{65F86AC9-2786-654D-99A7-27ED6F3DDD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8AD1F359-7560-7643-ADA2-6A73F6EA7960}"/>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55728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391E4233-B371-4D42-AF5D-91F49D956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 xmlns:a16="http://schemas.microsoft.com/office/drawing/2014/main" id="{C978B424-05A9-D748-BF84-37490AF0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 xmlns:a16="http://schemas.microsoft.com/office/drawing/2014/main" id="{2900299C-4C31-5348-A4E0-798C34A6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2D97F-1855-7940-BD30-9CA7CE069233}" type="datetimeFigureOut">
              <a:rPr lang="es-MX" smtClean="0"/>
              <a:t>30/09/2021</a:t>
            </a:fld>
            <a:endParaRPr lang="es-MX"/>
          </a:p>
        </p:txBody>
      </p:sp>
      <p:sp>
        <p:nvSpPr>
          <p:cNvPr id="5" name="Marcador de pie de página 4">
            <a:extLst>
              <a:ext uri="{FF2B5EF4-FFF2-40B4-BE49-F238E27FC236}">
                <a16:creationId xmlns="" xmlns:a16="http://schemas.microsoft.com/office/drawing/2014/main" id="{ECB3F8D8-6848-BB43-891B-F22F265DA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 xmlns:a16="http://schemas.microsoft.com/office/drawing/2014/main" id="{4E17FABD-0405-C04A-B8B2-F62CD8E38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80A-8E3A-AA4F-99CA-B9F889DA3BB4}" type="slidenum">
              <a:rPr lang="es-MX" smtClean="0"/>
              <a:t>‹Nº›</a:t>
            </a:fld>
            <a:endParaRPr lang="es-MX"/>
          </a:p>
        </p:txBody>
      </p:sp>
    </p:spTree>
    <p:extLst>
      <p:ext uri="{BB962C8B-B14F-4D97-AF65-F5344CB8AC3E}">
        <p14:creationId xmlns:p14="http://schemas.microsoft.com/office/powerpoint/2010/main" val="402375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ibiomedica@iics.una.p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A8C3199-293F-834B-85A8-F48E3D90AF36}"/>
              </a:ext>
            </a:extLst>
          </p:cNvPr>
          <p:cNvSpPr>
            <a:spLocks noGrp="1"/>
          </p:cNvSpPr>
          <p:nvPr>
            <p:ph type="ctrTitle"/>
          </p:nvPr>
        </p:nvSpPr>
        <p:spPr>
          <a:xfrm>
            <a:off x="440267" y="3652932"/>
            <a:ext cx="11226800" cy="1468436"/>
          </a:xfrm>
        </p:spPr>
        <p:txBody>
          <a:bodyPr anchor="t">
            <a:normAutofit/>
          </a:bodyPr>
          <a:lstStyle/>
          <a:p>
            <a:r>
              <a:rPr lang="en-US" sz="4000" b="1" dirty="0">
                <a:solidFill>
                  <a:srgbClr val="002060"/>
                </a:solidFill>
                <a:latin typeface="Poppins" pitchFamily="2" charset="77"/>
                <a:cs typeface="Poppins" pitchFamily="2" charset="77"/>
              </a:rPr>
              <a:t>Using Artificial Intelligence for COVID-19 diagnosis</a:t>
            </a:r>
          </a:p>
        </p:txBody>
      </p:sp>
      <p:sp>
        <p:nvSpPr>
          <p:cNvPr id="3" name="Subtítulo 2">
            <a:extLst>
              <a:ext uri="{FF2B5EF4-FFF2-40B4-BE49-F238E27FC236}">
                <a16:creationId xmlns="" xmlns:a16="http://schemas.microsoft.com/office/drawing/2014/main" id="{B31DB3D8-FADF-BC44-99E1-CF6CF3286AEF}"/>
              </a:ext>
            </a:extLst>
          </p:cNvPr>
          <p:cNvSpPr>
            <a:spLocks noGrp="1"/>
          </p:cNvSpPr>
          <p:nvPr>
            <p:ph type="subTitle" idx="1"/>
          </p:nvPr>
        </p:nvSpPr>
        <p:spPr>
          <a:xfrm>
            <a:off x="440267" y="5359721"/>
            <a:ext cx="11226800" cy="761999"/>
          </a:xfrm>
        </p:spPr>
        <p:txBody>
          <a:bodyPr>
            <a:normAutofit/>
          </a:bodyPr>
          <a:lstStyle/>
          <a:p>
            <a:r>
              <a:rPr lang="es-MX" sz="2000" b="1" dirty="0">
                <a:solidFill>
                  <a:srgbClr val="0070C0"/>
                </a:solidFill>
                <a:latin typeface="Poppins Light" pitchFamily="2" charset="77"/>
                <a:cs typeface="Poppins Light" pitchFamily="2" charset="77"/>
              </a:rPr>
              <a:t>Pedro GALVAN</a:t>
            </a:r>
            <a:r>
              <a:rPr lang="es-MX" sz="2000" dirty="0">
                <a:solidFill>
                  <a:srgbClr val="0070C0"/>
                </a:solidFill>
                <a:latin typeface="Poppins Light" pitchFamily="2" charset="77"/>
                <a:cs typeface="Poppins Light" pitchFamily="2" charset="77"/>
              </a:rPr>
              <a:t>, ScD., Dipl.-Ing. Biom.</a:t>
            </a:r>
          </a:p>
          <a:p>
            <a:r>
              <a:rPr lang="es-MX" sz="1600" dirty="0" smtClean="0">
                <a:solidFill>
                  <a:srgbClr val="0070C0"/>
                </a:solidFill>
                <a:latin typeface="Poppins Light" pitchFamily="2" charset="77"/>
                <a:cs typeface="Poppins Light" pitchFamily="2" charset="77"/>
              </a:rPr>
              <a:t>IICS-UNA / </a:t>
            </a:r>
            <a:r>
              <a:rPr lang="es-MX" sz="1600" smtClean="0">
                <a:solidFill>
                  <a:srgbClr val="0070C0"/>
                </a:solidFill>
                <a:latin typeface="Poppins Light" pitchFamily="2" charset="77"/>
                <a:cs typeface="Poppins Light" pitchFamily="2" charset="77"/>
              </a:rPr>
              <a:t>Telemedicine </a:t>
            </a:r>
            <a:r>
              <a:rPr lang="es-MX" sz="1600" smtClean="0">
                <a:solidFill>
                  <a:srgbClr val="0070C0"/>
                </a:solidFill>
                <a:latin typeface="Poppins Light" pitchFamily="2" charset="77"/>
                <a:cs typeface="Poppins Light" pitchFamily="2" charset="77"/>
              </a:rPr>
              <a:t>Directorate, </a:t>
            </a:r>
            <a:r>
              <a:rPr lang="es-MX" sz="1600" dirty="0" smtClean="0">
                <a:solidFill>
                  <a:srgbClr val="0070C0"/>
                </a:solidFill>
                <a:latin typeface="Poppins Light" pitchFamily="2" charset="77"/>
                <a:cs typeface="Poppins Light" pitchFamily="2" charset="77"/>
              </a:rPr>
              <a:t>Ministry of Health</a:t>
            </a: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6538" y="4832846"/>
            <a:ext cx="1140286" cy="1140286"/>
          </a:xfrm>
          <a:prstGeom prst="rect">
            <a:avLst/>
          </a:prstGeom>
        </p:spPr>
      </p:pic>
    </p:spTree>
    <p:extLst>
      <p:ext uri="{BB962C8B-B14F-4D97-AF65-F5344CB8AC3E}">
        <p14:creationId xmlns:p14="http://schemas.microsoft.com/office/powerpoint/2010/main" val="857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The Team / Workgroup</a:t>
            </a:r>
            <a:endParaRPr lang="es-MX" sz="3600" dirty="0">
              <a:solidFill>
                <a:srgbClr val="0070C0"/>
              </a:solidFill>
            </a:endParaRPr>
          </a:p>
        </p:txBody>
      </p:sp>
      <p:pic>
        <p:nvPicPr>
          <p:cNvPr id="7" name="Imagen 6"/>
          <p:cNvPicPr>
            <a:picLocks noChangeAspect="1"/>
          </p:cNvPicPr>
          <p:nvPr/>
        </p:nvPicPr>
        <p:blipFill>
          <a:blip r:embed="rId2"/>
          <a:stretch>
            <a:fillRect/>
          </a:stretch>
        </p:blipFill>
        <p:spPr>
          <a:xfrm>
            <a:off x="2752054" y="1626909"/>
            <a:ext cx="6687892" cy="4950381"/>
          </a:xfrm>
          <a:prstGeom prst="rect">
            <a:avLst/>
          </a:prstGeom>
        </p:spPr>
      </p:pic>
    </p:spTree>
    <p:extLst>
      <p:ext uri="{BB962C8B-B14F-4D97-AF65-F5344CB8AC3E}">
        <p14:creationId xmlns:p14="http://schemas.microsoft.com/office/powerpoint/2010/main" val="101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4AAC06-1394-8343-89B4-D59498E81D03}"/>
              </a:ext>
            </a:extLst>
          </p:cNvPr>
          <p:cNvSpPr>
            <a:spLocks noGrp="1"/>
          </p:cNvSpPr>
          <p:nvPr>
            <p:ph type="title"/>
          </p:nvPr>
        </p:nvSpPr>
        <p:spPr>
          <a:xfrm>
            <a:off x="650520" y="876676"/>
            <a:ext cx="10117667" cy="914400"/>
          </a:xfrm>
        </p:spPr>
        <p:txBody>
          <a:bodyPr anchor="t">
            <a:normAutofit/>
          </a:bodyPr>
          <a:lstStyle/>
          <a:p>
            <a:r>
              <a:rPr lang="es-MX" sz="3600" b="1" dirty="0">
                <a:solidFill>
                  <a:srgbClr val="0070C0"/>
                </a:solidFill>
                <a:latin typeface="Poppins" pitchFamily="2" charset="77"/>
                <a:cs typeface="Poppins" pitchFamily="2" charset="77"/>
              </a:rPr>
              <a:t>Description</a:t>
            </a:r>
            <a:endParaRPr lang="es-MX" sz="3600" dirty="0">
              <a:solidFill>
                <a:srgbClr val="0070C0"/>
              </a:solidFill>
            </a:endParaRPr>
          </a:p>
        </p:txBody>
      </p:sp>
      <p:sp>
        <p:nvSpPr>
          <p:cNvPr id="3" name="Marcador de contenido 2">
            <a:extLst>
              <a:ext uri="{FF2B5EF4-FFF2-40B4-BE49-F238E27FC236}">
                <a16:creationId xmlns="" xmlns:a16="http://schemas.microsoft.com/office/drawing/2014/main" id="{B6A5AB52-EC55-E84E-BA46-6EECB36B6ACB}"/>
              </a:ext>
            </a:extLst>
          </p:cNvPr>
          <p:cNvSpPr>
            <a:spLocks noGrp="1"/>
          </p:cNvSpPr>
          <p:nvPr>
            <p:ph idx="1"/>
          </p:nvPr>
        </p:nvSpPr>
        <p:spPr>
          <a:xfrm>
            <a:off x="654241" y="1371976"/>
            <a:ext cx="10702380" cy="5130424"/>
          </a:xfrm>
        </p:spPr>
        <p:txBody>
          <a:bodyPr>
            <a:noAutofit/>
          </a:bodyPr>
          <a:lstStyle/>
          <a:p>
            <a:pPr marL="0" indent="0" algn="just">
              <a:lnSpc>
                <a:spcPct val="107000"/>
              </a:lnSpc>
              <a:buNone/>
            </a:pPr>
            <a:r>
              <a:rPr lang="en-US" sz="2400" dirty="0">
                <a:solidFill>
                  <a:srgbClr val="1A0599"/>
                </a:solidFill>
                <a:latin typeface="Calibri" panose="020F0502020204030204" pitchFamily="34" charset="0"/>
                <a:ea typeface="Times New Roman" panose="02020603050405020304" pitchFamily="18" charset="0"/>
                <a:cs typeface="Calibri" panose="020F0502020204030204" pitchFamily="34" charset="0"/>
              </a:rPr>
              <a:t>Creative use of artificial intelligence (AI), information and communication technology (ICT), and medical devices offers opportunities to enhanced health care during the COVID-19 Pandemic. The challenge for clinical and biomedical engineers is to develop AI systems to enhance the global health. Populations living in low setting countries did not have access to specialist care and quality diagnostic services like RT-PCR for COVID-19 and thus depended on the scarce resources of their health system. In this context, the automated AI system for COVID-19 diagnosis based on telemedicine platform should be directed towards alleviating the current lack of highly trained radiologist to perform diagnosis of medical CT imaging at the district and regional hospitals countrywide and serve as a triage to rationalize RT-PCR and human resources in low setting countries. The </a:t>
            </a:r>
            <a:r>
              <a:rPr lang="en-US" sz="2400" b="1" dirty="0">
                <a:solidFill>
                  <a:srgbClr val="1A0599"/>
                </a:solidFill>
                <a:latin typeface="Calibri" panose="020F0502020204030204" pitchFamily="34" charset="0"/>
                <a:ea typeface="Times New Roman" panose="02020603050405020304" pitchFamily="18" charset="0"/>
                <a:cs typeface="Calibri" panose="020F0502020204030204" pitchFamily="34" charset="0"/>
              </a:rPr>
              <a:t>utility of the automated AI system for COVID-19 diagnosis to mitigate the current global health challenges in Paraguay was investigated</a:t>
            </a:r>
            <a:r>
              <a:rPr lang="en-US" sz="2400" dirty="0">
                <a:solidFill>
                  <a:srgbClr val="1A0599"/>
                </a:solidFill>
                <a:latin typeface="Calibri" panose="020F0502020204030204" pitchFamily="34" charset="0"/>
                <a:ea typeface="Times New Roman" panose="02020603050405020304" pitchFamily="18" charset="0"/>
                <a:cs typeface="Calibri" panose="020F0502020204030204" pitchFamily="34" charset="0"/>
              </a:rPr>
              <a:t>.</a:t>
            </a:r>
            <a:endParaRPr lang="en-US" sz="2400" dirty="0">
              <a:solidFill>
                <a:srgbClr val="1A0599"/>
              </a:solidFill>
            </a:endParaRPr>
          </a:p>
        </p:txBody>
      </p:sp>
    </p:spTree>
    <p:extLst>
      <p:ext uri="{BB962C8B-B14F-4D97-AF65-F5344CB8AC3E}">
        <p14:creationId xmlns:p14="http://schemas.microsoft.com/office/powerpoint/2010/main" val="199024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fontScale="90000"/>
          </a:bodyPr>
          <a:lstStyle/>
          <a:p>
            <a:r>
              <a:rPr lang="es-MX" sz="3600" b="1" dirty="0">
                <a:solidFill>
                  <a:srgbClr val="0070C0"/>
                </a:solidFill>
                <a:latin typeface="Poppins" pitchFamily="2" charset="77"/>
                <a:cs typeface="Poppins" pitchFamily="2" charset="77"/>
              </a:rPr>
              <a:t>Goals of the project and final users</a:t>
            </a:r>
            <a:br>
              <a:rPr lang="es-MX" sz="3600" b="1" dirty="0">
                <a:solidFill>
                  <a:srgbClr val="0070C0"/>
                </a:solidFill>
                <a:latin typeface="Poppins" pitchFamily="2" charset="77"/>
                <a:cs typeface="Poppins" pitchFamily="2" charset="77"/>
              </a:rPr>
            </a:br>
            <a:r>
              <a:rPr lang="es-MX" sz="3600" b="1" dirty="0">
                <a:solidFill>
                  <a:srgbClr val="0070C0"/>
                </a:solidFill>
                <a:latin typeface="Poppins" pitchFamily="2" charset="77"/>
                <a:cs typeface="Poppins" pitchFamily="2" charset="77"/>
              </a:rPr>
              <a:t>that will benefit</a:t>
            </a:r>
            <a:endParaRPr lang="es-MX" sz="3600" dirty="0">
              <a:solidFill>
                <a:srgbClr val="0070C0"/>
              </a:solidFill>
            </a:endParaRPr>
          </a:p>
        </p:txBody>
      </p:sp>
      <p:sp>
        <p:nvSpPr>
          <p:cNvPr id="3" name="Marcador de contenido 2">
            <a:extLst>
              <a:ext uri="{FF2B5EF4-FFF2-40B4-BE49-F238E27FC236}">
                <a16:creationId xmlns="" xmlns:a16="http://schemas.microsoft.com/office/drawing/2014/main" id="{B6A5AB52-EC55-E84E-BA46-6EECB36B6ACB}"/>
              </a:ext>
            </a:extLst>
          </p:cNvPr>
          <p:cNvSpPr>
            <a:spLocks noGrp="1"/>
          </p:cNvSpPr>
          <p:nvPr>
            <p:ph idx="1"/>
          </p:nvPr>
        </p:nvSpPr>
        <p:spPr>
          <a:xfrm>
            <a:off x="247841" y="1892676"/>
            <a:ext cx="10702380" cy="4258742"/>
          </a:xfrm>
        </p:spPr>
        <p:txBody>
          <a:bodyPr>
            <a:normAutofit/>
          </a:bodyPr>
          <a:lstStyle/>
          <a:p>
            <a:pPr marL="0" indent="0" algn="just">
              <a:lnSpc>
                <a:spcPct val="107000"/>
              </a:lnSpc>
              <a:buNone/>
            </a:pPr>
            <a:r>
              <a:rPr lang="en-US" b="1" dirty="0">
                <a:solidFill>
                  <a:srgbClr val="1A0599"/>
                </a:solidFill>
                <a:latin typeface="Calibri" panose="020F0502020204030204" pitchFamily="34" charset="0"/>
                <a:ea typeface="Times New Roman" panose="02020603050405020304" pitchFamily="18" charset="0"/>
                <a:cs typeface="Calibri" panose="020F0502020204030204" pitchFamily="34" charset="0"/>
              </a:rPr>
              <a:t>Explore the utility of automated AI system </a:t>
            </a:r>
            <a:r>
              <a:rPr lang="en-US" dirty="0">
                <a:solidFill>
                  <a:srgbClr val="1A0599"/>
                </a:solidFill>
                <a:latin typeface="Calibri" panose="020F0502020204030204" pitchFamily="34" charset="0"/>
                <a:ea typeface="Times New Roman" panose="02020603050405020304" pitchFamily="18" charset="0"/>
                <a:cs typeface="Calibri" panose="020F0502020204030204" pitchFamily="34" charset="0"/>
              </a:rPr>
              <a:t>based on telemedicine platform </a:t>
            </a:r>
            <a:r>
              <a:rPr lang="en-US" b="1" dirty="0">
                <a:solidFill>
                  <a:srgbClr val="1A0599"/>
                </a:solidFill>
                <a:latin typeface="Calibri" panose="020F0502020204030204" pitchFamily="34" charset="0"/>
                <a:ea typeface="Times New Roman" panose="02020603050405020304" pitchFamily="18" charset="0"/>
                <a:cs typeface="Calibri" panose="020F0502020204030204" pitchFamily="34" charset="0"/>
              </a:rPr>
              <a:t>for COVID-19 diagnosis </a:t>
            </a:r>
            <a:r>
              <a:rPr lang="en-US" dirty="0">
                <a:solidFill>
                  <a:srgbClr val="1A0599"/>
                </a:solidFill>
                <a:latin typeface="Calibri" panose="020F0502020204030204" pitchFamily="34" charset="0"/>
                <a:ea typeface="Times New Roman" panose="02020603050405020304" pitchFamily="18" charset="0"/>
                <a:cs typeface="Calibri" panose="020F0502020204030204" pitchFamily="34" charset="0"/>
              </a:rPr>
              <a:t>to expand the role of chest X-ray imaging, using computed tomography (CT) in </a:t>
            </a:r>
            <a:r>
              <a:rPr lang="en-US" b="1" dirty="0">
                <a:solidFill>
                  <a:srgbClr val="1A0599"/>
                </a:solidFill>
                <a:latin typeface="Calibri" panose="020F0502020204030204" pitchFamily="34" charset="0"/>
                <a:ea typeface="Times New Roman" panose="02020603050405020304" pitchFamily="18" charset="0"/>
                <a:cs typeface="Calibri" panose="020F0502020204030204" pitchFamily="34" charset="0"/>
              </a:rPr>
              <a:t>diagnosing and assessing coronavirus infection at district and regional hospitals across the country</a:t>
            </a:r>
            <a:r>
              <a:rPr lang="en-US" dirty="0">
                <a:solidFill>
                  <a:srgbClr val="1A0599"/>
                </a:solidFill>
                <a:latin typeface="Calibri" panose="020F0502020204030204" pitchFamily="34" charset="0"/>
                <a:ea typeface="Times New Roman" panose="02020603050405020304" pitchFamily="18" charset="0"/>
                <a:cs typeface="Calibri" panose="020F0502020204030204" pitchFamily="34" charset="0"/>
              </a:rPr>
              <a:t> so that it can be more than just a screening tool for signs of COVID-19 in patient's lungs. </a:t>
            </a:r>
          </a:p>
        </p:txBody>
      </p:sp>
    </p:spTree>
    <p:extLst>
      <p:ext uri="{BB962C8B-B14F-4D97-AF65-F5344CB8AC3E}">
        <p14:creationId xmlns:p14="http://schemas.microsoft.com/office/powerpoint/2010/main" val="269508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Results</a:t>
            </a:r>
            <a:endParaRPr lang="es-MX" sz="3600" dirty="0">
              <a:solidFill>
                <a:srgbClr val="0070C0"/>
              </a:solidFill>
            </a:endParaRPr>
          </a:p>
        </p:txBody>
      </p:sp>
      <p:sp>
        <p:nvSpPr>
          <p:cNvPr id="3" name="Marcador de contenido 2">
            <a:extLst>
              <a:ext uri="{FF2B5EF4-FFF2-40B4-BE49-F238E27FC236}">
                <a16:creationId xmlns="" xmlns:a16="http://schemas.microsoft.com/office/drawing/2014/main" id="{B6A5AB52-EC55-E84E-BA46-6EECB36B6ACB}"/>
              </a:ext>
            </a:extLst>
          </p:cNvPr>
          <p:cNvSpPr>
            <a:spLocks noGrp="1"/>
          </p:cNvSpPr>
          <p:nvPr>
            <p:ph idx="1"/>
          </p:nvPr>
        </p:nvSpPr>
        <p:spPr>
          <a:xfrm>
            <a:off x="247841" y="1460876"/>
            <a:ext cx="10702380" cy="4876424"/>
          </a:xfrm>
        </p:spPr>
        <p:txBody>
          <a:bodyPr>
            <a:noAutofit/>
          </a:bodyPr>
          <a:lstStyle/>
          <a:p>
            <a:pPr lvl="0" algn="just" eaLnBrk="0" fontAlgn="base" hangingPunct="0">
              <a:lnSpc>
                <a:spcPct val="120000"/>
              </a:lnSpc>
              <a:spcBef>
                <a:spcPct val="0"/>
              </a:spcBef>
              <a:spcAft>
                <a:spcPts val="800"/>
              </a:spcAft>
              <a:buClr>
                <a:srgbClr val="3802BE"/>
              </a:buClr>
            </a:pPr>
            <a:r>
              <a:rPr lang="en-US" sz="2200" b="1" dirty="0">
                <a:solidFill>
                  <a:srgbClr val="1A0599"/>
                </a:solidFill>
                <a:ea typeface="Calibri" panose="020F0502020204030204" pitchFamily="34" charset="0"/>
                <a:cs typeface="Times New Roman" panose="02020603050405020304" pitchFamily="18" charset="0"/>
              </a:rPr>
              <a:t>430 remote diagnoses</a:t>
            </a:r>
            <a:r>
              <a:rPr lang="en-US" sz="2200" dirty="0">
                <a:solidFill>
                  <a:srgbClr val="1A0599"/>
                </a:solidFill>
                <a:ea typeface="Calibri" panose="020F0502020204030204" pitchFamily="34" charset="0"/>
                <a:cs typeface="Times New Roman" panose="02020603050405020304" pitchFamily="18" charset="0"/>
              </a:rPr>
              <a:t> (screening) were </a:t>
            </a:r>
            <a:r>
              <a:rPr lang="en-US" sz="2200" b="1" dirty="0">
                <a:solidFill>
                  <a:srgbClr val="1A0599"/>
                </a:solidFill>
                <a:ea typeface="Calibri" panose="020F0502020204030204" pitchFamily="34" charset="0"/>
                <a:cs typeface="Times New Roman" panose="02020603050405020304" pitchFamily="18" charset="0"/>
              </a:rPr>
              <a:t>performed</a:t>
            </a:r>
            <a:r>
              <a:rPr lang="en-US" sz="2200" dirty="0">
                <a:solidFill>
                  <a:srgbClr val="1A0599"/>
                </a:solidFill>
                <a:ea typeface="Calibri" panose="020F0502020204030204" pitchFamily="34" charset="0"/>
                <a:cs typeface="Times New Roman" panose="02020603050405020304" pitchFamily="18" charset="0"/>
              </a:rPr>
              <a:t> between March and August 2020 in 14 districts, regional and specialized (lungs) hospitals across the country. </a:t>
            </a:r>
          </a:p>
          <a:p>
            <a:pPr lvl="0" algn="just" eaLnBrk="0" fontAlgn="base" hangingPunct="0">
              <a:lnSpc>
                <a:spcPct val="120000"/>
              </a:lnSpc>
              <a:spcBef>
                <a:spcPct val="0"/>
              </a:spcBef>
              <a:spcAft>
                <a:spcPts val="800"/>
              </a:spcAft>
              <a:buClr>
                <a:srgbClr val="3802BE"/>
              </a:buClr>
            </a:pPr>
            <a:r>
              <a:rPr lang="en-US" sz="2200" dirty="0">
                <a:solidFill>
                  <a:srgbClr val="1A0599"/>
                </a:solidFill>
                <a:ea typeface="Calibri" panose="020F0502020204030204" pitchFamily="34" charset="0"/>
                <a:cs typeface="Times New Roman" panose="02020603050405020304" pitchFamily="18" charset="0"/>
              </a:rPr>
              <a:t>Of the total, </a:t>
            </a:r>
            <a:r>
              <a:rPr lang="en-US" sz="2200" b="1" dirty="0">
                <a:solidFill>
                  <a:srgbClr val="1A0599"/>
                </a:solidFill>
                <a:ea typeface="Calibri" panose="020F0502020204030204" pitchFamily="34" charset="0"/>
                <a:cs typeface="Times New Roman" panose="02020603050405020304" pitchFamily="18" charset="0"/>
              </a:rPr>
              <a:t>62.6%</a:t>
            </a:r>
            <a:r>
              <a:rPr lang="en-US" sz="2200" dirty="0">
                <a:solidFill>
                  <a:srgbClr val="1A0599"/>
                </a:solidFill>
                <a:ea typeface="Calibri" panose="020F0502020204030204" pitchFamily="34" charset="0"/>
                <a:cs typeface="Times New Roman" panose="02020603050405020304" pitchFamily="18" charset="0"/>
              </a:rPr>
              <a:t> corresponded to </a:t>
            </a:r>
            <a:r>
              <a:rPr lang="en-US" sz="2200" b="1" dirty="0">
                <a:solidFill>
                  <a:srgbClr val="1A0599"/>
                </a:solidFill>
                <a:ea typeface="Calibri" panose="020F0502020204030204" pitchFamily="34" charset="0"/>
                <a:cs typeface="Times New Roman" panose="02020603050405020304" pitchFamily="18" charset="0"/>
              </a:rPr>
              <a:t>male</a:t>
            </a:r>
            <a:r>
              <a:rPr lang="en-US" sz="2200" dirty="0">
                <a:solidFill>
                  <a:srgbClr val="1A0599"/>
                </a:solidFill>
                <a:ea typeface="Calibri" panose="020F0502020204030204" pitchFamily="34" charset="0"/>
                <a:cs typeface="Times New Roman" panose="02020603050405020304" pitchFamily="18" charset="0"/>
              </a:rPr>
              <a:t> and 37.4% to female. The average age of the patients was 50.7 years.</a:t>
            </a:r>
          </a:p>
          <a:p>
            <a:pPr lvl="0" algn="just" eaLnBrk="0" fontAlgn="base" hangingPunct="0">
              <a:lnSpc>
                <a:spcPct val="120000"/>
              </a:lnSpc>
              <a:spcBef>
                <a:spcPct val="0"/>
              </a:spcBef>
              <a:spcAft>
                <a:spcPts val="800"/>
              </a:spcAft>
              <a:buClr>
                <a:srgbClr val="3802BE"/>
              </a:buClr>
            </a:pPr>
            <a:r>
              <a:rPr lang="en-US" sz="2200" dirty="0">
                <a:solidFill>
                  <a:srgbClr val="1A0599"/>
                </a:solidFill>
                <a:ea typeface="Calibri" panose="020F0502020204030204" pitchFamily="34" charset="0"/>
                <a:cs typeface="Times New Roman" panose="02020603050405020304" pitchFamily="18" charset="0"/>
              </a:rPr>
              <a:t>The </a:t>
            </a:r>
            <a:r>
              <a:rPr lang="en-US" sz="2200" b="1" dirty="0">
                <a:solidFill>
                  <a:srgbClr val="1A0599"/>
                </a:solidFill>
                <a:ea typeface="Calibri" panose="020F0502020204030204" pitchFamily="34" charset="0"/>
                <a:cs typeface="Times New Roman" panose="02020603050405020304" pitchFamily="18" charset="0"/>
              </a:rPr>
              <a:t>majority of the COVID-19</a:t>
            </a:r>
            <a:r>
              <a:rPr lang="en-US" sz="2200" dirty="0">
                <a:solidFill>
                  <a:srgbClr val="1A0599"/>
                </a:solidFill>
                <a:ea typeface="Calibri" panose="020F0502020204030204" pitchFamily="34" charset="0"/>
                <a:cs typeface="Times New Roman" panose="02020603050405020304" pitchFamily="18" charset="0"/>
              </a:rPr>
              <a:t> patients (</a:t>
            </a:r>
            <a:r>
              <a:rPr lang="en-US" sz="2200" b="1" dirty="0">
                <a:solidFill>
                  <a:srgbClr val="1A0599"/>
                </a:solidFill>
                <a:ea typeface="Calibri" panose="020F0502020204030204" pitchFamily="34" charset="0"/>
                <a:cs typeface="Times New Roman" panose="02020603050405020304" pitchFamily="18" charset="0"/>
              </a:rPr>
              <a:t>59%</a:t>
            </a:r>
            <a:r>
              <a:rPr lang="en-US" sz="2200" dirty="0">
                <a:solidFill>
                  <a:srgbClr val="1A0599"/>
                </a:solidFill>
                <a:ea typeface="Calibri" panose="020F0502020204030204" pitchFamily="34" charset="0"/>
                <a:cs typeface="Times New Roman" panose="02020603050405020304" pitchFamily="18" charset="0"/>
              </a:rPr>
              <a:t>) were young and in the interval of 19-59 years old</a:t>
            </a:r>
            <a:r>
              <a:rPr lang="en-US" sz="2200" b="1" dirty="0">
                <a:solidFill>
                  <a:srgbClr val="1A0599"/>
                </a:solidFill>
                <a:ea typeface="Calibri" panose="020F0502020204030204" pitchFamily="34" charset="0"/>
                <a:cs typeface="Times New Roman" panose="02020603050405020304" pitchFamily="18" charset="0"/>
              </a:rPr>
              <a:t>.</a:t>
            </a:r>
          </a:p>
          <a:p>
            <a:pPr lvl="0" algn="just" eaLnBrk="0" fontAlgn="base" hangingPunct="0">
              <a:lnSpc>
                <a:spcPct val="120000"/>
              </a:lnSpc>
              <a:spcBef>
                <a:spcPct val="0"/>
              </a:spcBef>
              <a:spcAft>
                <a:spcPts val="800"/>
              </a:spcAft>
              <a:buClr>
                <a:srgbClr val="3802BE"/>
              </a:buClr>
            </a:pPr>
            <a:r>
              <a:rPr lang="en-US" sz="2200" dirty="0">
                <a:solidFill>
                  <a:srgbClr val="1A0599"/>
                </a:solidFill>
                <a:ea typeface="Calibri" panose="020F0502020204030204" pitchFamily="34" charset="0"/>
                <a:cs typeface="Times New Roman" panose="02020603050405020304" pitchFamily="18" charset="0"/>
              </a:rPr>
              <a:t>Both used AI systems (AI1 + AI2) have </a:t>
            </a:r>
            <a:r>
              <a:rPr lang="en-US" sz="2200" b="1" dirty="0">
                <a:solidFill>
                  <a:srgbClr val="1A0599"/>
                </a:solidFill>
                <a:ea typeface="Calibri" panose="020F0502020204030204" pitchFamily="34" charset="0"/>
                <a:cs typeface="Times New Roman" panose="02020603050405020304" pitchFamily="18" charset="0"/>
              </a:rPr>
              <a:t>different background information</a:t>
            </a:r>
            <a:r>
              <a:rPr lang="en-US" sz="2200" dirty="0">
                <a:solidFill>
                  <a:srgbClr val="1A0599"/>
                </a:solidFill>
                <a:ea typeface="Calibri" panose="020F0502020204030204" pitchFamily="34" charset="0"/>
                <a:cs typeface="Times New Roman" panose="02020603050405020304" pitchFamily="18" charset="0"/>
              </a:rPr>
              <a:t> (fusing molecular, clinical, epidemiological and imaging data) to detect COVID-19, such a system “learns” from abnormalities to arrive at a diagnosis on its own.</a:t>
            </a:r>
          </a:p>
          <a:p>
            <a:pPr lvl="0" algn="just" eaLnBrk="0" fontAlgn="base" hangingPunct="0">
              <a:lnSpc>
                <a:spcPct val="120000"/>
              </a:lnSpc>
              <a:spcBef>
                <a:spcPct val="0"/>
              </a:spcBef>
              <a:spcAft>
                <a:spcPts val="800"/>
              </a:spcAft>
              <a:buClr>
                <a:srgbClr val="3802BE"/>
              </a:buClr>
            </a:pPr>
            <a:r>
              <a:rPr lang="en-US" sz="2200" dirty="0">
                <a:solidFill>
                  <a:srgbClr val="1A0599"/>
                </a:solidFill>
                <a:ea typeface="Calibri" panose="020F0502020204030204" pitchFamily="34" charset="0"/>
                <a:cs typeface="Times New Roman" panose="02020603050405020304" pitchFamily="18" charset="0"/>
              </a:rPr>
              <a:t>The </a:t>
            </a:r>
            <a:r>
              <a:rPr lang="en-US" sz="2200" b="1" dirty="0">
                <a:solidFill>
                  <a:srgbClr val="1A0599"/>
                </a:solidFill>
                <a:ea typeface="Calibri" panose="020F0502020204030204" pitchFamily="34" charset="0"/>
                <a:cs typeface="Times New Roman" panose="02020603050405020304" pitchFamily="18" charset="0"/>
              </a:rPr>
              <a:t>diagnosis</a:t>
            </a:r>
            <a:r>
              <a:rPr lang="en-US" sz="2200" dirty="0">
                <a:solidFill>
                  <a:srgbClr val="1A0599"/>
                </a:solidFill>
                <a:ea typeface="Calibri" panose="020F0502020204030204" pitchFamily="34" charset="0"/>
                <a:cs typeface="Times New Roman" panose="02020603050405020304" pitchFamily="18" charset="0"/>
              </a:rPr>
              <a:t> of </a:t>
            </a:r>
            <a:r>
              <a:rPr lang="en-US" sz="2200" b="1" dirty="0">
                <a:solidFill>
                  <a:srgbClr val="1A0599"/>
                </a:solidFill>
                <a:ea typeface="Calibri" panose="020F0502020204030204" pitchFamily="34" charset="0"/>
                <a:cs typeface="Times New Roman" panose="02020603050405020304" pitchFamily="18" charset="0"/>
              </a:rPr>
              <a:t>two</a:t>
            </a:r>
            <a:r>
              <a:rPr lang="en-US" sz="2200" dirty="0">
                <a:solidFill>
                  <a:srgbClr val="1A0599"/>
                </a:solidFill>
                <a:ea typeface="Calibri" panose="020F0502020204030204" pitchFamily="34" charset="0"/>
                <a:cs typeface="Times New Roman" panose="02020603050405020304" pitchFamily="18" charset="0"/>
              </a:rPr>
              <a:t> tailored </a:t>
            </a:r>
            <a:r>
              <a:rPr lang="en-US" sz="2200" b="1" dirty="0">
                <a:solidFill>
                  <a:srgbClr val="1A0599"/>
                </a:solidFill>
                <a:ea typeface="Calibri" panose="020F0502020204030204" pitchFamily="34" charset="0"/>
                <a:cs typeface="Times New Roman" panose="02020603050405020304" pitchFamily="18" charset="0"/>
              </a:rPr>
              <a:t>AI </a:t>
            </a:r>
            <a:r>
              <a:rPr lang="en-US" sz="2200" dirty="0">
                <a:solidFill>
                  <a:srgbClr val="1A0599"/>
                </a:solidFill>
                <a:ea typeface="Calibri" panose="020F0502020204030204" pitchFamily="34" charset="0"/>
                <a:cs typeface="Times New Roman" panose="02020603050405020304" pitchFamily="18" charset="0"/>
              </a:rPr>
              <a:t>systems implemented in 14 public countryside community hospitals were analyzed comparing clinical characteristics and imaging features. </a:t>
            </a:r>
          </a:p>
        </p:txBody>
      </p:sp>
    </p:spTree>
    <p:extLst>
      <p:ext uri="{BB962C8B-B14F-4D97-AF65-F5344CB8AC3E}">
        <p14:creationId xmlns:p14="http://schemas.microsoft.com/office/powerpoint/2010/main" val="743968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A4AAC06-1394-8343-89B4-D59498E81D03}"/>
              </a:ext>
            </a:extLst>
          </p:cNvPr>
          <p:cNvSpPr>
            <a:spLocks noGrp="1"/>
          </p:cNvSpPr>
          <p:nvPr>
            <p:ph type="title"/>
          </p:nvPr>
        </p:nvSpPr>
        <p:spPr>
          <a:xfrm>
            <a:off x="231420" y="838576"/>
            <a:ext cx="10117667" cy="914400"/>
          </a:xfrm>
        </p:spPr>
        <p:txBody>
          <a:bodyPr anchor="t">
            <a:normAutofit/>
          </a:bodyPr>
          <a:lstStyle/>
          <a:p>
            <a:r>
              <a:rPr lang="es-MX" sz="3600" b="1" dirty="0">
                <a:solidFill>
                  <a:srgbClr val="0070C0"/>
                </a:solidFill>
                <a:latin typeface="Poppins" pitchFamily="2" charset="77"/>
                <a:cs typeface="Poppins" pitchFamily="2" charset="77"/>
              </a:rPr>
              <a:t>Results</a:t>
            </a:r>
            <a:endParaRPr lang="es-MX" sz="3600" dirty="0">
              <a:solidFill>
                <a:srgbClr val="0070C0"/>
              </a:solidFill>
            </a:endParaRPr>
          </a:p>
        </p:txBody>
      </p:sp>
      <p:sp>
        <p:nvSpPr>
          <p:cNvPr id="3" name="Marcador de contenido 2">
            <a:extLst>
              <a:ext uri="{FF2B5EF4-FFF2-40B4-BE49-F238E27FC236}">
                <a16:creationId xmlns="" xmlns:a16="http://schemas.microsoft.com/office/drawing/2014/main" id="{B6A5AB52-EC55-E84E-BA46-6EECB36B6ACB}"/>
              </a:ext>
            </a:extLst>
          </p:cNvPr>
          <p:cNvSpPr>
            <a:spLocks noGrp="1"/>
          </p:cNvSpPr>
          <p:nvPr>
            <p:ph idx="1"/>
          </p:nvPr>
        </p:nvSpPr>
        <p:spPr>
          <a:xfrm>
            <a:off x="247841" y="1232276"/>
            <a:ext cx="10702380" cy="5079624"/>
          </a:xfrm>
        </p:spPr>
        <p:txBody>
          <a:bodyPr>
            <a:noAutofit/>
          </a:bodyPr>
          <a:lstStyle/>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Four </a:t>
            </a:r>
            <a:r>
              <a:rPr lang="en-US" sz="2000" b="1" dirty="0">
                <a:solidFill>
                  <a:srgbClr val="3802BE"/>
                </a:solidFill>
                <a:latin typeface="Arial" panose="020B0604020202020204" pitchFamily="34" charset="0"/>
                <a:ea typeface="Calibri" panose="020F0502020204030204" pitchFamily="34" charset="0"/>
                <a:cs typeface="Times New Roman" panose="02020603050405020304" pitchFamily="18" charset="0"/>
              </a:rPr>
              <a:t>likelihood levels for COVID </a:t>
            </a: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(low, medium, high and severe) were determined through the two AI systems.</a:t>
            </a:r>
          </a:p>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The </a:t>
            </a:r>
            <a:r>
              <a:rPr lang="en-US" sz="2000" b="1" dirty="0">
                <a:solidFill>
                  <a:srgbClr val="3802BE"/>
                </a:solidFill>
                <a:latin typeface="Arial" panose="020B0604020202020204" pitchFamily="34" charset="0"/>
                <a:ea typeface="Calibri" panose="020F0502020204030204" pitchFamily="34" charset="0"/>
                <a:cs typeface="Times New Roman" panose="02020603050405020304" pitchFamily="18" charset="0"/>
              </a:rPr>
              <a:t>comparability difference</a:t>
            </a: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 between the two AI diagnosis was 19% for low (0-25%), 65% for medium (25-50%), 53% for high (50-75%) and 64% for severe level.</a:t>
            </a:r>
          </a:p>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The most </a:t>
            </a:r>
            <a:r>
              <a:rPr lang="en-US" sz="2000" b="1" dirty="0">
                <a:solidFill>
                  <a:srgbClr val="3802BE"/>
                </a:solidFill>
                <a:latin typeface="Arial" panose="020B0604020202020204" pitchFamily="34" charset="0"/>
                <a:ea typeface="Calibri" panose="020F0502020204030204" pitchFamily="34" charset="0"/>
                <a:cs typeface="Times New Roman" panose="02020603050405020304" pitchFamily="18" charset="0"/>
              </a:rPr>
              <a:t>common findings</a:t>
            </a: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 evaluating </a:t>
            </a:r>
            <a:r>
              <a:rPr lang="en-US" sz="2000" b="1" dirty="0">
                <a:solidFill>
                  <a:srgbClr val="3802BE"/>
                </a:solidFill>
                <a:latin typeface="Arial" panose="020B0604020202020204" pitchFamily="34" charset="0"/>
                <a:ea typeface="Calibri" panose="020F0502020204030204" pitchFamily="34" charset="0"/>
                <a:cs typeface="Times New Roman" panose="02020603050405020304" pitchFamily="18" charset="0"/>
              </a:rPr>
              <a:t>clinical characteristics and imaging features of COVID-19</a:t>
            </a:r>
            <a:r>
              <a:rPr lang="en-US" sz="2000" dirty="0">
                <a:solidFill>
                  <a:srgbClr val="3802BE"/>
                </a:solidFill>
                <a:latin typeface="Arial" panose="020B0604020202020204" pitchFamily="34" charset="0"/>
                <a:ea typeface="Calibri" panose="020F0502020204030204" pitchFamily="34" charset="0"/>
                <a:cs typeface="Times New Roman" panose="02020603050405020304" pitchFamily="18" charset="0"/>
              </a:rPr>
              <a:t> on sequential chest CT examinations were severe pneumonia, bilateral pneumonia with pleural effusions, bilateral pulmonary emphysema, diffuse ground glass opacity, etc.</a:t>
            </a:r>
          </a:p>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cs typeface="Arial" panose="020B0604020202020204" pitchFamily="34" charset="0"/>
              </a:rPr>
              <a:t>The more </a:t>
            </a:r>
            <a:r>
              <a:rPr lang="en-US" sz="2000" b="1" dirty="0">
                <a:solidFill>
                  <a:srgbClr val="3802BE"/>
                </a:solidFill>
                <a:latin typeface="Arial" panose="020B0604020202020204" pitchFamily="34" charset="0"/>
                <a:cs typeface="Arial" panose="020B0604020202020204" pitchFamily="34" charset="0"/>
              </a:rPr>
              <a:t>important role of CT </a:t>
            </a:r>
            <a:r>
              <a:rPr lang="en-US" sz="2000" dirty="0">
                <a:solidFill>
                  <a:srgbClr val="3802BE"/>
                </a:solidFill>
                <a:latin typeface="Arial" panose="020B0604020202020204" pitchFamily="34" charset="0"/>
                <a:cs typeface="Arial" panose="020B0604020202020204" pitchFamily="34" charset="0"/>
              </a:rPr>
              <a:t>was in </a:t>
            </a:r>
            <a:r>
              <a:rPr lang="en-US" sz="2000" b="1" dirty="0">
                <a:solidFill>
                  <a:srgbClr val="3802BE"/>
                </a:solidFill>
                <a:latin typeface="Arial" panose="020B0604020202020204" pitchFamily="34" charset="0"/>
                <a:cs typeface="Arial" panose="020B0604020202020204" pitchFamily="34" charset="0"/>
              </a:rPr>
              <a:t>finding lesions </a:t>
            </a:r>
            <a:r>
              <a:rPr lang="en-US" sz="2000" dirty="0">
                <a:solidFill>
                  <a:srgbClr val="3802BE"/>
                </a:solidFill>
                <a:latin typeface="Arial" panose="020B0604020202020204" pitchFamily="34" charset="0"/>
                <a:cs typeface="Arial" panose="020B0604020202020204" pitchFamily="34" charset="0"/>
              </a:rPr>
              <a:t>and </a:t>
            </a:r>
            <a:r>
              <a:rPr lang="en-US" sz="2000" b="1" dirty="0">
                <a:solidFill>
                  <a:srgbClr val="3802BE"/>
                </a:solidFill>
                <a:latin typeface="Arial" panose="020B0604020202020204" pitchFamily="34" charset="0"/>
                <a:cs typeface="Arial" panose="020B0604020202020204" pitchFamily="34" charset="0"/>
              </a:rPr>
              <a:t>evaluating</a:t>
            </a:r>
            <a:r>
              <a:rPr lang="en-US" sz="2000" dirty="0">
                <a:solidFill>
                  <a:srgbClr val="3802BE"/>
                </a:solidFill>
                <a:latin typeface="Arial" panose="020B0604020202020204" pitchFamily="34" charset="0"/>
                <a:cs typeface="Arial" panose="020B0604020202020204" pitchFamily="34" charset="0"/>
              </a:rPr>
              <a:t> the </a:t>
            </a:r>
            <a:r>
              <a:rPr lang="en-US" sz="2000" b="1" dirty="0">
                <a:solidFill>
                  <a:srgbClr val="3802BE"/>
                </a:solidFill>
                <a:latin typeface="Arial" panose="020B0604020202020204" pitchFamily="34" charset="0"/>
                <a:cs typeface="Arial" panose="020B0604020202020204" pitchFamily="34" charset="0"/>
              </a:rPr>
              <a:t>effects of treatment</a:t>
            </a:r>
            <a:r>
              <a:rPr lang="en-US" sz="2000" dirty="0">
                <a:solidFill>
                  <a:srgbClr val="3802BE"/>
                </a:solidFill>
                <a:latin typeface="Arial" panose="020B0604020202020204" pitchFamily="34" charset="0"/>
                <a:cs typeface="Arial" panose="020B0604020202020204" pitchFamily="34" charset="0"/>
              </a:rPr>
              <a:t>.</a:t>
            </a:r>
          </a:p>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cs typeface="Arial" panose="020B0604020202020204" pitchFamily="34" charset="0"/>
              </a:rPr>
              <a:t>AI-enhanced telemedicine tool can </a:t>
            </a:r>
            <a:r>
              <a:rPr lang="en-US" sz="2000" b="1" dirty="0">
                <a:solidFill>
                  <a:srgbClr val="3802BE"/>
                </a:solidFill>
                <a:latin typeface="Arial" panose="020B0604020202020204" pitchFamily="34" charset="0"/>
                <a:cs typeface="Arial" panose="020B0604020202020204" pitchFamily="34" charset="0"/>
              </a:rPr>
              <a:t>perform a risk stratification of patients</a:t>
            </a:r>
            <a:r>
              <a:rPr lang="en-US" sz="2000" dirty="0">
                <a:solidFill>
                  <a:srgbClr val="3802BE"/>
                </a:solidFill>
                <a:latin typeface="Arial" panose="020B0604020202020204" pitchFamily="34" charset="0"/>
                <a:cs typeface="Arial" panose="020B0604020202020204" pitchFamily="34" charset="0"/>
              </a:rPr>
              <a:t>, to decide which type of care they need based on the predicted course of their COVID-19 infection.</a:t>
            </a:r>
          </a:p>
          <a:p>
            <a:pPr lvl="0" algn="just" eaLnBrk="0" fontAlgn="base" hangingPunct="0">
              <a:lnSpc>
                <a:spcPct val="107000"/>
              </a:lnSpc>
              <a:spcBef>
                <a:spcPct val="0"/>
              </a:spcBef>
              <a:spcAft>
                <a:spcPts val="800"/>
              </a:spcAft>
              <a:buClr>
                <a:srgbClr val="3802BE"/>
              </a:buClr>
            </a:pPr>
            <a:r>
              <a:rPr lang="en-US" sz="2000" dirty="0">
                <a:solidFill>
                  <a:srgbClr val="3802BE"/>
                </a:solidFill>
                <a:latin typeface="Arial" panose="020B0604020202020204" pitchFamily="34" charset="0"/>
                <a:cs typeface="Arial" panose="020B0604020202020204" pitchFamily="34" charset="0"/>
              </a:rPr>
              <a:t>Determined </a:t>
            </a:r>
            <a:r>
              <a:rPr lang="en-US" sz="2000" b="1" dirty="0">
                <a:solidFill>
                  <a:srgbClr val="3802BE"/>
                </a:solidFill>
                <a:latin typeface="Arial" panose="020B0604020202020204" pitchFamily="34" charset="0"/>
                <a:cs typeface="Arial" panose="020B0604020202020204" pitchFamily="34" charset="0"/>
              </a:rPr>
              <a:t>AI sensitivity </a:t>
            </a:r>
            <a:r>
              <a:rPr lang="en-US" sz="2000" b="1" dirty="0" smtClean="0">
                <a:solidFill>
                  <a:srgbClr val="3802BE"/>
                </a:solidFill>
                <a:latin typeface="Arial" panose="020B0604020202020204" pitchFamily="34" charset="0"/>
                <a:cs typeface="Arial" panose="020B0604020202020204" pitchFamily="34" charset="0"/>
              </a:rPr>
              <a:t>and specificity for </a:t>
            </a:r>
            <a:r>
              <a:rPr lang="en-US" sz="2000" b="1" dirty="0">
                <a:solidFill>
                  <a:srgbClr val="3802BE"/>
                </a:solidFill>
                <a:latin typeface="Arial" panose="020B0604020202020204" pitchFamily="34" charset="0"/>
                <a:cs typeface="Arial" panose="020B0604020202020204" pitchFamily="34" charset="0"/>
              </a:rPr>
              <a:t>COVID </a:t>
            </a:r>
            <a:r>
              <a:rPr lang="en-US" sz="2000" dirty="0" smtClean="0">
                <a:solidFill>
                  <a:srgbClr val="3802BE"/>
                </a:solidFill>
                <a:latin typeface="Arial" panose="020B0604020202020204" pitchFamily="34" charset="0"/>
                <a:cs typeface="Arial" panose="020B0604020202020204" pitchFamily="34" charset="0"/>
              </a:rPr>
              <a:t>were</a:t>
            </a:r>
            <a:r>
              <a:rPr lang="en-US" sz="2000" b="1" dirty="0" smtClean="0">
                <a:solidFill>
                  <a:srgbClr val="3802BE"/>
                </a:solidFill>
                <a:latin typeface="Arial" panose="020B0604020202020204" pitchFamily="34" charset="0"/>
                <a:cs typeface="Arial" panose="020B0604020202020204" pitchFamily="34" charset="0"/>
              </a:rPr>
              <a:t> </a:t>
            </a:r>
            <a:r>
              <a:rPr lang="en-US" sz="2000" b="1" dirty="0">
                <a:solidFill>
                  <a:srgbClr val="3802BE"/>
                </a:solidFill>
                <a:latin typeface="Arial" panose="020B0604020202020204" pitchFamily="34" charset="0"/>
                <a:cs typeface="Arial" panose="020B0604020202020204" pitchFamily="34" charset="0"/>
              </a:rPr>
              <a:t>93</a:t>
            </a:r>
            <a:r>
              <a:rPr lang="en-US" sz="2000" b="1" dirty="0" smtClean="0">
                <a:solidFill>
                  <a:srgbClr val="3802BE"/>
                </a:solidFill>
                <a:latin typeface="Arial" panose="020B0604020202020204" pitchFamily="34" charset="0"/>
                <a:cs typeface="Arial" panose="020B0604020202020204" pitchFamily="34" charset="0"/>
              </a:rPr>
              <a:t>% </a:t>
            </a:r>
            <a:r>
              <a:rPr lang="en-US" sz="2000" dirty="0" smtClean="0">
                <a:solidFill>
                  <a:srgbClr val="3802BE"/>
                </a:solidFill>
                <a:latin typeface="Arial" panose="020B0604020202020204" pitchFamily="34" charset="0"/>
                <a:cs typeface="Arial" panose="020B0604020202020204" pitchFamily="34" charset="0"/>
              </a:rPr>
              <a:t>and</a:t>
            </a:r>
            <a:r>
              <a:rPr lang="en-US" sz="2000" b="1" dirty="0" smtClean="0">
                <a:solidFill>
                  <a:srgbClr val="3802BE"/>
                </a:solidFill>
                <a:latin typeface="Arial" panose="020B0604020202020204" pitchFamily="34" charset="0"/>
                <a:cs typeface="Arial" panose="020B0604020202020204" pitchFamily="34" charset="0"/>
              </a:rPr>
              <a:t> 80 % </a:t>
            </a:r>
            <a:r>
              <a:rPr lang="en-US" sz="2000" dirty="0" smtClean="0">
                <a:solidFill>
                  <a:srgbClr val="3802BE"/>
                </a:solidFill>
                <a:latin typeface="Arial" panose="020B0604020202020204" pitchFamily="34" charset="0"/>
                <a:cs typeface="Arial" panose="020B0604020202020204" pitchFamily="34" charset="0"/>
              </a:rPr>
              <a:t>respectively, </a:t>
            </a:r>
            <a:r>
              <a:rPr lang="en-US" sz="2000" dirty="0">
                <a:solidFill>
                  <a:srgbClr val="3802BE"/>
                </a:solidFill>
                <a:latin typeface="Arial" panose="020B0604020202020204" pitchFamily="34" charset="0"/>
                <a:cs typeface="Arial" panose="020B0604020202020204" pitchFamily="34" charset="0"/>
              </a:rPr>
              <a:t>comparing AI-System diagnosis versus RT-PCR.</a:t>
            </a:r>
            <a:endParaRPr lang="es-PY" sz="2000" dirty="0">
              <a:solidFill>
                <a:srgbClr val="3802B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0406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 xmlns:a16="http://schemas.microsoft.com/office/drawing/2014/main" id="{63FEF59B-EF14-654A-B961-582AAD399196}"/>
              </a:ext>
            </a:extLst>
          </p:cNvPr>
          <p:cNvSpPr>
            <a:spLocks noGrp="1"/>
          </p:cNvSpPr>
          <p:nvPr>
            <p:ph type="title"/>
          </p:nvPr>
        </p:nvSpPr>
        <p:spPr>
          <a:xfrm>
            <a:off x="826654" y="2878020"/>
            <a:ext cx="10117667" cy="550980"/>
          </a:xfrm>
        </p:spPr>
        <p:txBody>
          <a:bodyPr anchor="t">
            <a:normAutofit/>
          </a:bodyPr>
          <a:lstStyle/>
          <a:p>
            <a:pPr algn="ctr"/>
            <a:r>
              <a:rPr lang="es-MX" sz="3200" b="1" i="1" dirty="0">
                <a:solidFill>
                  <a:srgbClr val="0070C0"/>
                </a:solidFill>
                <a:latin typeface="Poppins Medium" pitchFamily="2" charset="77"/>
                <a:cs typeface="Poppins Medium" pitchFamily="2" charset="77"/>
              </a:rPr>
              <a:t>Pedro GALVAN</a:t>
            </a:r>
            <a:r>
              <a:rPr lang="es-MX" sz="3200" i="1" dirty="0">
                <a:solidFill>
                  <a:srgbClr val="0070C0"/>
                </a:solidFill>
                <a:latin typeface="Poppins Medium" pitchFamily="2" charset="77"/>
                <a:cs typeface="Poppins Medium" pitchFamily="2" charset="77"/>
              </a:rPr>
              <a:t>, ScD., Dipl.-Ing. Biom.</a:t>
            </a:r>
          </a:p>
        </p:txBody>
      </p:sp>
      <p:sp>
        <p:nvSpPr>
          <p:cNvPr id="5" name="Marcador de contenido 2">
            <a:extLst>
              <a:ext uri="{FF2B5EF4-FFF2-40B4-BE49-F238E27FC236}">
                <a16:creationId xmlns="" xmlns:a16="http://schemas.microsoft.com/office/drawing/2014/main" id="{EF1396C2-E5FC-884C-80FD-E888936DAB54}"/>
              </a:ext>
            </a:extLst>
          </p:cNvPr>
          <p:cNvSpPr>
            <a:spLocks noGrp="1"/>
          </p:cNvSpPr>
          <p:nvPr>
            <p:ph idx="1"/>
          </p:nvPr>
        </p:nvSpPr>
        <p:spPr>
          <a:xfrm>
            <a:off x="826654" y="3761508"/>
            <a:ext cx="10117667" cy="2389909"/>
          </a:xfrm>
        </p:spPr>
        <p:txBody>
          <a:bodyPr/>
          <a:lstStyle/>
          <a:p>
            <a:pPr marL="0" lvl="0" indent="0" algn="ctr">
              <a:buClr>
                <a:schemeClr val="dk1"/>
              </a:buClr>
              <a:buSzPct val="25000"/>
              <a:buNone/>
            </a:pPr>
            <a:r>
              <a:rPr lang="it-IT" sz="2000" i="1" dirty="0">
                <a:solidFill>
                  <a:srgbClr val="1F4A98"/>
                </a:solidFill>
                <a:ea typeface="Calibri"/>
                <a:cs typeface="Calibri"/>
                <a:sym typeface="Calibri"/>
              </a:rPr>
              <a:t>M: </a:t>
            </a:r>
            <a:r>
              <a:rPr lang="it-IT" sz="2000" i="1" dirty="0">
                <a:solidFill>
                  <a:srgbClr val="1F4A98"/>
                </a:solidFill>
                <a:ea typeface="Calibri"/>
                <a:cs typeface="Calibri"/>
                <a:sym typeface="Calibri"/>
                <a:hlinkClick r:id="rId2"/>
              </a:rPr>
              <a:t>ibiomedica@iics.una.py</a:t>
            </a:r>
            <a:r>
              <a:rPr lang="it-IT" sz="2000" i="1" dirty="0">
                <a:solidFill>
                  <a:srgbClr val="1F4A98"/>
                </a:solidFill>
                <a:ea typeface="Calibri"/>
                <a:cs typeface="Calibri"/>
                <a:sym typeface="Calibri"/>
              </a:rPr>
              <a:t> </a:t>
            </a:r>
          </a:p>
          <a:p>
            <a:pPr marL="0" lvl="0" indent="0" algn="ctr">
              <a:buClr>
                <a:schemeClr val="dk1"/>
              </a:buClr>
              <a:buSzPct val="25000"/>
              <a:buNone/>
            </a:pPr>
            <a:r>
              <a:rPr lang="it-IT" sz="2000" i="1" dirty="0">
                <a:solidFill>
                  <a:srgbClr val="1CA692"/>
                </a:solidFill>
                <a:ea typeface="Calibri"/>
                <a:cs typeface="Calibri"/>
                <a:sym typeface="Calibri"/>
              </a:rPr>
              <a:t>Telemedicine Directorate, Ministry of Public Health and Welfare (MSPBS) / </a:t>
            </a:r>
            <a:endParaRPr lang="it-IT" sz="2000" i="1" dirty="0" smtClean="0">
              <a:solidFill>
                <a:srgbClr val="1CA692"/>
              </a:solidFill>
              <a:ea typeface="Calibri"/>
              <a:cs typeface="Calibri"/>
              <a:sym typeface="Calibri"/>
            </a:endParaRPr>
          </a:p>
          <a:p>
            <a:pPr marL="0" lvl="0" indent="0" algn="ctr">
              <a:buClr>
                <a:schemeClr val="dk1"/>
              </a:buClr>
              <a:buSzPct val="25000"/>
              <a:buNone/>
            </a:pPr>
            <a:r>
              <a:rPr lang="it-IT" sz="2000" i="1" smtClean="0">
                <a:solidFill>
                  <a:srgbClr val="1CA692"/>
                </a:solidFill>
                <a:ea typeface="Calibri"/>
                <a:cs typeface="Calibri"/>
                <a:sym typeface="Calibri"/>
              </a:rPr>
              <a:t>Department </a:t>
            </a:r>
            <a:r>
              <a:rPr lang="it-IT" sz="2000" i="1" dirty="0">
                <a:solidFill>
                  <a:srgbClr val="1CA692"/>
                </a:solidFill>
                <a:ea typeface="Calibri"/>
                <a:cs typeface="Calibri"/>
                <a:sym typeface="Calibri"/>
              </a:rPr>
              <a:t>of Biomedical Engineering and Images (IICS-UNA</a:t>
            </a:r>
            <a:r>
              <a:rPr lang="it-IT" sz="2000" i="1">
                <a:solidFill>
                  <a:srgbClr val="1CA692"/>
                </a:solidFill>
                <a:ea typeface="Calibri"/>
                <a:cs typeface="Calibri"/>
                <a:sym typeface="Calibri"/>
              </a:rPr>
              <a:t>), </a:t>
            </a:r>
            <a:endParaRPr lang="it-IT" sz="2000" i="1" smtClean="0">
              <a:solidFill>
                <a:srgbClr val="1CA692"/>
              </a:solidFill>
              <a:ea typeface="Calibri"/>
              <a:cs typeface="Calibri"/>
              <a:sym typeface="Calibri"/>
            </a:endParaRPr>
          </a:p>
          <a:p>
            <a:pPr marL="0" lvl="0" indent="0" algn="ctr">
              <a:buClr>
                <a:schemeClr val="dk1"/>
              </a:buClr>
              <a:buSzPct val="25000"/>
              <a:buNone/>
            </a:pPr>
            <a:r>
              <a:rPr lang="it-IT" sz="2000" i="1" smtClean="0">
                <a:solidFill>
                  <a:srgbClr val="1CA692"/>
                </a:solidFill>
                <a:ea typeface="Calibri"/>
                <a:cs typeface="Calibri"/>
                <a:sym typeface="Calibri"/>
              </a:rPr>
              <a:t>Paraguay</a:t>
            </a:r>
            <a:endParaRPr lang="it" sz="2000" i="1" dirty="0">
              <a:solidFill>
                <a:srgbClr val="1CA692"/>
              </a:solidFill>
              <a:ea typeface="Calibri"/>
              <a:cs typeface="Calibri"/>
              <a:sym typeface="Calibri"/>
            </a:endParaRPr>
          </a:p>
        </p:txBody>
      </p:sp>
    </p:spTree>
    <p:extLst>
      <p:ext uri="{BB962C8B-B14F-4D97-AF65-F5344CB8AC3E}">
        <p14:creationId xmlns:p14="http://schemas.microsoft.com/office/powerpoint/2010/main" val="7907211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602</Words>
  <Application>Microsoft Office PowerPoint</Application>
  <PresentationFormat>Panorámica</PresentationFormat>
  <Paragraphs>26</Paragraphs>
  <Slides>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7</vt:i4>
      </vt:variant>
    </vt:vector>
  </HeadingPairs>
  <TitlesOfParts>
    <vt:vector size="15" baseType="lpstr">
      <vt:lpstr>Arial</vt:lpstr>
      <vt:lpstr>Calibri</vt:lpstr>
      <vt:lpstr>Calibri Light</vt:lpstr>
      <vt:lpstr>Poppins</vt:lpstr>
      <vt:lpstr>Poppins Light</vt:lpstr>
      <vt:lpstr>Poppins Medium</vt:lpstr>
      <vt:lpstr>Times New Roman</vt:lpstr>
      <vt:lpstr>Tema de Office</vt:lpstr>
      <vt:lpstr>Using Artificial Intelligence for COVID-19 diagnosis</vt:lpstr>
      <vt:lpstr>The Team / Workgroup</vt:lpstr>
      <vt:lpstr>Description</vt:lpstr>
      <vt:lpstr>Goals of the project and final users that will benefit</vt:lpstr>
      <vt:lpstr>Results</vt:lpstr>
      <vt:lpstr>Results</vt:lpstr>
      <vt:lpstr>Pedro GALVAN, ScD., Dipl.-Ing. Biom.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Estefania Cajigas</dc:creator>
  <cp:lastModifiedBy>Telrmedicina</cp:lastModifiedBy>
  <cp:revision>24</cp:revision>
  <dcterms:created xsi:type="dcterms:W3CDTF">2021-09-01T19:24:00Z</dcterms:created>
  <dcterms:modified xsi:type="dcterms:W3CDTF">2021-09-30T21:40:04Z</dcterms:modified>
</cp:coreProperties>
</file>