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2" r:id="rId4"/>
    <p:sldId id="265" r:id="rId5"/>
    <p:sldId id="263" r:id="rId6"/>
    <p:sldId id="264" r:id="rId7"/>
    <p:sldId id="266" r:id="rId8"/>
    <p:sldId id="267" r:id="rId9"/>
    <p:sldId id="261" r:id="rId10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59"/>
    <p:restoredTop sz="94718"/>
  </p:normalViewPr>
  <p:slideViewPr>
    <p:cSldViewPr snapToGrid="0" snapToObjects="1">
      <p:cViewPr>
        <p:scale>
          <a:sx n="99" d="100"/>
          <a:sy n="99" d="100"/>
        </p:scale>
        <p:origin x="-102" y="-4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32954;&#28814;&#20998;&#35789;\&#33521;&#25991;&#22270;&#34920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4"/>
          <c:order val="0"/>
          <c:tx>
            <c:v>mall</c:v>
          </c:tx>
          <c:cat>
            <c:numRef>
              <c:f>Sheet1!$A$2:$A$30</c:f>
              <c:numCache>
                <c:formatCode>m"月"d"日"</c:formatCode>
                <c:ptCount val="29"/>
                <c:pt idx="0">
                  <c:v>43853</c:v>
                </c:pt>
                <c:pt idx="1">
                  <c:v>43854</c:v>
                </c:pt>
                <c:pt idx="2">
                  <c:v>43855</c:v>
                </c:pt>
                <c:pt idx="3">
                  <c:v>43856</c:v>
                </c:pt>
                <c:pt idx="4">
                  <c:v>43857</c:v>
                </c:pt>
                <c:pt idx="5">
                  <c:v>43858</c:v>
                </c:pt>
                <c:pt idx="6">
                  <c:v>43859</c:v>
                </c:pt>
                <c:pt idx="7">
                  <c:v>43860</c:v>
                </c:pt>
                <c:pt idx="8">
                  <c:v>43861</c:v>
                </c:pt>
                <c:pt idx="9">
                  <c:v>43862</c:v>
                </c:pt>
                <c:pt idx="10">
                  <c:v>43863</c:v>
                </c:pt>
                <c:pt idx="11">
                  <c:v>43864</c:v>
                </c:pt>
                <c:pt idx="12">
                  <c:v>43865</c:v>
                </c:pt>
                <c:pt idx="13">
                  <c:v>43866</c:v>
                </c:pt>
                <c:pt idx="14">
                  <c:v>43867</c:v>
                </c:pt>
                <c:pt idx="15">
                  <c:v>43868</c:v>
                </c:pt>
                <c:pt idx="16">
                  <c:v>43869</c:v>
                </c:pt>
                <c:pt idx="17">
                  <c:v>43870</c:v>
                </c:pt>
                <c:pt idx="18">
                  <c:v>43871</c:v>
                </c:pt>
                <c:pt idx="19">
                  <c:v>43872</c:v>
                </c:pt>
                <c:pt idx="20">
                  <c:v>43873</c:v>
                </c:pt>
                <c:pt idx="21">
                  <c:v>43874</c:v>
                </c:pt>
                <c:pt idx="22">
                  <c:v>43875</c:v>
                </c:pt>
                <c:pt idx="23">
                  <c:v>43876</c:v>
                </c:pt>
                <c:pt idx="24">
                  <c:v>43877</c:v>
                </c:pt>
                <c:pt idx="25">
                  <c:v>43878</c:v>
                </c:pt>
                <c:pt idx="26">
                  <c:v>43879</c:v>
                </c:pt>
                <c:pt idx="27">
                  <c:v>43880</c:v>
                </c:pt>
                <c:pt idx="28">
                  <c:v>43881</c:v>
                </c:pt>
              </c:numCache>
            </c:numRef>
          </c:cat>
          <c:val>
            <c:numRef>
              <c:f>Sheet1!$F$2:$F$30</c:f>
              <c:numCache>
                <c:formatCode>General</c:formatCode>
                <c:ptCount val="2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3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1</c:v>
                </c:pt>
                <c:pt idx="18">
                  <c:v>0</c:v>
                </c:pt>
                <c:pt idx="19">
                  <c:v>0</c:v>
                </c:pt>
                <c:pt idx="20">
                  <c:v>1</c:v>
                </c:pt>
                <c:pt idx="21">
                  <c:v>0</c:v>
                </c:pt>
                <c:pt idx="22">
                  <c:v>1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9908-BC46-90B3-ABDF833E38F2}"/>
            </c:ext>
          </c:extLst>
        </c:ser>
        <c:ser>
          <c:idx val="5"/>
          <c:order val="1"/>
          <c:tx>
            <c:v>funeral</c:v>
          </c:tx>
          <c:cat>
            <c:numRef>
              <c:f>Sheet1!$A$2:$A$30</c:f>
              <c:numCache>
                <c:formatCode>m"月"d"日"</c:formatCode>
                <c:ptCount val="29"/>
                <c:pt idx="0">
                  <c:v>43853</c:v>
                </c:pt>
                <c:pt idx="1">
                  <c:v>43854</c:v>
                </c:pt>
                <c:pt idx="2">
                  <c:v>43855</c:v>
                </c:pt>
                <c:pt idx="3">
                  <c:v>43856</c:v>
                </c:pt>
                <c:pt idx="4">
                  <c:v>43857</c:v>
                </c:pt>
                <c:pt idx="5">
                  <c:v>43858</c:v>
                </c:pt>
                <c:pt idx="6">
                  <c:v>43859</c:v>
                </c:pt>
                <c:pt idx="7">
                  <c:v>43860</c:v>
                </c:pt>
                <c:pt idx="8">
                  <c:v>43861</c:v>
                </c:pt>
                <c:pt idx="9">
                  <c:v>43862</c:v>
                </c:pt>
                <c:pt idx="10">
                  <c:v>43863</c:v>
                </c:pt>
                <c:pt idx="11">
                  <c:v>43864</c:v>
                </c:pt>
                <c:pt idx="12">
                  <c:v>43865</c:v>
                </c:pt>
                <c:pt idx="13">
                  <c:v>43866</c:v>
                </c:pt>
                <c:pt idx="14">
                  <c:v>43867</c:v>
                </c:pt>
                <c:pt idx="15">
                  <c:v>43868</c:v>
                </c:pt>
                <c:pt idx="16">
                  <c:v>43869</c:v>
                </c:pt>
                <c:pt idx="17">
                  <c:v>43870</c:v>
                </c:pt>
                <c:pt idx="18">
                  <c:v>43871</c:v>
                </c:pt>
                <c:pt idx="19">
                  <c:v>43872</c:v>
                </c:pt>
                <c:pt idx="20">
                  <c:v>43873</c:v>
                </c:pt>
                <c:pt idx="21">
                  <c:v>43874</c:v>
                </c:pt>
                <c:pt idx="22">
                  <c:v>43875</c:v>
                </c:pt>
                <c:pt idx="23">
                  <c:v>43876</c:v>
                </c:pt>
                <c:pt idx="24">
                  <c:v>43877</c:v>
                </c:pt>
                <c:pt idx="25">
                  <c:v>43878</c:v>
                </c:pt>
                <c:pt idx="26">
                  <c:v>43879</c:v>
                </c:pt>
                <c:pt idx="27">
                  <c:v>43880</c:v>
                </c:pt>
                <c:pt idx="28">
                  <c:v>43881</c:v>
                </c:pt>
              </c:numCache>
            </c:numRef>
          </c:cat>
          <c:val>
            <c:numRef>
              <c:f>Sheet1!$G$2:$G$30</c:f>
              <c:numCache>
                <c:formatCode>General</c:formatCode>
                <c:ptCount val="2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2</c:v>
                </c:pt>
                <c:pt idx="17">
                  <c:v>1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9908-BC46-90B3-ABDF833E38F2}"/>
            </c:ext>
          </c:extLst>
        </c:ser>
        <c:ser>
          <c:idx val="6"/>
          <c:order val="2"/>
          <c:tx>
            <c:v>wholesale market</c:v>
          </c:tx>
          <c:cat>
            <c:numRef>
              <c:f>Sheet1!$A$2:$A$30</c:f>
              <c:numCache>
                <c:formatCode>m"月"d"日"</c:formatCode>
                <c:ptCount val="29"/>
                <c:pt idx="0">
                  <c:v>43853</c:v>
                </c:pt>
                <c:pt idx="1">
                  <c:v>43854</c:v>
                </c:pt>
                <c:pt idx="2">
                  <c:v>43855</c:v>
                </c:pt>
                <c:pt idx="3">
                  <c:v>43856</c:v>
                </c:pt>
                <c:pt idx="4">
                  <c:v>43857</c:v>
                </c:pt>
                <c:pt idx="5">
                  <c:v>43858</c:v>
                </c:pt>
                <c:pt idx="6">
                  <c:v>43859</c:v>
                </c:pt>
                <c:pt idx="7">
                  <c:v>43860</c:v>
                </c:pt>
                <c:pt idx="8">
                  <c:v>43861</c:v>
                </c:pt>
                <c:pt idx="9">
                  <c:v>43862</c:v>
                </c:pt>
                <c:pt idx="10">
                  <c:v>43863</c:v>
                </c:pt>
                <c:pt idx="11">
                  <c:v>43864</c:v>
                </c:pt>
                <c:pt idx="12">
                  <c:v>43865</c:v>
                </c:pt>
                <c:pt idx="13">
                  <c:v>43866</c:v>
                </c:pt>
                <c:pt idx="14">
                  <c:v>43867</c:v>
                </c:pt>
                <c:pt idx="15">
                  <c:v>43868</c:v>
                </c:pt>
                <c:pt idx="16">
                  <c:v>43869</c:v>
                </c:pt>
                <c:pt idx="17">
                  <c:v>43870</c:v>
                </c:pt>
                <c:pt idx="18">
                  <c:v>43871</c:v>
                </c:pt>
                <c:pt idx="19">
                  <c:v>43872</c:v>
                </c:pt>
                <c:pt idx="20">
                  <c:v>43873</c:v>
                </c:pt>
                <c:pt idx="21">
                  <c:v>43874</c:v>
                </c:pt>
                <c:pt idx="22">
                  <c:v>43875</c:v>
                </c:pt>
                <c:pt idx="23">
                  <c:v>43876</c:v>
                </c:pt>
                <c:pt idx="24">
                  <c:v>43877</c:v>
                </c:pt>
                <c:pt idx="25">
                  <c:v>43878</c:v>
                </c:pt>
                <c:pt idx="26">
                  <c:v>43879</c:v>
                </c:pt>
                <c:pt idx="27">
                  <c:v>43880</c:v>
                </c:pt>
                <c:pt idx="28">
                  <c:v>43881</c:v>
                </c:pt>
              </c:numCache>
            </c:numRef>
          </c:cat>
          <c:val>
            <c:numRef>
              <c:f>Sheet1!$H$2:$H$30</c:f>
              <c:numCache>
                <c:formatCode>General</c:formatCode>
                <c:ptCount val="2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2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9908-BC46-90B3-ABDF833E38F2}"/>
            </c:ext>
          </c:extLst>
        </c:ser>
        <c:ser>
          <c:idx val="7"/>
          <c:order val="3"/>
          <c:tx>
            <c:v>hotel</c:v>
          </c:tx>
          <c:cat>
            <c:numRef>
              <c:f>Sheet1!$A$2:$A$30</c:f>
              <c:numCache>
                <c:formatCode>m"月"d"日"</c:formatCode>
                <c:ptCount val="29"/>
                <c:pt idx="0">
                  <c:v>43853</c:v>
                </c:pt>
                <c:pt idx="1">
                  <c:v>43854</c:v>
                </c:pt>
                <c:pt idx="2">
                  <c:v>43855</c:v>
                </c:pt>
                <c:pt idx="3">
                  <c:v>43856</c:v>
                </c:pt>
                <c:pt idx="4">
                  <c:v>43857</c:v>
                </c:pt>
                <c:pt idx="5">
                  <c:v>43858</c:v>
                </c:pt>
                <c:pt idx="6">
                  <c:v>43859</c:v>
                </c:pt>
                <c:pt idx="7">
                  <c:v>43860</c:v>
                </c:pt>
                <c:pt idx="8">
                  <c:v>43861</c:v>
                </c:pt>
                <c:pt idx="9">
                  <c:v>43862</c:v>
                </c:pt>
                <c:pt idx="10">
                  <c:v>43863</c:v>
                </c:pt>
                <c:pt idx="11">
                  <c:v>43864</c:v>
                </c:pt>
                <c:pt idx="12">
                  <c:v>43865</c:v>
                </c:pt>
                <c:pt idx="13">
                  <c:v>43866</c:v>
                </c:pt>
                <c:pt idx="14">
                  <c:v>43867</c:v>
                </c:pt>
                <c:pt idx="15">
                  <c:v>43868</c:v>
                </c:pt>
                <c:pt idx="16">
                  <c:v>43869</c:v>
                </c:pt>
                <c:pt idx="17">
                  <c:v>43870</c:v>
                </c:pt>
                <c:pt idx="18">
                  <c:v>43871</c:v>
                </c:pt>
                <c:pt idx="19">
                  <c:v>43872</c:v>
                </c:pt>
                <c:pt idx="20">
                  <c:v>43873</c:v>
                </c:pt>
                <c:pt idx="21">
                  <c:v>43874</c:v>
                </c:pt>
                <c:pt idx="22">
                  <c:v>43875</c:v>
                </c:pt>
                <c:pt idx="23">
                  <c:v>43876</c:v>
                </c:pt>
                <c:pt idx="24">
                  <c:v>43877</c:v>
                </c:pt>
                <c:pt idx="25">
                  <c:v>43878</c:v>
                </c:pt>
                <c:pt idx="26">
                  <c:v>43879</c:v>
                </c:pt>
                <c:pt idx="27">
                  <c:v>43880</c:v>
                </c:pt>
                <c:pt idx="28">
                  <c:v>43881</c:v>
                </c:pt>
              </c:numCache>
            </c:numRef>
          </c:cat>
          <c:val>
            <c:numRef>
              <c:f>Sheet1!$I$2:$I$30</c:f>
              <c:numCache>
                <c:formatCode>General</c:formatCode>
                <c:ptCount val="2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9908-BC46-90B3-ABDF833E38F2}"/>
            </c:ext>
          </c:extLst>
        </c:ser>
        <c:ser>
          <c:idx val="8"/>
          <c:order val="4"/>
          <c:tx>
            <c:v>unit</c:v>
          </c:tx>
          <c:cat>
            <c:numRef>
              <c:f>Sheet1!$A$2:$A$30</c:f>
              <c:numCache>
                <c:formatCode>m"月"d"日"</c:formatCode>
                <c:ptCount val="29"/>
                <c:pt idx="0">
                  <c:v>43853</c:v>
                </c:pt>
                <c:pt idx="1">
                  <c:v>43854</c:v>
                </c:pt>
                <c:pt idx="2">
                  <c:v>43855</c:v>
                </c:pt>
                <c:pt idx="3">
                  <c:v>43856</c:v>
                </c:pt>
                <c:pt idx="4">
                  <c:v>43857</c:v>
                </c:pt>
                <c:pt idx="5">
                  <c:v>43858</c:v>
                </c:pt>
                <c:pt idx="6">
                  <c:v>43859</c:v>
                </c:pt>
                <c:pt idx="7">
                  <c:v>43860</c:v>
                </c:pt>
                <c:pt idx="8">
                  <c:v>43861</c:v>
                </c:pt>
                <c:pt idx="9">
                  <c:v>43862</c:v>
                </c:pt>
                <c:pt idx="10">
                  <c:v>43863</c:v>
                </c:pt>
                <c:pt idx="11">
                  <c:v>43864</c:v>
                </c:pt>
                <c:pt idx="12">
                  <c:v>43865</c:v>
                </c:pt>
                <c:pt idx="13">
                  <c:v>43866</c:v>
                </c:pt>
                <c:pt idx="14">
                  <c:v>43867</c:v>
                </c:pt>
                <c:pt idx="15">
                  <c:v>43868</c:v>
                </c:pt>
                <c:pt idx="16">
                  <c:v>43869</c:v>
                </c:pt>
                <c:pt idx="17">
                  <c:v>43870</c:v>
                </c:pt>
                <c:pt idx="18">
                  <c:v>43871</c:v>
                </c:pt>
                <c:pt idx="19">
                  <c:v>43872</c:v>
                </c:pt>
                <c:pt idx="20">
                  <c:v>43873</c:v>
                </c:pt>
                <c:pt idx="21">
                  <c:v>43874</c:v>
                </c:pt>
                <c:pt idx="22">
                  <c:v>43875</c:v>
                </c:pt>
                <c:pt idx="23">
                  <c:v>43876</c:v>
                </c:pt>
                <c:pt idx="24">
                  <c:v>43877</c:v>
                </c:pt>
                <c:pt idx="25">
                  <c:v>43878</c:v>
                </c:pt>
                <c:pt idx="26">
                  <c:v>43879</c:v>
                </c:pt>
                <c:pt idx="27">
                  <c:v>43880</c:v>
                </c:pt>
                <c:pt idx="28">
                  <c:v>43881</c:v>
                </c:pt>
              </c:numCache>
            </c:numRef>
          </c:cat>
          <c:val>
            <c:numRef>
              <c:f>Sheet1!$J$2:$J$30</c:f>
              <c:numCache>
                <c:formatCode>General</c:formatCode>
                <c:ptCount val="2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1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1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9908-BC46-90B3-ABDF833E38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3572480"/>
        <c:axId val="183020928"/>
      </c:lineChart>
      <c:dateAx>
        <c:axId val="143572480"/>
        <c:scaling>
          <c:orientation val="minMax"/>
        </c:scaling>
        <c:delete val="0"/>
        <c:axPos val="b"/>
        <c:numFmt formatCode="[$-409]d\-mmm;@" sourceLinked="0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CN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183020928"/>
        <c:crosses val="autoZero"/>
        <c:auto val="1"/>
        <c:lblOffset val="100"/>
        <c:baseTimeUnit val="days"/>
      </c:dateAx>
      <c:valAx>
        <c:axId val="1830209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CN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143572480"/>
        <c:crosses val="autoZero"/>
        <c:crossBetween val="between"/>
      </c:valAx>
    </c:plotArea>
    <c:legend>
      <c:legendPos val="r"/>
      <c:layout/>
      <c:overlay val="0"/>
      <c:txPr>
        <a:bodyPr rot="0" spcFirstLastPara="0" vertOverflow="ellipsis" vert="horz" wrap="square" anchor="ctr" anchorCtr="1"/>
        <a:lstStyle/>
        <a:p>
          <a:pPr>
            <a:defRPr lang="zh-CN"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zh-CN"/>
        </a:p>
      </c:txPr>
    </c:legend>
    <c:plotVisOnly val="1"/>
    <c:dispBlanksAs val="gap"/>
    <c:showDLblsOverMax val="0"/>
  </c:chart>
  <c:txPr>
    <a:bodyPr/>
    <a:lstStyle/>
    <a:p>
      <a:pPr>
        <a:defRPr lang="zh-CN"/>
      </a:pPr>
      <a:endParaRPr lang="zh-CN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72A19-E235-4E5F-9168-22CE46BAA8BD}" type="datetimeFigureOut">
              <a:rPr lang="zh-CN" altLang="en-US" smtClean="0"/>
              <a:t>2021/10/5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BFE58E-7F1C-461D-98C5-9B57B34939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1208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BFE58E-7F1C-461D-98C5-9B57B349390F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84132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A8B0ED1-768B-0C47-8169-E96E9DCEF8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B7F1A172-18CD-BE4D-BD81-AEACD188C0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A4A5C318-3091-6A43-8B9D-07DB1CFFB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t>04/10/2021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2F0FC366-2E97-594D-ABB6-77A318335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C598242A-B6D5-CE46-9354-6607AEB60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0553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23B12BC-05F4-2743-865B-A567C30AD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A7DE5064-9233-E945-BC86-54A956BD3D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187379F0-76E8-394A-A7ED-7FA3A2854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t>04/10/2021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F9222A6B-83D9-AC4E-A42A-A53C690BE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79F21101-8F6B-4A42-AF7E-9B3AA5056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59860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7A2BF40B-B617-744F-A388-2A08555BBA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2E98FCCC-680F-894C-96DB-2FA3A0D0C2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B119397A-43C4-6C4C-9C87-4FD3D72BB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t>04/10/2021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0EB716AD-B236-BC40-BF4D-E35EFD65E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A89F753A-F82A-764A-AB8E-989B9CCEA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10085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C9A25E2-BA5E-3843-B28B-5F67E27EB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8B388914-D38D-1A4F-BDA1-4F15F66FA0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E9097349-F444-D343-A15D-6C3679F2B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t>04/10/2021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262F0645-1916-2941-A4EF-78E4C9771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7207AE25-3BB5-184C-9772-CBB819406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23468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057110C-2C33-3B4D-B23F-6F61ADB4C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4ED5981E-38AD-5B49-A167-D8B23D10F8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EB8D5648-F297-4546-A5E1-0E3DFEFC5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t>04/10/2021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A20E0910-21CD-BE41-B51E-CB6241DCB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266E9CED-7ACB-524E-8F02-BA31F1661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8605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2870347-1AD8-A14B-9028-3E1619BE6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C99F9A90-C2C1-334B-82A3-5BCFBB825F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AE3B5CE7-ABBC-CE4B-8E81-2ED799808D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8C2B4A0C-1D3D-9A4B-BCB0-C67DB268E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t>04/10/2021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BB30B375-C8EA-E342-AAD5-E940A8F70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9E715118-9732-C246-BEA5-E3FDAF717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2921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045DE75-C0FB-5540-9C80-5F32A473B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54222D90-E245-964A-BAFF-89808BBB72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7F371311-608F-A04C-882E-6D5186B7DB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F3CDB719-9889-904B-A01E-62C0C82ECE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AF4A7251-DBF5-7B40-8D0F-CE8223100A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3699418D-A2B5-CC4F-B23F-26E077B62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t>04/10/2021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7B822598-5EFB-CC41-86D6-304FF9DEB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1D47ADA2-D615-3148-A23C-CC71FC525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3040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5A26CFB-4CCB-7844-8C5A-F8BE7EDA4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90657ABA-1D69-DE44-A76D-E763710A3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t>04/10/2021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27CAA2F0-8A6D-604A-93E9-701BFAD15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43687990-F555-5942-BBDF-064E8D9EE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6812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CCF33EA3-DD5A-D449-99A3-EF693C160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t>04/10/2021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F8F21913-B779-D24C-B074-DC2054904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16CB19C8-5ED1-0A49-8D88-4CFEBC36A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88544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FE1BD53-EAB7-1E4B-A286-D106753AC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8DDAE8FB-BE39-6C4C-B873-C92BD02C8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F235DA41-1006-144E-A4C4-21C4C47836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BA07975B-558A-ED49-9C35-27406C103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t>04/10/2021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C910C23C-8931-8E47-B9FD-28BB82E70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B7A3C1F6-37B5-E048-9C14-8B11A24E4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7384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9306654-0943-0945-A3DC-4ACEF0F00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D01B6BE1-B19A-C148-BB49-BB355C751D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57A05E66-9F51-2848-BC76-1F8916962D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FBD15DF3-C1EA-634A-B0AE-50DB578F1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t>04/10/2021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65F86AC9-2786-654D-99A7-27ED6F3DD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8AD1F359-7560-7643-ADA2-6A73F6EA7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286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391E4233-B371-4D42-AF5D-91F49D956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C978B424-05A9-D748-BF84-37490AF030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900299C-4C31-5348-A4E0-798C34A601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2D97F-1855-7940-BD30-9CA7CE069233}" type="datetimeFigureOut">
              <a:rPr lang="es-MX" smtClean="0"/>
              <a:t>04/10/2021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ECB3F8D8-6848-BB43-891B-F22F265DA1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E17FABD-0405-C04A-B8B2-F62CD8E38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29380A-8E3A-AA4F-99CA-B9F889DA3B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23755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feixiaolu@tsinghua.org.cn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A8C3199-293F-834B-85A8-F48E3D90AF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0267" y="3017682"/>
            <a:ext cx="11226800" cy="1468436"/>
          </a:xfrm>
        </p:spPr>
        <p:txBody>
          <a:bodyPr anchor="t">
            <a:normAutofit fontScale="90000"/>
          </a:bodyPr>
          <a:lstStyle/>
          <a:p>
            <a:r>
              <a:rPr lang="en-US" sz="5400" b="1" dirty="0">
                <a:solidFill>
                  <a:srgbClr val="002060"/>
                </a:solidFill>
                <a:latin typeface="Poppins" pitchFamily="2" charset="77"/>
                <a:cs typeface="Poppins" pitchFamily="2" charset="77"/>
              </a:rPr>
              <a:t>Using </a:t>
            </a:r>
            <a:r>
              <a:rPr lang="en-US" sz="5400" b="1" dirty="0" smtClean="0">
                <a:solidFill>
                  <a:srgbClr val="002060"/>
                </a:solidFill>
                <a:latin typeface="Poppins" pitchFamily="2" charset="77"/>
                <a:cs typeface="Poppins" pitchFamily="2" charset="77"/>
              </a:rPr>
              <a:t>NLP </a:t>
            </a:r>
            <a:r>
              <a:rPr lang="en-US" sz="5400" b="1" dirty="0">
                <a:solidFill>
                  <a:srgbClr val="002060"/>
                </a:solidFill>
                <a:latin typeface="Poppins" pitchFamily="2" charset="77"/>
                <a:cs typeface="Poppins" pitchFamily="2" charset="77"/>
              </a:rPr>
              <a:t>to analyze Epidemiology Trend of COVID-19</a:t>
            </a:r>
            <a:endParaRPr lang="es-MX" sz="5400" b="1" dirty="0">
              <a:solidFill>
                <a:srgbClr val="002060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B31DB3D8-FADF-BC44-99E1-CF6CF3286A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0267" y="4867369"/>
            <a:ext cx="11226800" cy="761999"/>
          </a:xfrm>
        </p:spPr>
        <p:txBody>
          <a:bodyPr>
            <a:normAutofit/>
          </a:bodyPr>
          <a:lstStyle/>
          <a:p>
            <a:r>
              <a:rPr lang="en-US" altLang="zh-CN" sz="1600" dirty="0" err="1" smtClean="0">
                <a:solidFill>
                  <a:srgbClr val="0070C0"/>
                </a:solidFill>
                <a:latin typeface="Poppins Light" pitchFamily="2" charset="77"/>
                <a:cs typeface="Poppins Light" pitchFamily="2" charset="77"/>
              </a:rPr>
              <a:t>Fei</a:t>
            </a:r>
            <a:r>
              <a:rPr lang="en-US" altLang="zh-CN" sz="1600" dirty="0" smtClean="0">
                <a:solidFill>
                  <a:srgbClr val="0070C0"/>
                </a:solidFill>
                <a:latin typeface="Poppins Light" pitchFamily="2" charset="77"/>
                <a:cs typeface="Poppins Light" pitchFamily="2" charset="77"/>
              </a:rPr>
              <a:t> </a:t>
            </a:r>
            <a:r>
              <a:rPr lang="en-US" altLang="zh-CN" sz="1600" dirty="0" err="1" smtClean="0">
                <a:solidFill>
                  <a:srgbClr val="0070C0"/>
                </a:solidFill>
                <a:latin typeface="Poppins Light" pitchFamily="2" charset="77"/>
                <a:cs typeface="Poppins Light" pitchFamily="2" charset="77"/>
              </a:rPr>
              <a:t>Xiaolu</a:t>
            </a:r>
            <a:endParaRPr lang="en-US" altLang="zh-CN" sz="1600" dirty="0" smtClean="0">
              <a:solidFill>
                <a:srgbClr val="0070C0"/>
              </a:solidFill>
              <a:latin typeface="Poppins Light" pitchFamily="2" charset="77"/>
              <a:cs typeface="Poppins Light" pitchFamily="2" charset="77"/>
            </a:endParaRPr>
          </a:p>
          <a:p>
            <a:r>
              <a:rPr lang="es-MX" sz="1600" dirty="0" smtClean="0">
                <a:solidFill>
                  <a:srgbClr val="0070C0"/>
                </a:solidFill>
                <a:latin typeface="Poppins Light" pitchFamily="2" charset="77"/>
                <a:cs typeface="Poppins Light" pitchFamily="2" charset="77"/>
              </a:rPr>
              <a:t>Xuanwu Hospital</a:t>
            </a:r>
            <a:r>
              <a:rPr lang="zh-CN" altLang="en-US" sz="1600" dirty="0">
                <a:solidFill>
                  <a:srgbClr val="0070C0"/>
                </a:solidFill>
                <a:latin typeface="Poppins Light" pitchFamily="2" charset="77"/>
                <a:cs typeface="Poppins Light" pitchFamily="2" charset="77"/>
              </a:rPr>
              <a:t> </a:t>
            </a:r>
            <a:r>
              <a:rPr lang="en-US" altLang="zh-CN" sz="1600" dirty="0" smtClean="0">
                <a:solidFill>
                  <a:srgbClr val="0070C0"/>
                </a:solidFill>
                <a:latin typeface="Poppins Light" pitchFamily="2" charset="77"/>
                <a:cs typeface="Poppins Light" pitchFamily="2" charset="77"/>
              </a:rPr>
              <a:t>of Capital Medical University, China</a:t>
            </a:r>
            <a:endParaRPr lang="es-MX" sz="1600" dirty="0">
              <a:solidFill>
                <a:srgbClr val="0070C0"/>
              </a:solidFill>
              <a:latin typeface="Poppins Light" pitchFamily="2" charset="77"/>
              <a:cs typeface="Poppins Ligh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85795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A4AAC06-1394-8343-89B4-D59498E81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420" y="978276"/>
            <a:ext cx="10117667" cy="914400"/>
          </a:xfrm>
        </p:spPr>
        <p:txBody>
          <a:bodyPr anchor="t">
            <a:normAutofit/>
          </a:bodyPr>
          <a:lstStyle/>
          <a:p>
            <a:r>
              <a:rPr lang="es-MX" sz="3600" b="1" dirty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The </a:t>
            </a:r>
            <a:r>
              <a:rPr lang="es-MX" sz="3600" b="1" dirty="0" smtClean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Team</a:t>
            </a:r>
            <a:endParaRPr lang="es-MX" sz="3600" dirty="0">
              <a:solidFill>
                <a:srgbClr val="0070C0"/>
              </a:solidFill>
            </a:endParaRPr>
          </a:p>
        </p:txBody>
      </p:sp>
      <p:grpSp>
        <p:nvGrpSpPr>
          <p:cNvPr id="27" name="Group 8"/>
          <p:cNvGrpSpPr/>
          <p:nvPr/>
        </p:nvGrpSpPr>
        <p:grpSpPr bwMode="auto">
          <a:xfrm>
            <a:off x="1954281" y="1911009"/>
            <a:ext cx="1578748" cy="859044"/>
            <a:chOff x="0" y="0"/>
            <a:chExt cx="9801" cy="6692"/>
          </a:xfrm>
          <a:solidFill>
            <a:srgbClr val="3399FF"/>
          </a:solidFill>
        </p:grpSpPr>
        <p:sp>
          <p:nvSpPr>
            <p:cNvPr id="28" name="曲线 948"/>
            <p:cNvSpPr/>
            <p:nvPr/>
          </p:nvSpPr>
          <p:spPr bwMode="auto">
            <a:xfrm>
              <a:off x="2263" y="0"/>
              <a:ext cx="5780" cy="6693"/>
            </a:xfrm>
            <a:custGeom>
              <a:avLst/>
              <a:gdLst>
                <a:gd name="T0" fmla="*/ 13513 w 21600"/>
                <a:gd name="T1" fmla="*/ 693 h 21600"/>
                <a:gd name="T2" fmla="*/ 15646 w 21600"/>
                <a:gd name="T3" fmla="*/ 2743 h 21600"/>
                <a:gd name="T4" fmla="*/ 16293 w 21600"/>
                <a:gd name="T5" fmla="*/ 5076 h 21600"/>
                <a:gd name="T6" fmla="*/ 14013 w 21600"/>
                <a:gd name="T7" fmla="*/ 10033 h 21600"/>
                <a:gd name="T8" fmla="*/ 15000 w 21600"/>
                <a:gd name="T9" fmla="*/ 12047 h 21600"/>
                <a:gd name="T10" fmla="*/ 18939 w 21600"/>
                <a:gd name="T11" fmla="*/ 12550 h 21600"/>
                <a:gd name="T12" fmla="*/ 20878 w 21600"/>
                <a:gd name="T13" fmla="*/ 15742 h 21600"/>
                <a:gd name="T14" fmla="*/ 21054 w 21600"/>
                <a:gd name="T15" fmla="*/ 19957 h 21600"/>
                <a:gd name="T16" fmla="*/ 9652 w 21600"/>
                <a:gd name="T17" fmla="*/ 21374 h 21600"/>
                <a:gd name="T18" fmla="*/ 455 w 21600"/>
                <a:gd name="T19" fmla="*/ 19563 h 21600"/>
                <a:gd name="T20" fmla="*/ 2201 w 21600"/>
                <a:gd name="T21" fmla="*/ 13225 h 21600"/>
                <a:gd name="T22" fmla="*/ 6270 w 21600"/>
                <a:gd name="T23" fmla="*/ 12189 h 21600"/>
                <a:gd name="T24" fmla="*/ 7447 w 21600"/>
                <a:gd name="T25" fmla="*/ 10075 h 21600"/>
                <a:gd name="T26" fmla="*/ 5239 w 21600"/>
                <a:gd name="T27" fmla="*/ 4682 h 21600"/>
                <a:gd name="T28" fmla="*/ 8512 w 21600"/>
                <a:gd name="T29" fmla="*/ 603 h 21600"/>
                <a:gd name="T30" fmla="*/ 12963 w 21600"/>
                <a:gd name="T31" fmla="*/ 54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1600" h="21600">
                  <a:moveTo>
                    <a:pt x="13513" y="693"/>
                  </a:moveTo>
                  <a:cubicBezTo>
                    <a:pt x="14488" y="1348"/>
                    <a:pt x="15048" y="1452"/>
                    <a:pt x="15646" y="2743"/>
                  </a:cubicBezTo>
                  <a:cubicBezTo>
                    <a:pt x="16244" y="4034"/>
                    <a:pt x="16241" y="4282"/>
                    <a:pt x="16293" y="5076"/>
                  </a:cubicBezTo>
                  <a:cubicBezTo>
                    <a:pt x="16607" y="8768"/>
                    <a:pt x="14540" y="9197"/>
                    <a:pt x="14013" y="10033"/>
                  </a:cubicBezTo>
                  <a:cubicBezTo>
                    <a:pt x="13983" y="10846"/>
                    <a:pt x="14152" y="11627"/>
                    <a:pt x="15000" y="12047"/>
                  </a:cubicBezTo>
                  <a:cubicBezTo>
                    <a:pt x="15852" y="12466"/>
                    <a:pt x="17732" y="11766"/>
                    <a:pt x="18939" y="12550"/>
                  </a:cubicBezTo>
                  <a:cubicBezTo>
                    <a:pt x="20146" y="13335"/>
                    <a:pt x="20280" y="14170"/>
                    <a:pt x="20878" y="15742"/>
                  </a:cubicBezTo>
                  <a:cubicBezTo>
                    <a:pt x="21476" y="17314"/>
                    <a:pt x="21600" y="19224"/>
                    <a:pt x="21054" y="19957"/>
                  </a:cubicBezTo>
                  <a:cubicBezTo>
                    <a:pt x="17698" y="20802"/>
                    <a:pt x="13826" y="21600"/>
                    <a:pt x="9652" y="21374"/>
                  </a:cubicBezTo>
                  <a:cubicBezTo>
                    <a:pt x="5478" y="21309"/>
                    <a:pt x="1401" y="21306"/>
                    <a:pt x="455" y="19563"/>
                  </a:cubicBezTo>
                  <a:cubicBezTo>
                    <a:pt x="0" y="17398"/>
                    <a:pt x="1278" y="14700"/>
                    <a:pt x="2201" y="13225"/>
                  </a:cubicBezTo>
                  <a:cubicBezTo>
                    <a:pt x="3124" y="11750"/>
                    <a:pt x="5422" y="12308"/>
                    <a:pt x="6270" y="12189"/>
                  </a:cubicBezTo>
                  <a:cubicBezTo>
                    <a:pt x="7119" y="12069"/>
                    <a:pt x="7773" y="11634"/>
                    <a:pt x="7447" y="10075"/>
                  </a:cubicBezTo>
                  <a:cubicBezTo>
                    <a:pt x="6147" y="8565"/>
                    <a:pt x="4854" y="6609"/>
                    <a:pt x="5239" y="4682"/>
                  </a:cubicBezTo>
                  <a:cubicBezTo>
                    <a:pt x="5624" y="2756"/>
                    <a:pt x="6917" y="1368"/>
                    <a:pt x="8512" y="603"/>
                  </a:cubicBezTo>
                  <a:cubicBezTo>
                    <a:pt x="10108" y="0"/>
                    <a:pt x="12186" y="258"/>
                    <a:pt x="12963" y="542"/>
                  </a:cubicBezTo>
                </a:path>
              </a:pathLst>
            </a:custGeom>
            <a:grpFill/>
            <a:ln w="3175" cap="flat" cmpd="sng">
              <a:noFill/>
              <a:beve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fontAlgn="auto"/>
              <a:endParaRPr lang="zh-CN" altLang="en-US" sz="2400" noProof="1"/>
            </a:p>
          </p:txBody>
        </p:sp>
        <p:sp>
          <p:nvSpPr>
            <p:cNvPr id="29" name="曲线 948"/>
            <p:cNvSpPr/>
            <p:nvPr/>
          </p:nvSpPr>
          <p:spPr bwMode="auto">
            <a:xfrm>
              <a:off x="0" y="0"/>
              <a:ext cx="3885" cy="4606"/>
            </a:xfrm>
            <a:custGeom>
              <a:avLst/>
              <a:gdLst>
                <a:gd name="T0" fmla="*/ 13877 w 21600"/>
                <a:gd name="T1" fmla="*/ 647 h 21600"/>
                <a:gd name="T2" fmla="*/ 16040 w 21600"/>
                <a:gd name="T3" fmla="*/ 2715 h 21600"/>
                <a:gd name="T4" fmla="*/ 16690 w 21600"/>
                <a:gd name="T5" fmla="*/ 5069 h 21600"/>
                <a:gd name="T6" fmla="*/ 14383 w 21600"/>
                <a:gd name="T7" fmla="*/ 10068 h 21600"/>
                <a:gd name="T8" fmla="*/ 15495 w 21600"/>
                <a:gd name="T9" fmla="*/ 11986 h 21600"/>
                <a:gd name="T10" fmla="*/ 18725 w 21600"/>
                <a:gd name="T11" fmla="*/ 12460 h 21600"/>
                <a:gd name="T12" fmla="*/ 20932 w 21600"/>
                <a:gd name="T13" fmla="*/ 14790 h 21600"/>
                <a:gd name="T14" fmla="*/ 16796 w 21600"/>
                <a:gd name="T15" fmla="*/ 15475 h 21600"/>
                <a:gd name="T16" fmla="*/ 12020 w 21600"/>
                <a:gd name="T17" fmla="*/ 21529 h 21600"/>
                <a:gd name="T18" fmla="*/ 394 w 21600"/>
                <a:gd name="T19" fmla="*/ 19836 h 21600"/>
                <a:gd name="T20" fmla="*/ 2429 w 21600"/>
                <a:gd name="T21" fmla="*/ 13290 h 21600"/>
                <a:gd name="T22" fmla="*/ 6549 w 21600"/>
                <a:gd name="T23" fmla="*/ 12244 h 21600"/>
                <a:gd name="T24" fmla="*/ 7739 w 21600"/>
                <a:gd name="T25" fmla="*/ 10110 h 21600"/>
                <a:gd name="T26" fmla="*/ 5504 w 21600"/>
                <a:gd name="T27" fmla="*/ 4670 h 21600"/>
                <a:gd name="T28" fmla="*/ 8817 w 21600"/>
                <a:gd name="T29" fmla="*/ 553 h 21600"/>
                <a:gd name="T30" fmla="*/ 13321 w 21600"/>
                <a:gd name="T31" fmla="*/ 49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1600" h="21600">
                  <a:moveTo>
                    <a:pt x="13877" y="647"/>
                  </a:moveTo>
                  <a:cubicBezTo>
                    <a:pt x="14867" y="1308"/>
                    <a:pt x="15434" y="1411"/>
                    <a:pt x="16040" y="2715"/>
                  </a:cubicBezTo>
                  <a:cubicBezTo>
                    <a:pt x="16646" y="4018"/>
                    <a:pt x="16640" y="4267"/>
                    <a:pt x="16690" y="5069"/>
                  </a:cubicBezTo>
                  <a:cubicBezTo>
                    <a:pt x="17013" y="8792"/>
                    <a:pt x="14917" y="9229"/>
                    <a:pt x="14383" y="10068"/>
                  </a:cubicBezTo>
                  <a:cubicBezTo>
                    <a:pt x="14355" y="10889"/>
                    <a:pt x="14639" y="11559"/>
                    <a:pt x="15495" y="11986"/>
                  </a:cubicBezTo>
                  <a:cubicBezTo>
                    <a:pt x="16357" y="12408"/>
                    <a:pt x="17902" y="11906"/>
                    <a:pt x="18725" y="12460"/>
                  </a:cubicBezTo>
                  <a:cubicBezTo>
                    <a:pt x="19948" y="13252"/>
                    <a:pt x="20326" y="13205"/>
                    <a:pt x="20932" y="14790"/>
                  </a:cubicBezTo>
                  <a:cubicBezTo>
                    <a:pt x="21600" y="16375"/>
                    <a:pt x="17352" y="14734"/>
                    <a:pt x="16796" y="15475"/>
                  </a:cubicBezTo>
                  <a:cubicBezTo>
                    <a:pt x="13399" y="16328"/>
                    <a:pt x="13365" y="19349"/>
                    <a:pt x="12020" y="21529"/>
                  </a:cubicBezTo>
                  <a:cubicBezTo>
                    <a:pt x="7794" y="21431"/>
                    <a:pt x="1356" y="21600"/>
                    <a:pt x="394" y="19836"/>
                  </a:cubicBezTo>
                  <a:cubicBezTo>
                    <a:pt x="0" y="17651"/>
                    <a:pt x="1495" y="14781"/>
                    <a:pt x="2429" y="13290"/>
                  </a:cubicBezTo>
                  <a:cubicBezTo>
                    <a:pt x="3363" y="11803"/>
                    <a:pt x="5693" y="12366"/>
                    <a:pt x="6549" y="12244"/>
                  </a:cubicBezTo>
                  <a:cubicBezTo>
                    <a:pt x="7405" y="12127"/>
                    <a:pt x="8067" y="11686"/>
                    <a:pt x="7739" y="10110"/>
                  </a:cubicBezTo>
                  <a:cubicBezTo>
                    <a:pt x="6421" y="8591"/>
                    <a:pt x="5115" y="6616"/>
                    <a:pt x="5504" y="4670"/>
                  </a:cubicBezTo>
                  <a:cubicBezTo>
                    <a:pt x="5893" y="2729"/>
                    <a:pt x="7205" y="1327"/>
                    <a:pt x="8817" y="553"/>
                  </a:cubicBezTo>
                  <a:cubicBezTo>
                    <a:pt x="10435" y="0"/>
                    <a:pt x="12537" y="206"/>
                    <a:pt x="13321" y="492"/>
                  </a:cubicBezTo>
                </a:path>
              </a:pathLst>
            </a:custGeom>
            <a:grpFill/>
            <a:ln w="3175" cap="flat" cmpd="sng">
              <a:noFill/>
              <a:beve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fontAlgn="auto"/>
              <a:endParaRPr lang="zh-CN" altLang="en-US" sz="2400" noProof="1"/>
            </a:p>
          </p:txBody>
        </p:sp>
        <p:sp>
          <p:nvSpPr>
            <p:cNvPr id="30" name="曲线 950"/>
            <p:cNvSpPr/>
            <p:nvPr/>
          </p:nvSpPr>
          <p:spPr bwMode="auto">
            <a:xfrm>
              <a:off x="6721" y="290"/>
              <a:ext cx="3080" cy="4121"/>
            </a:xfrm>
            <a:custGeom>
              <a:avLst/>
              <a:gdLst>
                <a:gd name="T0" fmla="*/ 2749 w 21600"/>
                <a:gd name="T1" fmla="*/ 9083 h 21600"/>
                <a:gd name="T2" fmla="*/ 4130 w 21600"/>
                <a:gd name="T3" fmla="*/ 2148 h 21600"/>
                <a:gd name="T4" fmla="*/ 10743 w 21600"/>
                <a:gd name="T5" fmla="*/ 15 h 21600"/>
                <a:gd name="T6" fmla="*/ 15989 w 21600"/>
                <a:gd name="T7" fmla="*/ 1839 h 21600"/>
                <a:gd name="T8" fmla="*/ 17686 w 21600"/>
                <a:gd name="T9" fmla="*/ 5309 h 21600"/>
                <a:gd name="T10" fmla="*/ 17897 w 21600"/>
                <a:gd name="T11" fmla="*/ 8611 h 21600"/>
                <a:gd name="T12" fmla="*/ 16564 w 21600"/>
                <a:gd name="T13" fmla="*/ 9764 h 21600"/>
                <a:gd name="T14" fmla="*/ 14250 w 21600"/>
                <a:gd name="T15" fmla="*/ 10393 h 21600"/>
                <a:gd name="T16" fmla="*/ 13198 w 21600"/>
                <a:gd name="T17" fmla="*/ 12385 h 21600"/>
                <a:gd name="T18" fmla="*/ 14811 w 21600"/>
                <a:gd name="T19" fmla="*/ 13643 h 21600"/>
                <a:gd name="T20" fmla="*/ 18738 w 21600"/>
                <a:gd name="T21" fmla="*/ 14010 h 21600"/>
                <a:gd name="T22" fmla="*/ 20520 w 21600"/>
                <a:gd name="T23" fmla="*/ 14953 h 21600"/>
                <a:gd name="T24" fmla="*/ 21263 w 21600"/>
                <a:gd name="T25" fmla="*/ 17207 h 21600"/>
                <a:gd name="T26" fmla="*/ 21123 w 21600"/>
                <a:gd name="T27" fmla="*/ 20247 h 21600"/>
                <a:gd name="T28" fmla="*/ 9481 w 21600"/>
                <a:gd name="T29" fmla="*/ 21400 h 21600"/>
                <a:gd name="T30" fmla="*/ 5273 w 21600"/>
                <a:gd name="T31" fmla="*/ 16159 h 21600"/>
                <a:gd name="T32" fmla="*/ 855 w 21600"/>
                <a:gd name="T33" fmla="*/ 15635 h 21600"/>
                <a:gd name="T34" fmla="*/ 715 w 21600"/>
                <a:gd name="T35" fmla="*/ 14534 h 21600"/>
                <a:gd name="T36" fmla="*/ 3352 w 21600"/>
                <a:gd name="T37" fmla="*/ 13779 h 21600"/>
                <a:gd name="T38" fmla="*/ 6480 w 21600"/>
                <a:gd name="T39" fmla="*/ 13538 h 21600"/>
                <a:gd name="T40" fmla="*/ 7307 w 21600"/>
                <a:gd name="T41" fmla="*/ 11651 h 21600"/>
                <a:gd name="T42" fmla="*/ 6255 w 21600"/>
                <a:gd name="T43" fmla="*/ 11180 h 21600"/>
                <a:gd name="T44" fmla="*/ 5414 w 21600"/>
                <a:gd name="T45" fmla="*/ 9922 h 21600"/>
                <a:gd name="T46" fmla="*/ 3590 w 21600"/>
                <a:gd name="T47" fmla="*/ 9712 h 21600"/>
                <a:gd name="T48" fmla="*/ 3029 w 21600"/>
                <a:gd name="T49" fmla="*/ 945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1600" h="21600">
                  <a:moveTo>
                    <a:pt x="2749" y="9083"/>
                  </a:moveTo>
                  <a:cubicBezTo>
                    <a:pt x="2959" y="7605"/>
                    <a:pt x="2531" y="3962"/>
                    <a:pt x="4130" y="2148"/>
                  </a:cubicBezTo>
                  <a:cubicBezTo>
                    <a:pt x="5729" y="372"/>
                    <a:pt x="8485" y="0"/>
                    <a:pt x="10743" y="15"/>
                  </a:cubicBezTo>
                  <a:cubicBezTo>
                    <a:pt x="13002" y="36"/>
                    <a:pt x="14601" y="780"/>
                    <a:pt x="15989" y="1839"/>
                  </a:cubicBezTo>
                  <a:cubicBezTo>
                    <a:pt x="17378" y="2898"/>
                    <a:pt x="17280" y="3915"/>
                    <a:pt x="17686" y="5309"/>
                  </a:cubicBezTo>
                  <a:cubicBezTo>
                    <a:pt x="18121" y="6703"/>
                    <a:pt x="18121" y="7720"/>
                    <a:pt x="17897" y="8611"/>
                  </a:cubicBezTo>
                  <a:cubicBezTo>
                    <a:pt x="17672" y="9502"/>
                    <a:pt x="17294" y="9408"/>
                    <a:pt x="16564" y="9764"/>
                  </a:cubicBezTo>
                  <a:cubicBezTo>
                    <a:pt x="15835" y="10121"/>
                    <a:pt x="14923" y="9869"/>
                    <a:pt x="14250" y="10393"/>
                  </a:cubicBezTo>
                  <a:cubicBezTo>
                    <a:pt x="13577" y="10917"/>
                    <a:pt x="13086" y="11735"/>
                    <a:pt x="13198" y="12385"/>
                  </a:cubicBezTo>
                  <a:cubicBezTo>
                    <a:pt x="13310" y="13035"/>
                    <a:pt x="13703" y="13318"/>
                    <a:pt x="14811" y="13643"/>
                  </a:cubicBezTo>
                  <a:cubicBezTo>
                    <a:pt x="15919" y="13968"/>
                    <a:pt x="17609" y="13748"/>
                    <a:pt x="18738" y="14010"/>
                  </a:cubicBezTo>
                  <a:cubicBezTo>
                    <a:pt x="19874" y="14272"/>
                    <a:pt x="19987" y="14314"/>
                    <a:pt x="20520" y="14953"/>
                  </a:cubicBezTo>
                  <a:cubicBezTo>
                    <a:pt x="20996" y="15593"/>
                    <a:pt x="21137" y="16148"/>
                    <a:pt x="21263" y="17207"/>
                  </a:cubicBezTo>
                  <a:cubicBezTo>
                    <a:pt x="21389" y="18266"/>
                    <a:pt x="21600" y="19786"/>
                    <a:pt x="21123" y="20247"/>
                  </a:cubicBezTo>
                  <a:cubicBezTo>
                    <a:pt x="18766" y="21086"/>
                    <a:pt x="13584" y="21600"/>
                    <a:pt x="9481" y="21400"/>
                  </a:cubicBezTo>
                  <a:cubicBezTo>
                    <a:pt x="8738" y="19587"/>
                    <a:pt x="7020" y="17312"/>
                    <a:pt x="5273" y="16159"/>
                  </a:cubicBezTo>
                  <a:cubicBezTo>
                    <a:pt x="3548" y="15006"/>
                    <a:pt x="1767" y="15960"/>
                    <a:pt x="855" y="15635"/>
                  </a:cubicBezTo>
                  <a:cubicBezTo>
                    <a:pt x="0" y="15310"/>
                    <a:pt x="252" y="14922"/>
                    <a:pt x="715" y="14534"/>
                  </a:cubicBezTo>
                  <a:cubicBezTo>
                    <a:pt x="1178" y="14146"/>
                    <a:pt x="2202" y="13978"/>
                    <a:pt x="3352" y="13779"/>
                  </a:cubicBezTo>
                  <a:cubicBezTo>
                    <a:pt x="4502" y="13580"/>
                    <a:pt x="5638" y="13947"/>
                    <a:pt x="6480" y="13538"/>
                  </a:cubicBezTo>
                  <a:cubicBezTo>
                    <a:pt x="7293" y="13129"/>
                    <a:pt x="7349" y="12123"/>
                    <a:pt x="7307" y="11651"/>
                  </a:cubicBezTo>
                  <a:cubicBezTo>
                    <a:pt x="7265" y="11180"/>
                    <a:pt x="6634" y="11525"/>
                    <a:pt x="6255" y="11180"/>
                  </a:cubicBezTo>
                  <a:cubicBezTo>
                    <a:pt x="5876" y="10834"/>
                    <a:pt x="5947" y="10215"/>
                    <a:pt x="5414" y="9922"/>
                  </a:cubicBezTo>
                  <a:cubicBezTo>
                    <a:pt x="4881" y="9628"/>
                    <a:pt x="4067" y="9806"/>
                    <a:pt x="3590" y="9712"/>
                  </a:cubicBezTo>
                  <a:cubicBezTo>
                    <a:pt x="3113" y="9618"/>
                    <a:pt x="3106" y="9497"/>
                    <a:pt x="3029" y="9450"/>
                  </a:cubicBezTo>
                </a:path>
              </a:pathLst>
            </a:custGeom>
            <a:grpFill/>
            <a:ln w="3175" cap="flat" cmpd="sng">
              <a:noFill/>
              <a:beve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fontAlgn="auto"/>
              <a:endParaRPr lang="zh-CN" altLang="en-US" sz="2400" noProof="1"/>
            </a:p>
          </p:txBody>
        </p:sp>
      </p:grpSp>
      <p:sp>
        <p:nvSpPr>
          <p:cNvPr id="31" name="Text Box 16"/>
          <p:cNvSpPr txBox="1">
            <a:spLocks noChangeArrowheads="1"/>
          </p:cNvSpPr>
          <p:nvPr/>
        </p:nvSpPr>
        <p:spPr bwMode="auto">
          <a:xfrm>
            <a:off x="192299" y="2868429"/>
            <a:ext cx="5400000" cy="334800"/>
          </a:xfrm>
          <a:prstGeom prst="rect">
            <a:avLst/>
          </a:prstGeom>
          <a:solidFill>
            <a:srgbClr val="3399FF"/>
          </a:solidFill>
          <a:ln w="3175">
            <a:noFill/>
            <a:bevel/>
          </a:ln>
        </p:spPr>
        <p:txBody>
          <a:bodyPr lIns="82815" tIns="41407" rIns="82815" bIns="41407" anchor="ctr"/>
          <a:lstStyle/>
          <a:p>
            <a:pPr algn="ctr">
              <a:lnSpc>
                <a:spcPct val="130000"/>
              </a:lnSpc>
            </a:pPr>
            <a:r>
              <a:rPr kumimoji="1" lang="en-US" altLang="zh-CN" sz="12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Xuanwu </a:t>
            </a:r>
            <a:r>
              <a:rPr kumimoji="1" lang="en-US" altLang="zh-CN" sz="1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Hospital of Capital Medical </a:t>
            </a:r>
            <a:r>
              <a:rPr kumimoji="1" lang="en-US" altLang="zh-CN" sz="12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University</a:t>
            </a:r>
            <a:endParaRPr kumimoji="1" lang="zh-CN" altLang="en-US" sz="12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Text Box 18"/>
          <p:cNvSpPr txBox="1">
            <a:spLocks noChangeArrowheads="1"/>
          </p:cNvSpPr>
          <p:nvPr/>
        </p:nvSpPr>
        <p:spPr bwMode="auto">
          <a:xfrm>
            <a:off x="6551643" y="2868428"/>
            <a:ext cx="5400000" cy="334800"/>
          </a:xfrm>
          <a:prstGeom prst="rect">
            <a:avLst/>
          </a:prstGeom>
          <a:solidFill>
            <a:srgbClr val="0066FF"/>
          </a:solidFill>
          <a:ln w="3175">
            <a:noFill/>
            <a:bevel/>
          </a:ln>
        </p:spPr>
        <p:txBody>
          <a:bodyPr lIns="82815" tIns="41407" rIns="82815" bIns="41407" anchor="ctr"/>
          <a:lstStyle/>
          <a:p>
            <a:pPr algn="ctr">
              <a:lnSpc>
                <a:spcPct val="130000"/>
              </a:lnSpc>
            </a:pPr>
            <a:r>
              <a:rPr kumimoji="1" lang="es-MX" altLang="zh-CN" sz="1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Department of Automation,Tsinghua University</a:t>
            </a:r>
            <a:endParaRPr kumimoji="1" lang="zh-CN" altLang="en-US" sz="12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33" name="Group 8"/>
          <p:cNvGrpSpPr/>
          <p:nvPr/>
        </p:nvGrpSpPr>
        <p:grpSpPr bwMode="auto">
          <a:xfrm>
            <a:off x="8294377" y="1824635"/>
            <a:ext cx="1578748" cy="859044"/>
            <a:chOff x="0" y="0"/>
            <a:chExt cx="9801" cy="6692"/>
          </a:xfrm>
          <a:solidFill>
            <a:srgbClr val="0066FF"/>
          </a:solidFill>
        </p:grpSpPr>
        <p:sp>
          <p:nvSpPr>
            <p:cNvPr id="34" name="曲线 948"/>
            <p:cNvSpPr/>
            <p:nvPr/>
          </p:nvSpPr>
          <p:spPr bwMode="auto">
            <a:xfrm>
              <a:off x="2263" y="0"/>
              <a:ext cx="5780" cy="6693"/>
            </a:xfrm>
            <a:custGeom>
              <a:avLst/>
              <a:gdLst>
                <a:gd name="T0" fmla="*/ 13513 w 21600"/>
                <a:gd name="T1" fmla="*/ 693 h 21600"/>
                <a:gd name="T2" fmla="*/ 15646 w 21600"/>
                <a:gd name="T3" fmla="*/ 2743 h 21600"/>
                <a:gd name="T4" fmla="*/ 16293 w 21600"/>
                <a:gd name="T5" fmla="*/ 5076 h 21600"/>
                <a:gd name="T6" fmla="*/ 14013 w 21600"/>
                <a:gd name="T7" fmla="*/ 10033 h 21600"/>
                <a:gd name="T8" fmla="*/ 15000 w 21600"/>
                <a:gd name="T9" fmla="*/ 12047 h 21600"/>
                <a:gd name="T10" fmla="*/ 18939 w 21600"/>
                <a:gd name="T11" fmla="*/ 12550 h 21600"/>
                <a:gd name="T12" fmla="*/ 20878 w 21600"/>
                <a:gd name="T13" fmla="*/ 15742 h 21600"/>
                <a:gd name="T14" fmla="*/ 21054 w 21600"/>
                <a:gd name="T15" fmla="*/ 19957 h 21600"/>
                <a:gd name="T16" fmla="*/ 9652 w 21600"/>
                <a:gd name="T17" fmla="*/ 21374 h 21600"/>
                <a:gd name="T18" fmla="*/ 455 w 21600"/>
                <a:gd name="T19" fmla="*/ 19563 h 21600"/>
                <a:gd name="T20" fmla="*/ 2201 w 21600"/>
                <a:gd name="T21" fmla="*/ 13225 h 21600"/>
                <a:gd name="T22" fmla="*/ 6270 w 21600"/>
                <a:gd name="T23" fmla="*/ 12189 h 21600"/>
                <a:gd name="T24" fmla="*/ 7447 w 21600"/>
                <a:gd name="T25" fmla="*/ 10075 h 21600"/>
                <a:gd name="T26" fmla="*/ 5239 w 21600"/>
                <a:gd name="T27" fmla="*/ 4682 h 21600"/>
                <a:gd name="T28" fmla="*/ 8512 w 21600"/>
                <a:gd name="T29" fmla="*/ 603 h 21600"/>
                <a:gd name="T30" fmla="*/ 12963 w 21600"/>
                <a:gd name="T31" fmla="*/ 54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1600" h="21600">
                  <a:moveTo>
                    <a:pt x="13513" y="693"/>
                  </a:moveTo>
                  <a:cubicBezTo>
                    <a:pt x="14488" y="1348"/>
                    <a:pt x="15048" y="1452"/>
                    <a:pt x="15646" y="2743"/>
                  </a:cubicBezTo>
                  <a:cubicBezTo>
                    <a:pt x="16244" y="4034"/>
                    <a:pt x="16241" y="4282"/>
                    <a:pt x="16293" y="5076"/>
                  </a:cubicBezTo>
                  <a:cubicBezTo>
                    <a:pt x="16607" y="8768"/>
                    <a:pt x="14540" y="9197"/>
                    <a:pt x="14013" y="10033"/>
                  </a:cubicBezTo>
                  <a:cubicBezTo>
                    <a:pt x="13983" y="10846"/>
                    <a:pt x="14152" y="11627"/>
                    <a:pt x="15000" y="12047"/>
                  </a:cubicBezTo>
                  <a:cubicBezTo>
                    <a:pt x="15852" y="12466"/>
                    <a:pt x="17732" y="11766"/>
                    <a:pt x="18939" y="12550"/>
                  </a:cubicBezTo>
                  <a:cubicBezTo>
                    <a:pt x="20146" y="13335"/>
                    <a:pt x="20280" y="14170"/>
                    <a:pt x="20878" y="15742"/>
                  </a:cubicBezTo>
                  <a:cubicBezTo>
                    <a:pt x="21476" y="17314"/>
                    <a:pt x="21600" y="19224"/>
                    <a:pt x="21054" y="19957"/>
                  </a:cubicBezTo>
                  <a:cubicBezTo>
                    <a:pt x="17698" y="20802"/>
                    <a:pt x="13826" y="21600"/>
                    <a:pt x="9652" y="21374"/>
                  </a:cubicBezTo>
                  <a:cubicBezTo>
                    <a:pt x="5478" y="21309"/>
                    <a:pt x="1401" y="21306"/>
                    <a:pt x="455" y="19563"/>
                  </a:cubicBezTo>
                  <a:cubicBezTo>
                    <a:pt x="0" y="17398"/>
                    <a:pt x="1278" y="14700"/>
                    <a:pt x="2201" y="13225"/>
                  </a:cubicBezTo>
                  <a:cubicBezTo>
                    <a:pt x="3124" y="11750"/>
                    <a:pt x="5422" y="12308"/>
                    <a:pt x="6270" y="12189"/>
                  </a:cubicBezTo>
                  <a:cubicBezTo>
                    <a:pt x="7119" y="12069"/>
                    <a:pt x="7773" y="11634"/>
                    <a:pt x="7447" y="10075"/>
                  </a:cubicBezTo>
                  <a:cubicBezTo>
                    <a:pt x="6147" y="8565"/>
                    <a:pt x="4854" y="6609"/>
                    <a:pt x="5239" y="4682"/>
                  </a:cubicBezTo>
                  <a:cubicBezTo>
                    <a:pt x="5624" y="2756"/>
                    <a:pt x="6917" y="1368"/>
                    <a:pt x="8512" y="603"/>
                  </a:cubicBezTo>
                  <a:cubicBezTo>
                    <a:pt x="10108" y="0"/>
                    <a:pt x="12186" y="258"/>
                    <a:pt x="12963" y="542"/>
                  </a:cubicBezTo>
                </a:path>
              </a:pathLst>
            </a:custGeom>
            <a:grpFill/>
            <a:ln w="3175" cap="flat" cmpd="sng">
              <a:noFill/>
              <a:beve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fontAlgn="auto"/>
              <a:endParaRPr lang="zh-CN" altLang="en-US" sz="2400" noProof="1"/>
            </a:p>
          </p:txBody>
        </p:sp>
        <p:sp>
          <p:nvSpPr>
            <p:cNvPr id="35" name="曲线 948"/>
            <p:cNvSpPr/>
            <p:nvPr/>
          </p:nvSpPr>
          <p:spPr bwMode="auto">
            <a:xfrm>
              <a:off x="0" y="0"/>
              <a:ext cx="3885" cy="4606"/>
            </a:xfrm>
            <a:custGeom>
              <a:avLst/>
              <a:gdLst>
                <a:gd name="T0" fmla="*/ 13877 w 21600"/>
                <a:gd name="T1" fmla="*/ 647 h 21600"/>
                <a:gd name="T2" fmla="*/ 16040 w 21600"/>
                <a:gd name="T3" fmla="*/ 2715 h 21600"/>
                <a:gd name="T4" fmla="*/ 16690 w 21600"/>
                <a:gd name="T5" fmla="*/ 5069 h 21600"/>
                <a:gd name="T6" fmla="*/ 14383 w 21600"/>
                <a:gd name="T7" fmla="*/ 10068 h 21600"/>
                <a:gd name="T8" fmla="*/ 15495 w 21600"/>
                <a:gd name="T9" fmla="*/ 11986 h 21600"/>
                <a:gd name="T10" fmla="*/ 18725 w 21600"/>
                <a:gd name="T11" fmla="*/ 12460 h 21600"/>
                <a:gd name="T12" fmla="*/ 20932 w 21600"/>
                <a:gd name="T13" fmla="*/ 14790 h 21600"/>
                <a:gd name="T14" fmla="*/ 16796 w 21600"/>
                <a:gd name="T15" fmla="*/ 15475 h 21600"/>
                <a:gd name="T16" fmla="*/ 12020 w 21600"/>
                <a:gd name="T17" fmla="*/ 21529 h 21600"/>
                <a:gd name="T18" fmla="*/ 394 w 21600"/>
                <a:gd name="T19" fmla="*/ 19836 h 21600"/>
                <a:gd name="T20" fmla="*/ 2429 w 21600"/>
                <a:gd name="T21" fmla="*/ 13290 h 21600"/>
                <a:gd name="T22" fmla="*/ 6549 w 21600"/>
                <a:gd name="T23" fmla="*/ 12244 h 21600"/>
                <a:gd name="T24" fmla="*/ 7739 w 21600"/>
                <a:gd name="T25" fmla="*/ 10110 h 21600"/>
                <a:gd name="T26" fmla="*/ 5504 w 21600"/>
                <a:gd name="T27" fmla="*/ 4670 h 21600"/>
                <a:gd name="T28" fmla="*/ 8817 w 21600"/>
                <a:gd name="T29" fmla="*/ 553 h 21600"/>
                <a:gd name="T30" fmla="*/ 13321 w 21600"/>
                <a:gd name="T31" fmla="*/ 49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1600" h="21600">
                  <a:moveTo>
                    <a:pt x="13877" y="647"/>
                  </a:moveTo>
                  <a:cubicBezTo>
                    <a:pt x="14867" y="1308"/>
                    <a:pt x="15434" y="1411"/>
                    <a:pt x="16040" y="2715"/>
                  </a:cubicBezTo>
                  <a:cubicBezTo>
                    <a:pt x="16646" y="4018"/>
                    <a:pt x="16640" y="4267"/>
                    <a:pt x="16690" y="5069"/>
                  </a:cubicBezTo>
                  <a:cubicBezTo>
                    <a:pt x="17013" y="8792"/>
                    <a:pt x="14917" y="9229"/>
                    <a:pt x="14383" y="10068"/>
                  </a:cubicBezTo>
                  <a:cubicBezTo>
                    <a:pt x="14355" y="10889"/>
                    <a:pt x="14639" y="11559"/>
                    <a:pt x="15495" y="11986"/>
                  </a:cubicBezTo>
                  <a:cubicBezTo>
                    <a:pt x="16357" y="12408"/>
                    <a:pt x="17902" y="11906"/>
                    <a:pt x="18725" y="12460"/>
                  </a:cubicBezTo>
                  <a:cubicBezTo>
                    <a:pt x="19948" y="13252"/>
                    <a:pt x="20326" y="13205"/>
                    <a:pt x="20932" y="14790"/>
                  </a:cubicBezTo>
                  <a:cubicBezTo>
                    <a:pt x="21600" y="16375"/>
                    <a:pt x="17352" y="14734"/>
                    <a:pt x="16796" y="15475"/>
                  </a:cubicBezTo>
                  <a:cubicBezTo>
                    <a:pt x="13399" y="16328"/>
                    <a:pt x="13365" y="19349"/>
                    <a:pt x="12020" y="21529"/>
                  </a:cubicBezTo>
                  <a:cubicBezTo>
                    <a:pt x="7794" y="21431"/>
                    <a:pt x="1356" y="21600"/>
                    <a:pt x="394" y="19836"/>
                  </a:cubicBezTo>
                  <a:cubicBezTo>
                    <a:pt x="0" y="17651"/>
                    <a:pt x="1495" y="14781"/>
                    <a:pt x="2429" y="13290"/>
                  </a:cubicBezTo>
                  <a:cubicBezTo>
                    <a:pt x="3363" y="11803"/>
                    <a:pt x="5693" y="12366"/>
                    <a:pt x="6549" y="12244"/>
                  </a:cubicBezTo>
                  <a:cubicBezTo>
                    <a:pt x="7405" y="12127"/>
                    <a:pt x="8067" y="11686"/>
                    <a:pt x="7739" y="10110"/>
                  </a:cubicBezTo>
                  <a:cubicBezTo>
                    <a:pt x="6421" y="8591"/>
                    <a:pt x="5115" y="6616"/>
                    <a:pt x="5504" y="4670"/>
                  </a:cubicBezTo>
                  <a:cubicBezTo>
                    <a:pt x="5893" y="2729"/>
                    <a:pt x="7205" y="1327"/>
                    <a:pt x="8817" y="553"/>
                  </a:cubicBezTo>
                  <a:cubicBezTo>
                    <a:pt x="10435" y="0"/>
                    <a:pt x="12537" y="206"/>
                    <a:pt x="13321" y="492"/>
                  </a:cubicBezTo>
                </a:path>
              </a:pathLst>
            </a:custGeom>
            <a:grpFill/>
            <a:ln w="3175" cap="flat" cmpd="sng">
              <a:noFill/>
              <a:beve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fontAlgn="auto"/>
              <a:endParaRPr lang="zh-CN" altLang="en-US" sz="2400" noProof="1"/>
            </a:p>
          </p:txBody>
        </p:sp>
        <p:sp>
          <p:nvSpPr>
            <p:cNvPr id="36" name="曲线 950"/>
            <p:cNvSpPr/>
            <p:nvPr/>
          </p:nvSpPr>
          <p:spPr bwMode="auto">
            <a:xfrm>
              <a:off x="6721" y="290"/>
              <a:ext cx="3080" cy="4121"/>
            </a:xfrm>
            <a:custGeom>
              <a:avLst/>
              <a:gdLst>
                <a:gd name="T0" fmla="*/ 2749 w 21600"/>
                <a:gd name="T1" fmla="*/ 9083 h 21600"/>
                <a:gd name="T2" fmla="*/ 4130 w 21600"/>
                <a:gd name="T3" fmla="*/ 2148 h 21600"/>
                <a:gd name="T4" fmla="*/ 10743 w 21600"/>
                <a:gd name="T5" fmla="*/ 15 h 21600"/>
                <a:gd name="T6" fmla="*/ 15989 w 21600"/>
                <a:gd name="T7" fmla="*/ 1839 h 21600"/>
                <a:gd name="T8" fmla="*/ 17686 w 21600"/>
                <a:gd name="T9" fmla="*/ 5309 h 21600"/>
                <a:gd name="T10" fmla="*/ 17897 w 21600"/>
                <a:gd name="T11" fmla="*/ 8611 h 21600"/>
                <a:gd name="T12" fmla="*/ 16564 w 21600"/>
                <a:gd name="T13" fmla="*/ 9764 h 21600"/>
                <a:gd name="T14" fmla="*/ 14250 w 21600"/>
                <a:gd name="T15" fmla="*/ 10393 h 21600"/>
                <a:gd name="T16" fmla="*/ 13198 w 21600"/>
                <a:gd name="T17" fmla="*/ 12385 h 21600"/>
                <a:gd name="T18" fmla="*/ 14811 w 21600"/>
                <a:gd name="T19" fmla="*/ 13643 h 21600"/>
                <a:gd name="T20" fmla="*/ 18738 w 21600"/>
                <a:gd name="T21" fmla="*/ 14010 h 21600"/>
                <a:gd name="T22" fmla="*/ 20520 w 21600"/>
                <a:gd name="T23" fmla="*/ 14953 h 21600"/>
                <a:gd name="T24" fmla="*/ 21263 w 21600"/>
                <a:gd name="T25" fmla="*/ 17207 h 21600"/>
                <a:gd name="T26" fmla="*/ 21123 w 21600"/>
                <a:gd name="T27" fmla="*/ 20247 h 21600"/>
                <a:gd name="T28" fmla="*/ 9481 w 21600"/>
                <a:gd name="T29" fmla="*/ 21400 h 21600"/>
                <a:gd name="T30" fmla="*/ 5273 w 21600"/>
                <a:gd name="T31" fmla="*/ 16159 h 21600"/>
                <a:gd name="T32" fmla="*/ 855 w 21600"/>
                <a:gd name="T33" fmla="*/ 15635 h 21600"/>
                <a:gd name="T34" fmla="*/ 715 w 21600"/>
                <a:gd name="T35" fmla="*/ 14534 h 21600"/>
                <a:gd name="T36" fmla="*/ 3352 w 21600"/>
                <a:gd name="T37" fmla="*/ 13779 h 21600"/>
                <a:gd name="T38" fmla="*/ 6480 w 21600"/>
                <a:gd name="T39" fmla="*/ 13538 h 21600"/>
                <a:gd name="T40" fmla="*/ 7307 w 21600"/>
                <a:gd name="T41" fmla="*/ 11651 h 21600"/>
                <a:gd name="T42" fmla="*/ 6255 w 21600"/>
                <a:gd name="T43" fmla="*/ 11180 h 21600"/>
                <a:gd name="T44" fmla="*/ 5414 w 21600"/>
                <a:gd name="T45" fmla="*/ 9922 h 21600"/>
                <a:gd name="T46" fmla="*/ 3590 w 21600"/>
                <a:gd name="T47" fmla="*/ 9712 h 21600"/>
                <a:gd name="T48" fmla="*/ 3029 w 21600"/>
                <a:gd name="T49" fmla="*/ 945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1600" h="21600">
                  <a:moveTo>
                    <a:pt x="2749" y="9083"/>
                  </a:moveTo>
                  <a:cubicBezTo>
                    <a:pt x="2959" y="7605"/>
                    <a:pt x="2531" y="3962"/>
                    <a:pt x="4130" y="2148"/>
                  </a:cubicBezTo>
                  <a:cubicBezTo>
                    <a:pt x="5729" y="372"/>
                    <a:pt x="8485" y="0"/>
                    <a:pt x="10743" y="15"/>
                  </a:cubicBezTo>
                  <a:cubicBezTo>
                    <a:pt x="13002" y="36"/>
                    <a:pt x="14601" y="780"/>
                    <a:pt x="15989" y="1839"/>
                  </a:cubicBezTo>
                  <a:cubicBezTo>
                    <a:pt x="17378" y="2898"/>
                    <a:pt x="17280" y="3915"/>
                    <a:pt x="17686" y="5309"/>
                  </a:cubicBezTo>
                  <a:cubicBezTo>
                    <a:pt x="18121" y="6703"/>
                    <a:pt x="18121" y="7720"/>
                    <a:pt x="17897" y="8611"/>
                  </a:cubicBezTo>
                  <a:cubicBezTo>
                    <a:pt x="17672" y="9502"/>
                    <a:pt x="17294" y="9408"/>
                    <a:pt x="16564" y="9764"/>
                  </a:cubicBezTo>
                  <a:cubicBezTo>
                    <a:pt x="15835" y="10121"/>
                    <a:pt x="14923" y="9869"/>
                    <a:pt x="14250" y="10393"/>
                  </a:cubicBezTo>
                  <a:cubicBezTo>
                    <a:pt x="13577" y="10917"/>
                    <a:pt x="13086" y="11735"/>
                    <a:pt x="13198" y="12385"/>
                  </a:cubicBezTo>
                  <a:cubicBezTo>
                    <a:pt x="13310" y="13035"/>
                    <a:pt x="13703" y="13318"/>
                    <a:pt x="14811" y="13643"/>
                  </a:cubicBezTo>
                  <a:cubicBezTo>
                    <a:pt x="15919" y="13968"/>
                    <a:pt x="17609" y="13748"/>
                    <a:pt x="18738" y="14010"/>
                  </a:cubicBezTo>
                  <a:cubicBezTo>
                    <a:pt x="19874" y="14272"/>
                    <a:pt x="19987" y="14314"/>
                    <a:pt x="20520" y="14953"/>
                  </a:cubicBezTo>
                  <a:cubicBezTo>
                    <a:pt x="20996" y="15593"/>
                    <a:pt x="21137" y="16148"/>
                    <a:pt x="21263" y="17207"/>
                  </a:cubicBezTo>
                  <a:cubicBezTo>
                    <a:pt x="21389" y="18266"/>
                    <a:pt x="21600" y="19786"/>
                    <a:pt x="21123" y="20247"/>
                  </a:cubicBezTo>
                  <a:cubicBezTo>
                    <a:pt x="18766" y="21086"/>
                    <a:pt x="13584" y="21600"/>
                    <a:pt x="9481" y="21400"/>
                  </a:cubicBezTo>
                  <a:cubicBezTo>
                    <a:pt x="8738" y="19587"/>
                    <a:pt x="7020" y="17312"/>
                    <a:pt x="5273" y="16159"/>
                  </a:cubicBezTo>
                  <a:cubicBezTo>
                    <a:pt x="3548" y="15006"/>
                    <a:pt x="1767" y="15960"/>
                    <a:pt x="855" y="15635"/>
                  </a:cubicBezTo>
                  <a:cubicBezTo>
                    <a:pt x="0" y="15310"/>
                    <a:pt x="252" y="14922"/>
                    <a:pt x="715" y="14534"/>
                  </a:cubicBezTo>
                  <a:cubicBezTo>
                    <a:pt x="1178" y="14146"/>
                    <a:pt x="2202" y="13978"/>
                    <a:pt x="3352" y="13779"/>
                  </a:cubicBezTo>
                  <a:cubicBezTo>
                    <a:pt x="4502" y="13580"/>
                    <a:pt x="5638" y="13947"/>
                    <a:pt x="6480" y="13538"/>
                  </a:cubicBezTo>
                  <a:cubicBezTo>
                    <a:pt x="7293" y="13129"/>
                    <a:pt x="7349" y="12123"/>
                    <a:pt x="7307" y="11651"/>
                  </a:cubicBezTo>
                  <a:cubicBezTo>
                    <a:pt x="7265" y="11180"/>
                    <a:pt x="6634" y="11525"/>
                    <a:pt x="6255" y="11180"/>
                  </a:cubicBezTo>
                  <a:cubicBezTo>
                    <a:pt x="5876" y="10834"/>
                    <a:pt x="5947" y="10215"/>
                    <a:pt x="5414" y="9922"/>
                  </a:cubicBezTo>
                  <a:cubicBezTo>
                    <a:pt x="4881" y="9628"/>
                    <a:pt x="4067" y="9806"/>
                    <a:pt x="3590" y="9712"/>
                  </a:cubicBezTo>
                  <a:cubicBezTo>
                    <a:pt x="3113" y="9618"/>
                    <a:pt x="3106" y="9497"/>
                    <a:pt x="3029" y="9450"/>
                  </a:cubicBezTo>
                </a:path>
              </a:pathLst>
            </a:custGeom>
            <a:grpFill/>
            <a:ln w="3175" cap="flat" cmpd="sng">
              <a:noFill/>
              <a:beve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fontAlgn="auto"/>
              <a:endParaRPr lang="zh-CN" altLang="en-US" sz="2400" noProof="1"/>
            </a:p>
          </p:txBody>
        </p:sp>
      </p:grpSp>
      <p:cxnSp>
        <p:nvCxnSpPr>
          <p:cNvPr id="37" name="连接符: 肘形 67"/>
          <p:cNvCxnSpPr>
            <a:stCxn id="40" idx="2"/>
            <a:endCxn id="41" idx="0"/>
          </p:cNvCxnSpPr>
          <p:nvPr/>
        </p:nvCxnSpPr>
        <p:spPr>
          <a:xfrm rot="5400000">
            <a:off x="2039937" y="3594752"/>
            <a:ext cx="495484" cy="1271263"/>
          </a:xfrm>
          <a:prstGeom prst="bentConnector3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连接符: 肘形 71"/>
          <p:cNvCxnSpPr>
            <a:stCxn id="40" idx="2"/>
            <a:endCxn id="43" idx="0"/>
          </p:cNvCxnSpPr>
          <p:nvPr/>
        </p:nvCxnSpPr>
        <p:spPr>
          <a:xfrm rot="16200000" flipH="1">
            <a:off x="3312220" y="3593731"/>
            <a:ext cx="495484" cy="1273304"/>
          </a:xfrm>
          <a:prstGeom prst="bentConnector3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 Box 16"/>
          <p:cNvSpPr txBox="1">
            <a:spLocks noChangeArrowheads="1"/>
          </p:cNvSpPr>
          <p:nvPr/>
        </p:nvSpPr>
        <p:spPr bwMode="auto">
          <a:xfrm>
            <a:off x="1498857" y="3442949"/>
            <a:ext cx="2848906" cy="539692"/>
          </a:xfrm>
          <a:prstGeom prst="rect">
            <a:avLst/>
          </a:prstGeom>
          <a:solidFill>
            <a:srgbClr val="3399FF"/>
          </a:solidFill>
          <a:ln w="38100">
            <a:solidFill>
              <a:srgbClr val="3399FF"/>
            </a:solidFill>
            <a:bevel/>
          </a:ln>
        </p:spPr>
        <p:txBody>
          <a:bodyPr lIns="82815" tIns="41407" rIns="82815" bIns="41407" anchor="ctr"/>
          <a:lstStyle/>
          <a:p>
            <a:pPr algn="ctr">
              <a:lnSpc>
                <a:spcPct val="130000"/>
              </a:lnSpc>
            </a:pPr>
            <a:r>
              <a:rPr kumimoji="1" lang="en-US" altLang="zh-CN" sz="1200" b="1" dirty="0" err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Xiaolu</a:t>
            </a:r>
            <a:r>
              <a:rPr kumimoji="1" lang="en-US" altLang="zh-CN" sz="1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kumimoji="1" lang="en-US" altLang="zh-CN" sz="1200" b="1" dirty="0" err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Fei</a:t>
            </a:r>
            <a:r>
              <a:rPr kumimoji="1" lang="en-US" altLang="zh-CN" sz="1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  <a:r>
              <a:rPr kumimoji="1" lang="en-US" altLang="zh-CN" sz="12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Chief </a:t>
            </a:r>
            <a:r>
              <a:rPr kumimoji="1" lang="en-US" altLang="zh-CN" sz="1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Engineer </a:t>
            </a:r>
          </a:p>
          <a:p>
            <a:pPr algn="ctr">
              <a:lnSpc>
                <a:spcPct val="130000"/>
              </a:lnSpc>
            </a:pPr>
            <a:r>
              <a:rPr kumimoji="1" lang="en-US" altLang="zh-CN" sz="1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Research design &amp; data analysis </a:t>
            </a:r>
            <a:endParaRPr kumimoji="1" lang="en-US" altLang="zh-CN" sz="12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1" name="Text Box 16"/>
          <p:cNvSpPr txBox="1">
            <a:spLocks noChangeArrowheads="1"/>
          </p:cNvSpPr>
          <p:nvPr/>
        </p:nvSpPr>
        <p:spPr bwMode="auto">
          <a:xfrm>
            <a:off x="519765" y="4478125"/>
            <a:ext cx="2264564" cy="1133403"/>
          </a:xfrm>
          <a:prstGeom prst="rect">
            <a:avLst/>
          </a:prstGeom>
          <a:solidFill>
            <a:srgbClr val="3399FF"/>
          </a:solidFill>
          <a:ln w="38100">
            <a:solidFill>
              <a:srgbClr val="3399FF"/>
            </a:solidFill>
            <a:bevel/>
          </a:ln>
        </p:spPr>
        <p:txBody>
          <a:bodyPr lIns="82815" tIns="41407" rIns="82815" bIns="41407" anchor="ctr" anchorCtr="1"/>
          <a:lstStyle/>
          <a:p>
            <a:pPr algn="ctr">
              <a:lnSpc>
                <a:spcPct val="130000"/>
              </a:lnSpc>
            </a:pPr>
            <a:r>
              <a:rPr kumimoji="1" lang="en-US" altLang="zh-CN" sz="1200" b="1" spc="1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Lan Wei</a:t>
            </a:r>
            <a:r>
              <a:rPr kumimoji="1" lang="zh-CN" altLang="en-US" sz="1200" b="1" spc="1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kumimoji="1" lang="en-US" altLang="zh-CN" sz="1200" b="1" spc="1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Senior Engineer</a:t>
            </a:r>
          </a:p>
          <a:p>
            <a:pPr algn="ctr">
              <a:lnSpc>
                <a:spcPct val="130000"/>
              </a:lnSpc>
            </a:pPr>
            <a:r>
              <a:rPr kumimoji="1" lang="en-US" altLang="zh-CN" sz="1200" b="1" spc="1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Needs assessment and </a:t>
            </a:r>
            <a:r>
              <a:rPr kumimoji="1" lang="en-US" altLang="zh-CN" sz="1200" b="1" spc="1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verification</a:t>
            </a:r>
            <a:endParaRPr kumimoji="1" lang="en-US" altLang="zh-CN" sz="1200" b="1" spc="1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3" name="Text Box 16"/>
          <p:cNvSpPr txBox="1">
            <a:spLocks noChangeArrowheads="1"/>
          </p:cNvSpPr>
          <p:nvPr/>
        </p:nvSpPr>
        <p:spPr bwMode="auto">
          <a:xfrm>
            <a:off x="3147460" y="4478125"/>
            <a:ext cx="2098307" cy="1133403"/>
          </a:xfrm>
          <a:prstGeom prst="rect">
            <a:avLst/>
          </a:prstGeom>
          <a:solidFill>
            <a:srgbClr val="3399FF"/>
          </a:solidFill>
          <a:ln w="38100">
            <a:solidFill>
              <a:srgbClr val="3399FF"/>
            </a:solidFill>
            <a:bevel/>
          </a:ln>
        </p:spPr>
        <p:txBody>
          <a:bodyPr lIns="82815" tIns="41407" rIns="82815" bIns="41407" anchor="ctr"/>
          <a:lstStyle/>
          <a:p>
            <a:pPr algn="ctr">
              <a:lnSpc>
                <a:spcPct val="130000"/>
              </a:lnSpc>
            </a:pPr>
            <a:r>
              <a:rPr kumimoji="1" lang="en-US" altLang="zh-CN" sz="1200" b="1" spc="100" dirty="0" err="1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Pengyu</a:t>
            </a:r>
            <a:r>
              <a:rPr kumimoji="1" lang="en-US" altLang="zh-CN" sz="1200" b="1" spc="1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Chen</a:t>
            </a:r>
            <a:r>
              <a:rPr kumimoji="1" lang="zh-CN" altLang="en-US" sz="1200" b="1" spc="1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kumimoji="1" lang="en-US" altLang="zh-CN" sz="1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postgraduate</a:t>
            </a:r>
          </a:p>
          <a:p>
            <a:pPr algn="ctr">
              <a:lnSpc>
                <a:spcPct val="130000"/>
              </a:lnSpc>
            </a:pPr>
            <a:r>
              <a:rPr kumimoji="1" lang="en-US" altLang="zh-CN" sz="1200" b="1" spc="1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Data Cleaning</a:t>
            </a:r>
            <a:endParaRPr kumimoji="1" lang="zh-CN" altLang="en-US" sz="1200" b="1" spc="1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4" name="Text Box 16"/>
          <p:cNvSpPr txBox="1">
            <a:spLocks noChangeArrowheads="1"/>
          </p:cNvSpPr>
          <p:nvPr/>
        </p:nvSpPr>
        <p:spPr bwMode="auto">
          <a:xfrm>
            <a:off x="7952545" y="4487750"/>
            <a:ext cx="2848906" cy="1123778"/>
          </a:xfrm>
          <a:prstGeom prst="rect">
            <a:avLst/>
          </a:prstGeom>
          <a:solidFill>
            <a:srgbClr val="0066FF"/>
          </a:solidFill>
          <a:ln w="38100">
            <a:solidFill>
              <a:srgbClr val="0066FF"/>
            </a:solidFill>
            <a:bevel/>
          </a:ln>
        </p:spPr>
        <p:txBody>
          <a:bodyPr lIns="82815" tIns="41407" rIns="82815" bIns="41407" anchor="ctr"/>
          <a:lstStyle/>
          <a:p>
            <a:pPr algn="ctr">
              <a:lnSpc>
                <a:spcPct val="130000"/>
              </a:lnSpc>
            </a:pPr>
            <a:r>
              <a:rPr kumimoji="1" lang="en-US" altLang="zh-CN" sz="1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Lan Jiang</a:t>
            </a:r>
            <a:r>
              <a:rPr kumimoji="1" lang="zh-CN" altLang="en-US" sz="1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kumimoji="1" lang="en-US" altLang="zh-CN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postgraduate</a:t>
            </a:r>
            <a:endParaRPr kumimoji="1" lang="en-US" altLang="zh-CN" sz="1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130000"/>
              </a:lnSpc>
            </a:pPr>
            <a:r>
              <a:rPr kumimoji="1" lang="en-US" altLang="zh-CN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Algorithm implementation and optimization.</a:t>
            </a:r>
            <a:endParaRPr kumimoji="1" lang="zh-CN" altLang="en-US" sz="1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5" name="Text Box 16"/>
          <p:cNvSpPr txBox="1">
            <a:spLocks noChangeArrowheads="1"/>
          </p:cNvSpPr>
          <p:nvPr/>
        </p:nvSpPr>
        <p:spPr bwMode="auto">
          <a:xfrm>
            <a:off x="7952545" y="3494747"/>
            <a:ext cx="2848906" cy="576823"/>
          </a:xfrm>
          <a:prstGeom prst="rect">
            <a:avLst/>
          </a:prstGeom>
          <a:solidFill>
            <a:srgbClr val="0066FF"/>
          </a:solidFill>
          <a:ln w="38100">
            <a:solidFill>
              <a:srgbClr val="0066FF"/>
            </a:solidFill>
            <a:bevel/>
          </a:ln>
        </p:spPr>
        <p:txBody>
          <a:bodyPr lIns="82815" tIns="41407" rIns="82815" bIns="41407" anchor="ctr"/>
          <a:lstStyle/>
          <a:p>
            <a:pPr algn="ctr">
              <a:lnSpc>
                <a:spcPct val="130000"/>
              </a:lnSpc>
            </a:pPr>
            <a:r>
              <a:rPr kumimoji="1" lang="en-US" altLang="zh-CN" sz="1400" b="1" dirty="0" err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Hairong</a:t>
            </a:r>
            <a:r>
              <a:rPr kumimoji="1" lang="en-US" altLang="zh-CN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kumimoji="1" lang="en-US" altLang="zh-CN" sz="1400" b="1" dirty="0" err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Lv</a:t>
            </a:r>
            <a:r>
              <a:rPr kumimoji="1" lang="en-US" altLang="zh-CN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kumimoji="1"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kumimoji="1" lang="en-US" altLang="zh-CN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Professor </a:t>
            </a:r>
          </a:p>
          <a:p>
            <a:pPr algn="ctr">
              <a:lnSpc>
                <a:spcPct val="130000"/>
              </a:lnSpc>
            </a:pPr>
            <a:r>
              <a:rPr kumimoji="1" lang="en-US" altLang="zh-CN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Core algorithm design </a:t>
            </a:r>
            <a:endParaRPr kumimoji="1" lang="zh-CN" altLang="en-US" sz="1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46" name="组合 45"/>
          <p:cNvGrpSpPr/>
          <p:nvPr/>
        </p:nvGrpSpPr>
        <p:grpSpPr>
          <a:xfrm>
            <a:off x="4943068" y="3370933"/>
            <a:ext cx="2799870" cy="1681263"/>
            <a:chOff x="4943068" y="2514308"/>
            <a:chExt cx="2799870" cy="1681263"/>
          </a:xfrm>
        </p:grpSpPr>
        <p:sp>
          <p:nvSpPr>
            <p:cNvPr id="47" name="十六角星 19"/>
            <p:cNvSpPr/>
            <p:nvPr/>
          </p:nvSpPr>
          <p:spPr>
            <a:xfrm>
              <a:off x="4969363" y="2514308"/>
              <a:ext cx="2747281" cy="1681263"/>
            </a:xfrm>
            <a:prstGeom prst="star16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400" dirty="0"/>
            </a:p>
          </p:txBody>
        </p:sp>
        <p:sp>
          <p:nvSpPr>
            <p:cNvPr id="48" name="矩形 47"/>
            <p:cNvSpPr/>
            <p:nvPr/>
          </p:nvSpPr>
          <p:spPr>
            <a:xfrm>
              <a:off x="4943068" y="2789247"/>
              <a:ext cx="2799870" cy="106182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altLang="zh-CN" sz="14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Cooperation foundation </a:t>
              </a:r>
            </a:p>
            <a:p>
              <a:pPr algn="ctr">
                <a:lnSpc>
                  <a:spcPct val="150000"/>
                </a:lnSpc>
              </a:pPr>
              <a:r>
                <a:rPr lang="en-US" altLang="zh-CN" sz="14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natural language processing </a:t>
              </a:r>
            </a:p>
            <a:p>
              <a:pPr algn="ctr">
                <a:lnSpc>
                  <a:spcPct val="150000"/>
                </a:lnSpc>
              </a:pPr>
              <a:r>
                <a:rPr lang="en-US" altLang="zh-CN" sz="14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semantic analysis </a:t>
              </a:r>
              <a:endPara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cxnSp>
        <p:nvCxnSpPr>
          <p:cNvPr id="57" name="连接符: 肘形 69"/>
          <p:cNvCxnSpPr/>
          <p:nvPr/>
        </p:nvCxnSpPr>
        <p:spPr>
          <a:xfrm rot="16200000" flipH="1">
            <a:off x="9161437" y="4284118"/>
            <a:ext cx="428109" cy="3014"/>
          </a:xfrm>
          <a:prstGeom prst="bentConnector3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25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"/>
                            </p:stCondLst>
                            <p:childTnLst>
                              <p:par>
                                <p:cTn id="2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1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1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bldLvl="0" animBg="1"/>
      <p:bldP spid="32" grpId="0" bldLvl="0" animBg="1"/>
      <p:bldP spid="40" grpId="0" bldLvl="0" animBg="1"/>
      <p:bldP spid="41" grpId="0" bldLvl="0" animBg="1"/>
      <p:bldP spid="43" grpId="0" bldLvl="0" animBg="1"/>
      <p:bldP spid="44" grpId="0" bldLvl="0" animBg="1"/>
      <p:bldP spid="45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A4AAC06-1394-8343-89B4-D59498E81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420" y="978276"/>
            <a:ext cx="10117667" cy="914400"/>
          </a:xfrm>
        </p:spPr>
        <p:txBody>
          <a:bodyPr anchor="t">
            <a:normAutofit/>
          </a:bodyPr>
          <a:lstStyle/>
          <a:p>
            <a:r>
              <a:rPr lang="es-MX" sz="3600" b="1" dirty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Description</a:t>
            </a:r>
            <a:endParaRPr lang="es-MX" sz="3600" dirty="0">
              <a:solidFill>
                <a:srgbClr val="0070C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B6A5AB52-EC55-E84E-BA46-6EECB36B6A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269" y="1892676"/>
            <a:ext cx="10135404" cy="425874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• The outbreak of COVID-19 is a great challenge for epidemic disease prevention and control in China and the world. A 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better 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understanding of the spread mode of COVID-19 will greatly benefit its prevention and control.  </a:t>
            </a:r>
            <a:endParaRPr lang="en-US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• A detailed epidemiological survey was conducted on a large number of confirmed patients in China. 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The data 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are 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in textual format and mainly 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used for case tracking in the early days. Only after accumulating a 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amount 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of data 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will 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epidemiologists conduct manual processing and analysis.</a:t>
            </a:r>
          </a:p>
          <a:p>
            <a:pPr marL="0" indent="0">
              <a:buNone/>
            </a:pPr>
            <a:endParaRPr lang="en-US" sz="2000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If we 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can segment the textual format data quickly 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by natural language processing and analyze the word frequency of the identified entities, we may find 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some COVID-19 transmission 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features and trends more efficiently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90249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A4AAC06-1394-8343-89B4-D59498E81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420" y="978276"/>
            <a:ext cx="10117667" cy="914400"/>
          </a:xfrm>
        </p:spPr>
        <p:txBody>
          <a:bodyPr anchor="t">
            <a:normAutofit/>
          </a:bodyPr>
          <a:lstStyle/>
          <a:p>
            <a:r>
              <a:rPr lang="es-MX" sz="3600" b="1" dirty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Description</a:t>
            </a:r>
            <a:endParaRPr lang="es-MX" sz="3600" dirty="0">
              <a:solidFill>
                <a:srgbClr val="0070C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B6A5AB52-EC55-E84E-BA46-6EECB36B6A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269" y="1892676"/>
            <a:ext cx="10135404" cy="425874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In this study</a:t>
            </a:r>
          </a:p>
          <a:p>
            <a:pPr marL="0" indent="0">
              <a:buNone/>
            </a:pPr>
            <a:endParaRPr lang="en-US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• The epidemiology-related 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patient trajectory 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reports of 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Shaanxi Province in January 23-February 22, 2020 and Tianjin City in January 22-February 22, 2020 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were collected from 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the official </a:t>
            </a:r>
            <a:r>
              <a:rPr lang="en-US" altLang="zh-CN" sz="2000" dirty="0" smtClean="0">
                <a:solidFill>
                  <a:schemeClr val="bg2">
                    <a:lumMod val="25000"/>
                  </a:schemeClr>
                </a:solidFill>
              </a:rPr>
              <a:t>website 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of 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the local Health Commission.</a:t>
            </a:r>
          </a:p>
          <a:p>
            <a:pPr marL="0" indent="0">
              <a:buNone/>
            </a:pPr>
            <a:endParaRPr lang="en-US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• A bidirectional 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GRU 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Conditional Random Field 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network model 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was used to perform 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word 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segmentation and entity identification.</a:t>
            </a:r>
          </a:p>
          <a:p>
            <a:pPr marL="0" indent="0">
              <a:buNone/>
            </a:pPr>
            <a:endParaRPr lang="en-US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sz="2000" dirty="0" smtClean="0">
                <a:solidFill>
                  <a:schemeClr val="bg2">
                    <a:lumMod val="25000"/>
                  </a:schemeClr>
                </a:solidFill>
              </a:rPr>
              <a:t>• The </a:t>
            </a:r>
            <a:r>
              <a:rPr lang="en-US" altLang="zh-CN" sz="2000" dirty="0">
                <a:solidFill>
                  <a:schemeClr val="bg2">
                    <a:lumMod val="25000"/>
                  </a:schemeClr>
                </a:solidFill>
              </a:rPr>
              <a:t>statistics of word frequency </a:t>
            </a:r>
            <a:r>
              <a:rPr lang="en-US" altLang="zh-CN" sz="2000" dirty="0" smtClean="0">
                <a:solidFill>
                  <a:schemeClr val="bg2">
                    <a:lumMod val="25000"/>
                  </a:schemeClr>
                </a:solidFill>
              </a:rPr>
              <a:t>and </a:t>
            </a:r>
            <a:r>
              <a:rPr lang="en-US" altLang="zh-CN" sz="2000" dirty="0">
                <a:solidFill>
                  <a:schemeClr val="bg2">
                    <a:lumMod val="25000"/>
                  </a:schemeClr>
                </a:solidFill>
              </a:rPr>
              <a:t>co-word </a:t>
            </a:r>
            <a:r>
              <a:rPr lang="en-US" altLang="zh-CN" sz="2000" dirty="0" smtClean="0">
                <a:solidFill>
                  <a:schemeClr val="bg2">
                    <a:lumMod val="25000"/>
                  </a:schemeClr>
                </a:solidFill>
              </a:rPr>
              <a:t>frequency</a:t>
            </a:r>
            <a:r>
              <a:rPr lang="en-US" altLang="zh-CN" sz="20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altLang="zh-CN" sz="2000" dirty="0" smtClean="0">
                <a:solidFill>
                  <a:schemeClr val="bg2">
                    <a:lumMod val="25000"/>
                  </a:schemeClr>
                </a:solidFill>
              </a:rPr>
              <a:t>was performed to a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nalyze 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the epidemiological history 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trends </a:t>
            </a:r>
            <a:r>
              <a:rPr lang="en-US" altLang="zh-CN" sz="2000" dirty="0" smtClean="0">
                <a:solidFill>
                  <a:schemeClr val="bg2">
                    <a:lumMod val="25000"/>
                  </a:schemeClr>
                </a:solidFill>
              </a:rPr>
              <a:t>change</a:t>
            </a:r>
            <a:r>
              <a:rPr lang="en-US" altLang="zh-CN" sz="2000" dirty="0">
                <a:solidFill>
                  <a:schemeClr val="bg2">
                    <a:lumMod val="25000"/>
                  </a:schemeClr>
                </a:solidFill>
              </a:rPr>
              <a:t>. </a:t>
            </a:r>
            <a:endParaRPr lang="en-US" sz="2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31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A4AAC06-1394-8343-89B4-D59498E81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420" y="978276"/>
            <a:ext cx="10117667" cy="914400"/>
          </a:xfrm>
        </p:spPr>
        <p:txBody>
          <a:bodyPr anchor="t">
            <a:normAutofit fontScale="90000"/>
          </a:bodyPr>
          <a:lstStyle/>
          <a:p>
            <a:r>
              <a:rPr lang="es-MX" sz="3600" b="1" dirty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Goals of the project and final users</a:t>
            </a:r>
            <a:br>
              <a:rPr lang="es-MX" sz="3600" b="1" dirty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</a:br>
            <a:r>
              <a:rPr lang="es-MX" sz="3600" b="1" dirty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that will benefit</a:t>
            </a:r>
            <a:endParaRPr lang="es-MX" sz="3600" dirty="0">
              <a:solidFill>
                <a:srgbClr val="0070C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B6A5AB52-EC55-E84E-BA46-6EECB36B6A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649" y="2435192"/>
            <a:ext cx="9663764" cy="3716226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1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) To explore the trends in the contact history of </a:t>
            </a:r>
            <a:r>
              <a:rPr lang="en-US" altLang="zh-CN" sz="2000" dirty="0" smtClean="0"/>
              <a:t>COVID-19</a:t>
            </a:r>
            <a:r>
              <a:rPr lang="en-US" altLang="zh-CN" sz="2000" dirty="0" smtClean="0">
                <a:solidFill>
                  <a:schemeClr val="bg2">
                    <a:lumMod val="25000"/>
                  </a:schemeClr>
                </a:solidFill>
              </a:rPr>
              <a:t>confirmed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patients in 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Shaanxi 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Province and Tianjin City since January 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22nd 2020 </a:t>
            </a:r>
            <a:r>
              <a:rPr lang="en-US" altLang="zh-CN" sz="2000" dirty="0">
                <a:solidFill>
                  <a:schemeClr val="bg2">
                    <a:lumMod val="25000"/>
                  </a:schemeClr>
                </a:solidFill>
              </a:rPr>
              <a:t>to </a:t>
            </a:r>
            <a:r>
              <a:rPr lang="en-US" altLang="zh-CN" sz="2000" dirty="0">
                <a:solidFill>
                  <a:schemeClr val="bg2">
                    <a:lumMod val="25000"/>
                  </a:schemeClr>
                </a:solidFill>
              </a:rPr>
              <a:t>February </a:t>
            </a:r>
            <a:r>
              <a:rPr lang="en-US" altLang="zh-CN" sz="2000" dirty="0">
                <a:solidFill>
                  <a:schemeClr val="bg2">
                    <a:lumMod val="25000"/>
                  </a:schemeClr>
                </a:solidFill>
              </a:rPr>
              <a:t>22nd 2020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and 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any 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key sites 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which 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should be 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paid more attention.  </a:t>
            </a:r>
          </a:p>
          <a:p>
            <a:pPr marL="0" indent="0">
              <a:buNone/>
            </a:pPr>
            <a:endParaRPr lang="en-US" sz="2000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2) to verify the feasibility of Natural Language Processing and Big Data 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analysis 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techniques in the epidemiological history analysis. </a:t>
            </a:r>
            <a:endParaRPr lang="es-MX" sz="2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083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A4AAC06-1394-8343-89B4-D59498E81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420" y="978276"/>
            <a:ext cx="10117667" cy="914400"/>
          </a:xfrm>
        </p:spPr>
        <p:txBody>
          <a:bodyPr anchor="t">
            <a:normAutofit/>
          </a:bodyPr>
          <a:lstStyle/>
          <a:p>
            <a:r>
              <a:rPr lang="es-MX" sz="3600" b="1" dirty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Results</a:t>
            </a:r>
            <a:endParaRPr lang="es-MX" sz="3600" dirty="0">
              <a:solidFill>
                <a:srgbClr val="0070C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B6A5AB52-EC55-E84E-BA46-6EECB36B6A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974" y="5582652"/>
            <a:ext cx="10702380" cy="56876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zh-CN" sz="2000" dirty="0"/>
              <a:t> </a:t>
            </a:r>
            <a:r>
              <a:rPr lang="en-US" altLang="zh-CN" sz="2000" dirty="0" smtClean="0"/>
              <a:t>The figures show how </a:t>
            </a:r>
            <a:r>
              <a:rPr lang="en-US" altLang="zh-CN" sz="2000" dirty="0"/>
              <a:t>the frequency of hot words about the </a:t>
            </a:r>
            <a:r>
              <a:rPr lang="en-US" altLang="zh-CN" sz="2000" dirty="0" smtClean="0"/>
              <a:t>transmission mode in </a:t>
            </a:r>
            <a:r>
              <a:rPr lang="en-US" altLang="zh-CN" sz="2000" dirty="0"/>
              <a:t>Shaanxi </a:t>
            </a:r>
            <a:r>
              <a:rPr lang="en-US" altLang="zh-CN" sz="2000" dirty="0" smtClean="0"/>
              <a:t>and Tianjin varies </a:t>
            </a:r>
            <a:r>
              <a:rPr lang="en-US" altLang="zh-CN" sz="2000" dirty="0"/>
              <a:t>over time.</a:t>
            </a:r>
            <a:endParaRPr lang="es-MX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425" y="1522325"/>
            <a:ext cx="11518900" cy="410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3968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5823283"/>
            <a:ext cx="10515600" cy="353679"/>
          </a:xfrm>
        </p:spPr>
        <p:txBody>
          <a:bodyPr>
            <a:normAutofit fontScale="85000" lnSpcReduction="20000"/>
          </a:bodyPr>
          <a:lstStyle/>
          <a:p>
            <a:r>
              <a:rPr lang="en-US" altLang="zh-CN" dirty="0"/>
              <a:t>the word </a:t>
            </a:r>
            <a:r>
              <a:rPr lang="zh-CN" altLang="en-US" dirty="0" smtClean="0"/>
              <a:t>“</a:t>
            </a:r>
            <a:r>
              <a:rPr lang="en-US" altLang="zh-CN" dirty="0"/>
              <a:t>funeral</a:t>
            </a:r>
            <a:r>
              <a:rPr lang="zh-CN" altLang="en-US" dirty="0" smtClean="0"/>
              <a:t>”</a:t>
            </a:r>
            <a:r>
              <a:rPr lang="en-US" altLang="zh-CN" dirty="0" smtClean="0"/>
              <a:t> occurred </a:t>
            </a:r>
            <a:r>
              <a:rPr lang="en-US" altLang="zh-CN" dirty="0"/>
              <a:t>in the data of Shaanxi Province is worthy of </a:t>
            </a:r>
            <a:r>
              <a:rPr lang="en-US" altLang="zh-CN" dirty="0" smtClean="0"/>
              <a:t>attention</a:t>
            </a:r>
            <a:endParaRPr lang="zh-CN" altLang="en-US" dirty="0"/>
          </a:p>
        </p:txBody>
      </p:sp>
      <p:graphicFrame>
        <p:nvGraphicFramePr>
          <p:cNvPr id="4" name="图表 3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00000000-0008-0000-0000-00000C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68414"/>
              </p:ext>
            </p:extLst>
          </p:nvPr>
        </p:nvGraphicFramePr>
        <p:xfrm>
          <a:off x="2307907" y="1867301"/>
          <a:ext cx="7942998" cy="36287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ítulo 1">
            <a:extLst>
              <a:ext uri="{FF2B5EF4-FFF2-40B4-BE49-F238E27FC236}">
                <a16:creationId xmlns:a16="http://schemas.microsoft.com/office/drawing/2014/main" xmlns="" id="{CA4AAC06-1394-8343-89B4-D59498E81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420" y="978276"/>
            <a:ext cx="10117667" cy="914400"/>
          </a:xfrm>
        </p:spPr>
        <p:txBody>
          <a:bodyPr anchor="t">
            <a:normAutofit/>
          </a:bodyPr>
          <a:lstStyle/>
          <a:p>
            <a:r>
              <a:rPr lang="es-MX" sz="3600" b="1" dirty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Results</a:t>
            </a:r>
            <a:endParaRPr lang="es-MX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9726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000" dirty="0" smtClean="0">
                <a:solidFill>
                  <a:schemeClr val="bg2">
                    <a:lumMod val="25000"/>
                  </a:schemeClr>
                </a:solidFill>
              </a:rPr>
              <a:t>In this study, Natural </a:t>
            </a:r>
            <a:r>
              <a:rPr lang="en-US" altLang="zh-CN" sz="2000" dirty="0">
                <a:solidFill>
                  <a:schemeClr val="bg2">
                    <a:lumMod val="25000"/>
                  </a:schemeClr>
                </a:solidFill>
              </a:rPr>
              <a:t>language processing and big data analysis techniques are </a:t>
            </a:r>
            <a:r>
              <a:rPr lang="en-US" altLang="zh-CN" sz="2000" dirty="0" smtClean="0">
                <a:solidFill>
                  <a:schemeClr val="bg2">
                    <a:lumMod val="25000"/>
                  </a:schemeClr>
                </a:solidFill>
              </a:rPr>
              <a:t>firstly applied </a:t>
            </a:r>
            <a:r>
              <a:rPr lang="en-US" altLang="zh-CN" sz="2000" dirty="0">
                <a:solidFill>
                  <a:schemeClr val="bg2">
                    <a:lumMod val="25000"/>
                  </a:schemeClr>
                </a:solidFill>
              </a:rPr>
              <a:t>to epidemiological history text </a:t>
            </a:r>
            <a:r>
              <a:rPr lang="en-US" altLang="zh-CN" sz="2000" dirty="0" smtClean="0">
                <a:solidFill>
                  <a:schemeClr val="bg2">
                    <a:lumMod val="25000"/>
                  </a:schemeClr>
                </a:solidFill>
              </a:rPr>
              <a:t>analysis. </a:t>
            </a:r>
          </a:p>
          <a:p>
            <a:endParaRPr lang="en-US" altLang="zh-CN" sz="20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altLang="zh-CN" sz="2000" dirty="0" smtClean="0">
                <a:solidFill>
                  <a:schemeClr val="bg2">
                    <a:lumMod val="25000"/>
                  </a:schemeClr>
                </a:solidFill>
              </a:rPr>
              <a:t>The results showed </a:t>
            </a:r>
            <a:r>
              <a:rPr lang="en-US" altLang="zh-CN" sz="2000" dirty="0">
                <a:solidFill>
                  <a:schemeClr val="bg2">
                    <a:lumMod val="25000"/>
                  </a:schemeClr>
                </a:solidFill>
              </a:rPr>
              <a:t>NLP and big data analysis techniques</a:t>
            </a:r>
            <a:r>
              <a:rPr lang="en-US" altLang="zh-CN" sz="2000" dirty="0" smtClean="0">
                <a:solidFill>
                  <a:schemeClr val="bg2">
                    <a:lumMod val="25000"/>
                  </a:schemeClr>
                </a:solidFill>
              </a:rPr>
              <a:t> can </a:t>
            </a:r>
            <a:r>
              <a:rPr lang="en-US" altLang="zh-CN" sz="2000" dirty="0">
                <a:solidFill>
                  <a:schemeClr val="bg2">
                    <a:lumMod val="25000"/>
                  </a:schemeClr>
                </a:solidFill>
              </a:rPr>
              <a:t>reveal the </a:t>
            </a:r>
            <a:r>
              <a:rPr lang="en-US" altLang="zh-CN" sz="2000" dirty="0" smtClean="0">
                <a:solidFill>
                  <a:schemeClr val="bg2">
                    <a:lumMod val="25000"/>
                  </a:schemeClr>
                </a:solidFill>
              </a:rPr>
              <a:t>changes </a:t>
            </a:r>
            <a:r>
              <a:rPr lang="en-US" altLang="zh-CN" sz="2000" dirty="0">
                <a:solidFill>
                  <a:schemeClr val="bg2">
                    <a:lumMod val="25000"/>
                  </a:schemeClr>
                </a:solidFill>
              </a:rPr>
              <a:t>more intuitively and </a:t>
            </a:r>
            <a:r>
              <a:rPr lang="en-US" altLang="zh-CN" sz="2000" dirty="0" smtClean="0">
                <a:solidFill>
                  <a:schemeClr val="bg2">
                    <a:lumMod val="25000"/>
                  </a:schemeClr>
                </a:solidFill>
              </a:rPr>
              <a:t>quickly and it  can </a:t>
            </a:r>
            <a:r>
              <a:rPr lang="en-US" altLang="zh-CN" sz="2000" dirty="0">
                <a:solidFill>
                  <a:schemeClr val="bg2">
                    <a:lumMod val="25000"/>
                  </a:schemeClr>
                </a:solidFill>
              </a:rPr>
              <a:t>be further applied to the analysis of epidemiological transmission </a:t>
            </a:r>
            <a:r>
              <a:rPr lang="en-US" altLang="zh-CN" sz="2000" dirty="0" smtClean="0">
                <a:solidFill>
                  <a:schemeClr val="bg2">
                    <a:lumMod val="25000"/>
                  </a:schemeClr>
                </a:solidFill>
              </a:rPr>
              <a:t>modes </a:t>
            </a:r>
            <a:r>
              <a:rPr lang="en-US" altLang="zh-CN" sz="2000" dirty="0">
                <a:solidFill>
                  <a:schemeClr val="bg2">
                    <a:lumMod val="25000"/>
                  </a:schemeClr>
                </a:solidFill>
              </a:rPr>
              <a:t>of new and unknown diseases.</a:t>
            </a:r>
            <a:endParaRPr lang="zh-CN" altLang="en-US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CA4AAC06-1394-8343-89B4-D59498E81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420" y="978276"/>
            <a:ext cx="10117667" cy="914400"/>
          </a:xfrm>
        </p:spPr>
        <p:txBody>
          <a:bodyPr anchor="t">
            <a:normAutofit/>
          </a:bodyPr>
          <a:lstStyle/>
          <a:p>
            <a:r>
              <a:rPr lang="es-MX" sz="3600" b="1" dirty="0" smtClean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Summary</a:t>
            </a:r>
            <a:endParaRPr lang="es-MX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3329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63FEF59B-EF14-654A-B961-582AAD399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654" y="2878020"/>
            <a:ext cx="10117667" cy="550980"/>
          </a:xfrm>
        </p:spPr>
        <p:txBody>
          <a:bodyPr anchor="t">
            <a:normAutofit/>
          </a:bodyPr>
          <a:lstStyle/>
          <a:p>
            <a:pPr algn="ctr"/>
            <a:r>
              <a:rPr lang="en-US" altLang="zh-CN" sz="3200" i="1" dirty="0" err="1">
                <a:solidFill>
                  <a:srgbClr val="0070C0"/>
                </a:solidFill>
                <a:latin typeface="Poppins Light" pitchFamily="2" charset="77"/>
                <a:cs typeface="Poppins Light" pitchFamily="2" charset="77"/>
              </a:rPr>
              <a:t>Fei</a:t>
            </a:r>
            <a:r>
              <a:rPr lang="en-US" altLang="zh-CN" sz="3200" i="1" dirty="0">
                <a:solidFill>
                  <a:srgbClr val="0070C0"/>
                </a:solidFill>
                <a:latin typeface="Poppins Light" pitchFamily="2" charset="77"/>
                <a:cs typeface="Poppins Light" pitchFamily="2" charset="77"/>
              </a:rPr>
              <a:t> </a:t>
            </a:r>
            <a:r>
              <a:rPr lang="en-US" altLang="zh-CN" sz="3200" i="1" dirty="0" err="1">
                <a:solidFill>
                  <a:srgbClr val="0070C0"/>
                </a:solidFill>
                <a:latin typeface="Poppins Light" pitchFamily="2" charset="77"/>
                <a:cs typeface="Poppins Light" pitchFamily="2" charset="77"/>
              </a:rPr>
              <a:t>Xiaolu</a:t>
            </a:r>
            <a:endParaRPr lang="en-US" altLang="zh-CN" sz="3200" i="1" dirty="0">
              <a:solidFill>
                <a:srgbClr val="0070C0"/>
              </a:solidFill>
              <a:latin typeface="Poppins Light" pitchFamily="2" charset="77"/>
              <a:cs typeface="Poppins Light" pitchFamily="2" charset="77"/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xmlns="" id="{EF1396C2-E5FC-884C-80FD-E888936DAB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6654" y="3761508"/>
            <a:ext cx="10117667" cy="2389909"/>
          </a:xfrm>
        </p:spPr>
        <p:txBody>
          <a:bodyPr/>
          <a:lstStyle/>
          <a:p>
            <a:pPr marL="0" lvl="0" indent="0" algn="ctr">
              <a:buClr>
                <a:schemeClr val="dk1"/>
              </a:buClr>
              <a:buSzPct val="25000"/>
              <a:buNone/>
            </a:pPr>
            <a:r>
              <a:rPr lang="it-IT" sz="2000" i="1" dirty="0" smtClean="0">
                <a:solidFill>
                  <a:srgbClr val="1F4A98"/>
                </a:solidFill>
                <a:latin typeface="Poppins" pitchFamily="2" charset="77"/>
                <a:ea typeface="Calibri"/>
                <a:cs typeface="Poppins" pitchFamily="2" charset="77"/>
                <a:sym typeface="Calibri"/>
                <a:hlinkClick r:id="rId2"/>
              </a:rPr>
              <a:t>feixiaolu@tsinghua.org.cn</a:t>
            </a:r>
            <a:endParaRPr lang="it-IT" sz="2000" i="1" dirty="0" smtClean="0">
              <a:solidFill>
                <a:srgbClr val="1F4A98"/>
              </a:solidFill>
              <a:latin typeface="Poppins" pitchFamily="2" charset="77"/>
              <a:ea typeface="Calibri"/>
              <a:cs typeface="Poppins" pitchFamily="2" charset="77"/>
              <a:sym typeface="Calibri"/>
            </a:endParaRPr>
          </a:p>
          <a:p>
            <a:pPr marL="0" lvl="0" indent="0" algn="ctr">
              <a:buClr>
                <a:schemeClr val="dk1"/>
              </a:buClr>
              <a:buSzPct val="25000"/>
              <a:buNone/>
            </a:pPr>
            <a:r>
              <a:rPr lang="en-US" sz="2000" i="1" dirty="0">
                <a:solidFill>
                  <a:srgbClr val="1CA692"/>
                </a:solidFill>
                <a:latin typeface="Poppins" pitchFamily="2" charset="77"/>
                <a:ea typeface="Calibri"/>
                <a:cs typeface="Poppins" pitchFamily="2" charset="77"/>
                <a:sym typeface="Calibri"/>
              </a:rPr>
              <a:t>Xuanwu Hospital of Capital Medical University, China</a:t>
            </a:r>
          </a:p>
        </p:txBody>
      </p:sp>
    </p:spTree>
    <p:extLst>
      <p:ext uri="{BB962C8B-B14F-4D97-AF65-F5344CB8AC3E}">
        <p14:creationId xmlns:p14="http://schemas.microsoft.com/office/powerpoint/2010/main" val="7907211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2224</TotalTime>
  <Words>456</Words>
  <Application>Microsoft Office PowerPoint</Application>
  <PresentationFormat>自定义</PresentationFormat>
  <Paragraphs>49</Paragraphs>
  <Slides>9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Tema de Office</vt:lpstr>
      <vt:lpstr>Using NLP to analyze Epidemiology Trend of COVID-19</vt:lpstr>
      <vt:lpstr>The Team</vt:lpstr>
      <vt:lpstr>Description</vt:lpstr>
      <vt:lpstr>Description</vt:lpstr>
      <vt:lpstr>Goals of the project and final users that will benefit</vt:lpstr>
      <vt:lpstr>Results</vt:lpstr>
      <vt:lpstr>Results</vt:lpstr>
      <vt:lpstr>Summary</vt:lpstr>
      <vt:lpstr>Fei Xiaolu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Estefania Cajigas</dc:creator>
  <cp:lastModifiedBy>Flora</cp:lastModifiedBy>
  <cp:revision>46</cp:revision>
  <dcterms:created xsi:type="dcterms:W3CDTF">2021-09-01T19:24:00Z</dcterms:created>
  <dcterms:modified xsi:type="dcterms:W3CDTF">2021-10-05T12:02:17Z</dcterms:modified>
</cp:coreProperties>
</file>